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24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Einstieg in die Stunde 'Eine Gerade – mehrere Parametergleichungen'. Methode 'Zwei aus Drei' (Hepp/Krüger/Leisen): aus drei Karten zwei vom dritten abgrenzen. Kurz neugierig machen: Dieselbe Gerade kann ganz verschieden aussehen. Noch nichts verraten.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Methode transparent machen, dann sofort ins Tun. Betonen: Es gibt nicht DIE eine Lösung – mehrere Kriterien sind möglich (Stützpunkt, Richtungsvektor, gleiche Gerade ...). Murmelphase ankündigen: erst allein denken, dann zu zweit.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Niedrigschwelliger Start: alle drei haben einen vielfachen Richtungsvektor von (1,1,1). Naheliegend: g und h teilen den Stützpunkt (1|2|3), i hat (2|4|6). Tieferes Kriterium: g und h beschreiben DIESELBE Gerade, i ist nur parallel. Erst Vermutungen sammeln, noch nicht bewerten. Impuls: 'Begründet, warum gerade diese zwei.'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Offene Forschungsphase. Auflösung (nur für Sie): g, h, n beschreiben DIESELBE Gerade; i ist parallel dazu; k schneidet g in (1|2|3); m schneidet g in (2|3|4). Gestufte Hilfe bei Bedarf: 'Sind die Richtungsvektoren Vielfache?' und 'Liegt der Stützpunkt der einen auf der anderen?' Gruppen sollen ihr KRITERIUM protokollieren, nicht nur das Ergebnis.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Kriterien der Gruppen sammeln und ordnen (oberflächlich: Stützpunkt/Zahlen; tief: gleiche Gerade). Diskrepanz nutzen: gleicher Richtungsvektor reicht NICHT (i ist parallel). Überleitung zur Erarbeitung der zwei Prüfeigenschaften: (1) Richtungsvektoren kollinear, (2) Punktprobe – ein Stützpunkt der einen liegt auf der anderen. Noch offen lassen, falls die Erarbeitung folgt.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2588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kern="0" spc="600" dirty="0">
                <a:solidFill>
                  <a:srgbClr val="F0BD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ANALYTISCHE GEOMETRIE   ·   GERADEN IM RAUM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2331720"/>
            <a:ext cx="10881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4EF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Eine Gerade – viele Gleichungen?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" y="352044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DB0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Methode »Zwei aus Drei«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60520" y="4800600"/>
            <a:ext cx="1371600" cy="566928"/>
          </a:xfrm>
          <a:prstGeom prst="roundRect">
            <a:avLst>
              <a:gd name="adj" fmla="val 11290"/>
            </a:avLst>
          </a:prstGeom>
          <a:solidFill>
            <a:srgbClr val="C9E3A8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577840" y="4800600"/>
            <a:ext cx="1371600" cy="566928"/>
          </a:xfrm>
          <a:prstGeom prst="roundRect">
            <a:avLst>
              <a:gd name="adj" fmla="val 11290"/>
            </a:avLst>
          </a:prstGeom>
          <a:solidFill>
            <a:srgbClr val="F0E2A0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269480" y="4800600"/>
            <a:ext cx="1371600" cy="566928"/>
          </a:xfrm>
          <a:prstGeom prst="roundRect">
            <a:avLst>
              <a:gd name="adj" fmla="val 11290"/>
            </a:avLst>
          </a:prstGeom>
          <a:solidFill>
            <a:srgbClr val="B9D6EE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269480" y="4800600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A4A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?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0080" y="6437376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kern="0" spc="2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 MATHEMATIK  ·  ZfsL SIEGEN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846320" y="643737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kern="0" spc="1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 Drei  ·  Identische Geraden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kern="0" spc="400" dirty="0">
                <a:solidFill>
                  <a:srgbClr val="F0BD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METHODE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4EF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Zwei aus Drei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457200" cy="457200"/>
          </a:xfrm>
          <a:prstGeom prst="ellipse">
            <a:avLst/>
          </a:prstGeom>
          <a:solidFill>
            <a:srgbClr val="152844"/>
          </a:solidFill>
          <a:ln w="15875">
            <a:solidFill>
              <a:srgbClr val="F0BD6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6CF8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1911096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 euch liegen drei Karten mit Parametergleichungen.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640080" y="2880360"/>
            <a:ext cx="457200" cy="457200"/>
          </a:xfrm>
          <a:prstGeom prst="ellipse">
            <a:avLst/>
          </a:prstGeom>
          <a:solidFill>
            <a:srgbClr val="152844"/>
          </a:solidFill>
          <a:ln w="15875">
            <a:solidFill>
              <a:srgbClr val="F0BD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6CF8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80160" y="2825496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Findet ein Kriterium, das zwei Karten verbindet und die dritte ausschließt.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40080" y="3794760"/>
            <a:ext cx="457200" cy="457200"/>
          </a:xfrm>
          <a:prstGeom prst="ellipse">
            <a:avLst/>
          </a:prstGeom>
          <a:solidFill>
            <a:srgbClr val="152844"/>
          </a:solidFill>
          <a:ln w="15875">
            <a:solidFill>
              <a:srgbClr val="F0BD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794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6CF8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80160" y="3739896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Begründet eure Einteilung – und sucht nach weiteren Möglichkeiten.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640080" y="502920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i="1" dirty="0">
                <a:solidFill>
                  <a:srgbClr val="F6C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gibt keine Musterlösung. </a:t>
            </a:r>
            <a:r>
              <a:rPr lang="en-US" sz="1450" i="1" dirty="0">
                <a:solidFill>
                  <a:srgbClr val="9DB0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Verschiedene Sortierkriterien sind ausdrücklich erwünscht.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863840" y="2148840"/>
            <a:ext cx="2743200" cy="868680"/>
          </a:xfrm>
          <a:prstGeom prst="roundRect">
            <a:avLst>
              <a:gd name="adj" fmla="val 7368"/>
            </a:avLst>
          </a:prstGeom>
          <a:solidFill>
            <a:srgbClr val="C9E3A8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863840" y="3154680"/>
            <a:ext cx="2743200" cy="868680"/>
          </a:xfrm>
          <a:prstGeom prst="roundRect">
            <a:avLst>
              <a:gd name="adj" fmla="val 7368"/>
            </a:avLst>
          </a:prstGeom>
          <a:solidFill>
            <a:srgbClr val="F0E2A0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869680" y="4617720"/>
            <a:ext cx="2743200" cy="868680"/>
          </a:xfrm>
          <a:prstGeom prst="roundRect">
            <a:avLst>
              <a:gd name="adj" fmla="val 7368"/>
            </a:avLst>
          </a:prstGeom>
          <a:solidFill>
            <a:srgbClr val="B9D6EE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863840" y="1783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DB0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gehört zusammen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869680" y="55321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DB0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fällt heraus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" y="6437376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kern="0" spc="2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 MATHEMATIK  ·  ZfsL SIEGEN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46320" y="643737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kern="0" spc="1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 Drei  ·  Identische Geraden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kern="0" spc="400" dirty="0">
                <a:solidFill>
                  <a:srgbClr val="F0BD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ERSTER KARTENSATZ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02768" y="744106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4EF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Zwei gehören zusammen – welche?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1103586" y="1921580"/>
            <a:ext cx="3536731" cy="1305804"/>
          </a:xfrm>
          <a:prstGeom prst="roundRect">
            <a:avLst>
              <a:gd name="adj" fmla="val 8929"/>
            </a:avLst>
          </a:prstGeom>
          <a:solidFill>
            <a:srgbClr val="C9E3A8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5" name="Image 0" descr="eq_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88" y="1987799"/>
            <a:ext cx="3071122" cy="1191081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153210" y="3921341"/>
            <a:ext cx="3547135" cy="1186888"/>
          </a:xfrm>
          <a:prstGeom prst="roundRect">
            <a:avLst>
              <a:gd name="adj" fmla="val 8929"/>
            </a:avLst>
          </a:prstGeom>
          <a:solidFill>
            <a:srgbClr val="F0E2A0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7" name="Image 1" descr="eq_h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3210" y="3887975"/>
            <a:ext cx="3254405" cy="125977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579475" y="2024248"/>
            <a:ext cx="3657601" cy="1304709"/>
          </a:xfrm>
          <a:prstGeom prst="roundRect">
            <a:avLst>
              <a:gd name="adj" fmla="val 8929"/>
            </a:avLst>
          </a:prstGeom>
          <a:solidFill>
            <a:srgbClr val="B9D6EE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9" name="Image 2" descr="eq_i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6591" y="2067236"/>
            <a:ext cx="3192651" cy="12597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" y="571500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Karten gehören zusammen, eine fällt heraus. </a:t>
            </a:r>
            <a:r>
              <a:rPr lang="en-US" sz="1700" b="1" dirty="0">
                <a:solidFill>
                  <a:srgbClr val="F6C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Nach welchem Kriterium? Geht auch eine andere Einteilung?</a:t>
            </a:r>
            <a:endParaRPr lang="en-US" sz="1700" dirty="0"/>
          </a:p>
        </p:txBody>
      </p:sp>
      <p:sp>
        <p:nvSpPr>
          <p:cNvPr id="11" name="Text 6"/>
          <p:cNvSpPr/>
          <p:nvPr/>
        </p:nvSpPr>
        <p:spPr>
          <a:xfrm>
            <a:off x="640080" y="6437376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kern="0" spc="2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EINZELARBEIT  →  PARTNERARBEIT</a:t>
            </a:r>
            <a:endParaRPr lang="en-US" sz="950" dirty="0"/>
          </a:p>
        </p:txBody>
      </p:sp>
      <p:sp>
        <p:nvSpPr>
          <p:cNvPr id="12" name="Text 7"/>
          <p:cNvSpPr/>
          <p:nvPr/>
        </p:nvSpPr>
        <p:spPr>
          <a:xfrm>
            <a:off x="4846320" y="643737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kern="0" spc="1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 Drei  ·  Identische Geraden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kern="0" spc="400" dirty="0">
                <a:solidFill>
                  <a:srgbClr val="F0BD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GANZE KARTENSATZ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881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4EF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Welche beschreiben dieselbe Gerade?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894497" y="1586306"/>
            <a:ext cx="3256735" cy="1051560"/>
          </a:xfrm>
          <a:prstGeom prst="roundRect">
            <a:avLst>
              <a:gd name="adj" fmla="val 8929"/>
            </a:avLst>
          </a:prstGeom>
          <a:solidFill>
            <a:srgbClr val="C9E3A8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5" name="Image 0" descr="eq_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118" y="1655780"/>
            <a:ext cx="2532835" cy="98231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7842714" y="1589918"/>
            <a:ext cx="3678726" cy="1024128"/>
          </a:xfrm>
          <a:prstGeom prst="roundRect">
            <a:avLst>
              <a:gd name="adj" fmla="val 8929"/>
            </a:avLst>
          </a:prstGeom>
          <a:solidFill>
            <a:srgbClr val="D6C6E8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7" name="Image 1" descr="eq_k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8944" y="1574819"/>
            <a:ext cx="2737944" cy="988568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58368" y="3044952"/>
            <a:ext cx="3193673" cy="1052698"/>
          </a:xfrm>
          <a:prstGeom prst="roundRect">
            <a:avLst>
              <a:gd name="adj" fmla="val 8929"/>
            </a:avLst>
          </a:prstGeom>
          <a:solidFill>
            <a:srgbClr val="F0E2A0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9" name="Image 2" descr="eq_h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162" y="3045476"/>
            <a:ext cx="2645662" cy="1024127"/>
          </a:xfrm>
          <a:prstGeom prst="rect">
            <a:avLst/>
          </a:prstGeom>
        </p:spPr>
      </p:pic>
      <p:sp>
        <p:nvSpPr>
          <p:cNvPr id="10" name="Shape 5"/>
          <p:cNvSpPr/>
          <p:nvPr/>
        </p:nvSpPr>
        <p:spPr>
          <a:xfrm>
            <a:off x="5092839" y="2954326"/>
            <a:ext cx="3153261" cy="1048827"/>
          </a:xfrm>
          <a:prstGeom prst="roundRect">
            <a:avLst>
              <a:gd name="adj" fmla="val 8929"/>
            </a:avLst>
          </a:prstGeom>
          <a:solidFill>
            <a:srgbClr val="F2BCB4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11" name="Image 3" descr="eq_m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9069" y="2954326"/>
            <a:ext cx="2791731" cy="1048827"/>
          </a:xfrm>
          <a:prstGeom prst="rect">
            <a:avLst/>
          </a:prstGeom>
        </p:spPr>
      </p:pic>
      <p:sp>
        <p:nvSpPr>
          <p:cNvPr id="12" name="Shape 6"/>
          <p:cNvSpPr/>
          <p:nvPr/>
        </p:nvSpPr>
        <p:spPr>
          <a:xfrm>
            <a:off x="2310383" y="4452513"/>
            <a:ext cx="3083315" cy="1052698"/>
          </a:xfrm>
          <a:prstGeom prst="roundRect">
            <a:avLst>
              <a:gd name="adj" fmla="val 8929"/>
            </a:avLst>
          </a:prstGeom>
          <a:solidFill>
            <a:srgbClr val="B9D6EE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13" name="Image 4" descr="eq_i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97379" y="4452513"/>
            <a:ext cx="2595460" cy="1024128"/>
          </a:xfrm>
          <a:prstGeom prst="rect">
            <a:avLst/>
          </a:prstGeom>
        </p:spPr>
      </p:pic>
      <p:sp>
        <p:nvSpPr>
          <p:cNvPr id="14" name="Shape 7"/>
          <p:cNvSpPr/>
          <p:nvPr/>
        </p:nvSpPr>
        <p:spPr>
          <a:xfrm>
            <a:off x="7257288" y="4479422"/>
            <a:ext cx="3731278" cy="1052698"/>
          </a:xfrm>
          <a:prstGeom prst="roundRect">
            <a:avLst>
              <a:gd name="adj" fmla="val 8929"/>
            </a:avLst>
          </a:prstGeom>
          <a:solidFill>
            <a:srgbClr val="F1CE96"/>
          </a:solidFill>
          <a:ln/>
          <a:effectLst>
            <a:outerShdw blurRad="88900" dist="38100" dir="5400000" algn="bl" rotWithShape="0">
              <a:srgbClr val="000000">
                <a:alpha val="22000"/>
              </a:srgbClr>
            </a:outerShdw>
          </a:effectLst>
        </p:spPr>
      </p:sp>
      <p:pic>
        <p:nvPicPr>
          <p:cNvPr id="15" name="Image 5" descr="eq_n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02552" y="4533760"/>
            <a:ext cx="2673275" cy="960120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640080" y="5650992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6C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Bildet eigene Dreiergruppen. </a:t>
            </a:r>
            <a:r>
              <a:rPr lang="en-US" sz="165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Parametergleichungen beschreiben dieselbe Gerade? Erläutert euer Vorgehen.</a:t>
            </a:r>
            <a:endParaRPr lang="en-US" sz="1650" dirty="0"/>
          </a:p>
        </p:txBody>
      </p:sp>
      <p:sp>
        <p:nvSpPr>
          <p:cNvPr id="17" name="Text 9"/>
          <p:cNvSpPr/>
          <p:nvPr/>
        </p:nvSpPr>
        <p:spPr>
          <a:xfrm>
            <a:off x="640080" y="6437376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kern="0" spc="2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PARTNERARBEIT  ·  FORSCHERAUFTRAG</a:t>
            </a:r>
            <a:endParaRPr lang="en-US" sz="950" dirty="0"/>
          </a:p>
        </p:txBody>
      </p:sp>
      <p:sp>
        <p:nvSpPr>
          <p:cNvPr id="18" name="Text 10"/>
          <p:cNvSpPr/>
          <p:nvPr/>
        </p:nvSpPr>
        <p:spPr>
          <a:xfrm>
            <a:off x="4846320" y="643737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kern="0" spc="1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 Drei  ·  Identische Geraden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kern="0" spc="400" dirty="0">
                <a:solidFill>
                  <a:srgbClr val="F0BD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SICHERN &amp; WEITERDENKEN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4EFE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Was haben wir entdeckt?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822960" y="2185416"/>
            <a:ext cx="201168" cy="201168"/>
          </a:xfrm>
          <a:prstGeom prst="ellipse">
            <a:avLst/>
          </a:prstGeom>
          <a:solidFill>
            <a:srgbClr val="F0BD6A"/>
          </a:solidFill>
          <a:ln/>
        </p:spPr>
      </p:sp>
      <p:sp>
        <p:nvSpPr>
          <p:cNvPr id="5" name="Text 3"/>
          <p:cNvSpPr/>
          <p:nvPr/>
        </p:nvSpPr>
        <p:spPr>
          <a:xfrm>
            <a:off x="1234440" y="2029968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Kriterien zum Sortieren habt ihr gefunden?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26664"/>
            <a:ext cx="201168" cy="201168"/>
          </a:xfrm>
          <a:prstGeom prst="ellipse">
            <a:avLst/>
          </a:prstGeom>
          <a:solidFill>
            <a:srgbClr val="F0BD6A"/>
          </a:solidFill>
          <a:ln/>
        </p:spPr>
      </p:sp>
      <p:sp>
        <p:nvSpPr>
          <p:cNvPr id="7" name="Text 5"/>
          <p:cNvSpPr/>
          <p:nvPr/>
        </p:nvSpPr>
        <p:spPr>
          <a:xfrm>
            <a:off x="1234440" y="2871216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Reicht ein vielfacher Richtungsvektor, damit zwei Geraden gleich sind?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3867912"/>
            <a:ext cx="201168" cy="201168"/>
          </a:xfrm>
          <a:prstGeom prst="ellipse">
            <a:avLst/>
          </a:prstGeom>
          <a:solidFill>
            <a:srgbClr val="F0BD6A"/>
          </a:solidFill>
          <a:ln/>
        </p:spPr>
      </p:sp>
      <p:sp>
        <p:nvSpPr>
          <p:cNvPr id="9" name="Text 7"/>
          <p:cNvSpPr/>
          <p:nvPr/>
        </p:nvSpPr>
        <p:spPr>
          <a:xfrm>
            <a:off x="1234440" y="3712464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4EF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Woran erkennt man sicher, dass zwei Gleichungen dieselbe Gerade beschreiben?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50749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9DB0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Nächster Schritt: zwei Prüfeigenschaften, mit denen man es sicher nachweist.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080" y="6437376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kern="0" spc="2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PLENUM  ·  ERGEBNISSICHERUNG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846320" y="6437376"/>
            <a:ext cx="6675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kern="0" spc="100" dirty="0">
                <a:solidFill>
                  <a:srgbClr val="8194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aus Drei  ·  Identische Geraden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Microsoft Office PowerPoint</Application>
  <PresentationFormat>Breitbild</PresentationFormat>
  <Paragraphs>47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Zwei aus Drei – Identische Geraden</dc:title>
  <dc:subject>PptxGenJS Presentation</dc:subject>
  <dc:creator>Leon Bechtel</dc:creator>
  <cp:lastModifiedBy>Leon Bechtel</cp:lastModifiedBy>
  <cp:revision>2</cp:revision>
  <dcterms:created xsi:type="dcterms:W3CDTF">2026-06-19T06:17:28Z</dcterms:created>
  <dcterms:modified xsi:type="dcterms:W3CDTF">2026-06-19T08:04:22Z</dcterms:modified>
</cp:coreProperties>
</file>