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65" r:id="rId4"/>
    <p:sldId id="267" r:id="rId5"/>
    <p:sldId id="270" r:id="rId6"/>
    <p:sldId id="263" r:id="rId7"/>
    <p:sldId id="272" r:id="rId8"/>
    <p:sldId id="271" r:id="rId9"/>
    <p:sldId id="266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96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4599F94E-CEE6-441E-89CC-EB005ECD8F06}">
      <a14:m xmlns:a14="http://schemas.microsoft.com/office/drawing/2010/main">
        <m:mathPr xmlns:m="http://schemas.openxmlformats.org/officeDocument/2006/math"/>
      </a14:m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1" d="100"/>
          <a:sy n="121" d="100"/>
        </p:scale>
        <p:origin x="10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6388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680960" y="365760"/>
            <a:ext cx="109728" cy="109728"/>
          </a:xfrm>
          <a:prstGeom prst="ellipse">
            <a:avLst/>
          </a:prstGeom>
          <a:solidFill>
            <a:srgbClr val="F59E0B">
              <a:alpha val="7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8001000" y="365760"/>
            <a:ext cx="109728" cy="109728"/>
          </a:xfrm>
          <a:prstGeom prst="ellipse">
            <a:avLst/>
          </a:prstGeom>
          <a:solidFill>
            <a:srgbClr val="F59E0B">
              <a:alpha val="7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8321040" y="365760"/>
            <a:ext cx="109728" cy="109728"/>
          </a:xfrm>
          <a:prstGeom prst="ellipse">
            <a:avLst/>
          </a:prstGeom>
          <a:solidFill>
            <a:srgbClr val="F59E0B">
              <a:alpha val="7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7680960" y="685800"/>
            <a:ext cx="109728" cy="109728"/>
          </a:xfrm>
          <a:prstGeom prst="ellipse">
            <a:avLst/>
          </a:prstGeom>
          <a:solidFill>
            <a:srgbClr val="F59E0B">
              <a:alpha val="70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8001000" y="685800"/>
            <a:ext cx="109728" cy="109728"/>
          </a:xfrm>
          <a:prstGeom prst="ellipse">
            <a:avLst/>
          </a:prstGeom>
          <a:solidFill>
            <a:srgbClr val="F59E0B">
              <a:alpha val="70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8321040" y="685800"/>
            <a:ext cx="109728" cy="109728"/>
          </a:xfrm>
          <a:prstGeom prst="ellipse">
            <a:avLst/>
          </a:prstGeom>
          <a:solidFill>
            <a:srgbClr val="F59E0B">
              <a:alpha val="70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14300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KAPITEL V  ·  VEKTOREN, GERADEN UND WINKEL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04607" y="1838259"/>
            <a:ext cx="7863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Winkel</a:t>
            </a:r>
            <a:endParaRPr lang="en-US" sz="6000" dirty="0"/>
          </a:p>
        </p:txBody>
      </p:sp>
      <p:sp>
        <p:nvSpPr>
          <p:cNvPr id="10" name="Text 8"/>
          <p:cNvSpPr/>
          <p:nvPr/>
        </p:nvSpPr>
        <p:spPr>
          <a:xfrm>
            <a:off x="640080" y="2331720"/>
            <a:ext cx="7863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6000" dirty="0"/>
          </a:p>
        </p:txBody>
      </p:sp>
      <p:sp>
        <p:nvSpPr>
          <p:cNvPr id="11" name="Text 9"/>
          <p:cNvSpPr/>
          <p:nvPr/>
        </p:nvSpPr>
        <p:spPr>
          <a:xfrm>
            <a:off x="640080" y="347472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40080" y="4160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6CA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Mathematik  ·  Q-Phase  ·  60 min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 Einstieg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dr"/>
          <p:cNvSpPr/>
          <p:nvPr/>
        </p:nvSpPr>
        <p:spPr>
          <a:xfrm>
            <a:off x="0" y="0"/>
            <a:ext cx="9144000" cy="384048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3" name="circle"/>
          <p:cNvSpPr/>
          <p:nvPr/>
        </p:nvSpPr>
        <p:spPr>
          <a:xfrm>
            <a:off x="365760" y="54864"/>
            <a:ext cx="292608" cy="292608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4" name="num"/>
          <p:cNvSpPr/>
          <p:nvPr/>
        </p:nvSpPr>
        <p:spPr>
          <a:xfrm>
            <a:off x="365760" y="5486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 algn="ctr">
              <a:buNone/>
            </a:pPr>
            <a:r>
              <a:rPr lang="de-DE" sz="1400" b="1" dirty="0">
                <a:solidFill>
                  <a:srgbClr val="FFFFFF"/>
                </a:solidFill>
                <a:latin typeface="Georgia" pitchFamily="34" charset="0"/>
              </a:rPr>
              <a:t>1</a:t>
            </a:r>
          </a:p>
        </p:txBody>
      </p:sp>
      <p:sp>
        <p:nvSpPr>
          <p:cNvPr id="5" name="phaselabel"/>
          <p:cNvSpPr/>
          <p:nvPr/>
        </p:nvSpPr>
        <p:spPr>
          <a:xfrm>
            <a:off x="777240" y="54864"/>
            <a:ext cx="5943600" cy="292608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</a:pPr>
            <a:r>
              <a:rPr lang="de-DE" sz="1100" b="1" kern="0" spc="400" dirty="0">
                <a:solidFill>
                  <a:srgbClr val="FFFFFF"/>
                </a:solidFill>
                <a:latin typeface="Calibri" pitchFamily="34" charset="0"/>
              </a:rPr>
              <a:t>EINSTIEG  ·  HEUTIGE AUSGANGSLAGE</a:t>
            </a:r>
          </a:p>
        </p:txBody>
      </p:sp>
      <p:sp>
        <p:nvSpPr>
          <p:cNvPr id="6" name="sozial"/>
          <p:cNvSpPr/>
          <p:nvPr/>
        </p:nvSpPr>
        <p:spPr>
          <a:xfrm>
            <a:off x="6766560" y="54864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 algn="r">
              <a:buNone/>
            </a:pPr>
            <a:r>
              <a:rPr lang="de-DE" sz="1000" i="1" dirty="0">
                <a:solidFill>
                  <a:srgbClr val="FCD34D"/>
                </a:solidFill>
                <a:latin typeface="Calibri" pitchFamily="34" charset="0"/>
              </a:rPr>
              <a:t>Plenum</a:t>
            </a:r>
          </a:p>
        </p:txBody>
      </p:sp>
      <p:sp>
        <p:nvSpPr>
          <p:cNvPr id="7" name="title"/>
          <p:cNvSpPr/>
          <p:nvPr/>
        </p:nvSpPr>
        <p:spPr>
          <a:xfrm>
            <a:off x="430400" y="480000"/>
            <a:ext cx="8229600" cy="50000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</a:pPr>
            <a:r>
              <a:rPr lang="de-DE" sz="2400" b="1" dirty="0">
                <a:solidFill>
                  <a:srgbClr val="0F2A47"/>
                </a:solidFill>
                <a:latin typeface="Georgia" pitchFamily="34" charset="0"/>
              </a:rPr>
              <a:t>Was seht ihr hier?</a:t>
            </a:r>
          </a:p>
        </p:txBody>
      </p:sp>
      <p:pic>
        <p:nvPicPr>
          <p:cNvPr id="10" name="EinstiegImage"/>
          <p:cNvPicPr/>
          <p:nvPr/>
        </p:nvPicPr>
        <p:blipFill>
          <a:blip r:embed="rId2"/>
          <a:stretch>
            <a:fillRect/>
          </a:stretch>
        </p:blipFill>
        <p:spPr>
          <a:xfrm>
            <a:off x="365760" y="1020000"/>
            <a:ext cx="5400000" cy="3680000"/>
          </a:xfrm>
          <a:prstGeom prst="rect">
            <a:avLst/>
          </a:prstGeom>
        </p:spPr>
      </p:pic>
      <p:sp>
        <p:nvSpPr>
          <p:cNvPr id="20" name="rpanelborder"/>
          <p:cNvSpPr/>
          <p:nvPr/>
        </p:nvSpPr>
        <p:spPr>
          <a:xfrm>
            <a:off x="6180000" y="1037274"/>
            <a:ext cx="1563214" cy="364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</p:sp>
      <p:sp>
        <p:nvSpPr>
          <p:cNvPr id="21" name="rpanelbar"/>
          <p:cNvSpPr/>
          <p:nvPr/>
        </p:nvSpPr>
        <p:spPr>
          <a:xfrm>
            <a:off x="6180000" y="1037274"/>
            <a:ext cx="45719" cy="36435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2" name="rpaneltitle"/>
          <p:cNvSpPr/>
          <p:nvPr/>
        </p:nvSpPr>
        <p:spPr>
          <a:xfrm>
            <a:off x="6340000" y="1157274"/>
            <a:ext cx="1425283" cy="257421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</a:pPr>
            <a:r>
              <a:rPr lang="de-DE" sz="1000" b="1" spc="300" dirty="0">
                <a:solidFill>
                  <a:srgbClr val="64748B"/>
                </a:solidFill>
                <a:latin typeface="Calibri" pitchFamily="34" charset="0"/>
              </a:rPr>
              <a:t>AUS DER LANDKARTE</a:t>
            </a:r>
          </a:p>
        </p:txBody>
      </p:sp>
      <p:sp>
        <p:nvSpPr>
          <p:cNvPr id="23" name="rpanellabel1"/>
          <p:cNvSpPr/>
          <p:nvPr/>
        </p:nvSpPr>
        <p:spPr>
          <a:xfrm>
            <a:off x="6340000" y="1507274"/>
            <a:ext cx="1425283" cy="217818"/>
          </a:xfrm>
          <a:prstGeom prst="rect">
            <a:avLst/>
          </a:prstGeom>
          <a:noFill/>
          <a:ln/>
        </p:spPr>
        <p:txBody>
          <a:bodyPr wrap="square" lIns="0" tIns="0" rIns="0" bIns="0" anchor="t"/>
          <a:lstStyle/>
          <a:p>
            <a:pPr marL="0" indent="0">
              <a:buNone/>
            </a:pPr>
            <a:r>
              <a:rPr lang="de-DE" sz="1300" b="1" dirty="0">
                <a:solidFill>
                  <a:srgbClr val="1C7293"/>
                </a:solidFill>
                <a:latin typeface="Calibri" pitchFamily="34" charset="0"/>
              </a:rPr>
              <a:t>Skipiste 1</a:t>
            </a:r>
          </a:p>
        </p:txBody>
      </p:sp>
      <p:pic>
        <p:nvPicPr>
          <p:cNvPr id="24" name="VecU"/>
          <p:cNvPicPr/>
          <p:nvPr/>
        </p:nvPicPr>
        <p:blipFill>
          <a:blip r:embed="rId3"/>
          <a:stretch>
            <a:fillRect/>
          </a:stretch>
        </p:blipFill>
        <p:spPr>
          <a:xfrm>
            <a:off x="6460000" y="1782366"/>
            <a:ext cx="1131097" cy="806973"/>
          </a:xfrm>
          <a:prstGeom prst="rect">
            <a:avLst/>
          </a:prstGeom>
        </p:spPr>
      </p:pic>
      <p:sp>
        <p:nvSpPr>
          <p:cNvPr id="25" name="rpanellabel2"/>
          <p:cNvSpPr/>
          <p:nvPr/>
        </p:nvSpPr>
        <p:spPr>
          <a:xfrm>
            <a:off x="6340000" y="2797274"/>
            <a:ext cx="1425283" cy="217818"/>
          </a:xfrm>
          <a:prstGeom prst="rect">
            <a:avLst/>
          </a:prstGeom>
          <a:noFill/>
          <a:ln/>
        </p:spPr>
        <p:txBody>
          <a:bodyPr wrap="square" lIns="0" tIns="0" rIns="0" bIns="0" anchor="t"/>
          <a:lstStyle/>
          <a:p>
            <a:pPr marL="0" indent="0">
              <a:buNone/>
            </a:pPr>
            <a:r>
              <a:rPr lang="de-DE" sz="1300" b="1" dirty="0">
                <a:solidFill>
                  <a:srgbClr val="F59E0B"/>
                </a:solidFill>
                <a:latin typeface="Calibri" pitchFamily="34" charset="0"/>
              </a:rPr>
              <a:t>Skipiste 2</a:t>
            </a:r>
          </a:p>
        </p:txBody>
      </p:sp>
      <p:pic>
        <p:nvPicPr>
          <p:cNvPr id="26" name="VecV"/>
          <p:cNvPicPr/>
          <p:nvPr/>
        </p:nvPicPr>
        <p:blipFill>
          <a:blip r:embed="rId4"/>
          <a:stretch>
            <a:fillRect/>
          </a:stretch>
        </p:blipFill>
        <p:spPr>
          <a:xfrm>
            <a:off x="6460000" y="3087274"/>
            <a:ext cx="1235629" cy="792065"/>
          </a:xfrm>
          <a:prstGeom prst="rect">
            <a:avLst/>
          </a:prstGeom>
        </p:spPr>
      </p:pic>
      <p:sp>
        <p:nvSpPr>
          <p:cNvPr id="30" name="leitfragebg"/>
          <p:cNvSpPr/>
          <p:nvPr/>
        </p:nvSpPr>
        <p:spPr>
          <a:xfrm>
            <a:off x="0" y="4760000"/>
            <a:ext cx="9144000" cy="32000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31" name="leitfragetxt"/>
          <p:cNvSpPr/>
          <p:nvPr/>
        </p:nvSpPr>
        <p:spPr>
          <a:xfrm>
            <a:off x="411480" y="4760000"/>
            <a:ext cx="8229600" cy="32000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</a:pPr>
            <a:r>
              <a:rPr lang="de-DE" sz="1500" b="1" i="1" dirty="0">
                <a:solidFill>
                  <a:srgbClr val="FCD34D"/>
                </a:solidFill>
                <a:latin typeface="Georgia" pitchFamily="34" charset="0"/>
              </a:rPr>
              <a:t>Welchen Winkel bilden die beiden Skipisten miteinander?</a:t>
            </a:r>
          </a:p>
        </p:txBody>
      </p:sp>
      <p:sp>
        <p:nvSpPr>
          <p:cNvPr id="40" name="footer1"/>
          <p:cNvSpPr/>
          <p:nvPr/>
        </p:nvSpPr>
        <p:spPr>
          <a:xfrm>
            <a:off x="365760" y="4870000"/>
            <a:ext cx="5486400" cy="2000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</a:pPr>
            <a:endParaRPr/>
          </a:p>
        </p:txBody>
      </p:sp>
      <p:sp>
        <p:nvSpPr>
          <p:cNvPr id="41" name="footer2"/>
          <p:cNvSpPr/>
          <p:nvPr/>
        </p:nvSpPr>
        <p:spPr>
          <a:xfrm>
            <a:off x="8400000" y="4940000"/>
            <a:ext cx="600000" cy="1800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r">
              <a:buNone/>
            </a:pPr>
            <a:r>
              <a:rPr lang="de-DE" sz="900" dirty="0">
                <a:solidFill>
                  <a:srgbClr val="94A3B8"/>
                </a:solidFill>
                <a:latin typeface="Calibri"/>
              </a:rPr>
              <a:t>2 / 7</a:t>
            </a:r>
          </a:p>
        </p:txBody>
      </p:sp>
      <p:sp>
        <p:nvSpPr>
          <p:cNvPr id="8" name="Pfeil: nach unten 7">
            <a:extLst>
              <a:ext uri="{FF2B5EF4-FFF2-40B4-BE49-F238E27FC236}">
                <a16:creationId xmlns:a16="http://schemas.microsoft.com/office/drawing/2014/main" id="{CACC82E7-E066-B319-22A3-A757BFEDC8E5}"/>
              </a:ext>
            </a:extLst>
          </p:cNvPr>
          <p:cNvSpPr/>
          <p:nvPr/>
        </p:nvSpPr>
        <p:spPr>
          <a:xfrm rot="2692614">
            <a:off x="1788485" y="2351958"/>
            <a:ext cx="221801" cy="248193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Pfeil: nach oben 8">
            <a:extLst>
              <a:ext uri="{FF2B5EF4-FFF2-40B4-BE49-F238E27FC236}">
                <a16:creationId xmlns:a16="http://schemas.microsoft.com/office/drawing/2014/main" id="{5C7CD486-E15B-E032-D7E7-E2EFC8F271CC}"/>
              </a:ext>
            </a:extLst>
          </p:cNvPr>
          <p:cNvSpPr/>
          <p:nvPr/>
        </p:nvSpPr>
        <p:spPr>
          <a:xfrm rot="7969732">
            <a:off x="4234837" y="2274630"/>
            <a:ext cx="180150" cy="2616237"/>
          </a:xfrm>
          <a:prstGeom prst="up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Halbbogen 11">
            <a:extLst>
              <a:ext uri="{FF2B5EF4-FFF2-40B4-BE49-F238E27FC236}">
                <a16:creationId xmlns:a16="http://schemas.microsoft.com/office/drawing/2014/main" id="{F5F11181-38CF-62F7-12BB-58472CDE0E85}"/>
              </a:ext>
            </a:extLst>
          </p:cNvPr>
          <p:cNvSpPr/>
          <p:nvPr/>
        </p:nvSpPr>
        <p:spPr>
          <a:xfrm rot="10800000">
            <a:off x="2644376" y="2627415"/>
            <a:ext cx="867104" cy="500000"/>
          </a:xfrm>
          <a:prstGeom prst="blockArc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92B30BAC-7D17-71BF-2E8C-95CDDCB2318A}"/>
              </a:ext>
            </a:extLst>
          </p:cNvPr>
          <p:cNvSpPr/>
          <p:nvPr/>
        </p:nvSpPr>
        <p:spPr>
          <a:xfrm>
            <a:off x="2788212" y="2646757"/>
            <a:ext cx="579429" cy="301033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feld 14">
                <a:extLst>
                  <a:ext uri="{FF2B5EF4-FFF2-40B4-BE49-F238E27FC236}">
                    <a16:creationId xmlns:a16="http://schemas.microsoft.com/office/drawing/2014/main" id="{2FEF58D0-7251-11D4-6406-2CE4FF75BA1B}"/>
                  </a:ext>
                </a:extLst>
              </p:cNvPr>
              <p:cNvSpPr txBox="1"/>
              <p:nvPr/>
            </p:nvSpPr>
            <p:spPr>
              <a:xfrm>
                <a:off x="2816756" y="2658773"/>
                <a:ext cx="63589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de-D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de-DE" b="1" dirty="0">
                    <a:solidFill>
                      <a:srgbClr val="FF0000"/>
                    </a:solidFill>
                  </a:rPr>
                  <a:t> = ?</a:t>
                </a:r>
              </a:p>
            </p:txBody>
          </p:sp>
        </mc:Choice>
        <mc:Fallback>
          <p:sp>
            <p:nvSpPr>
              <p:cNvPr id="15" name="Textfeld 14">
                <a:extLst>
                  <a:ext uri="{FF2B5EF4-FFF2-40B4-BE49-F238E27FC236}">
                    <a16:creationId xmlns:a16="http://schemas.microsoft.com/office/drawing/2014/main" id="{2FEF58D0-7251-11D4-6406-2CE4FF75BA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6756" y="2658773"/>
                <a:ext cx="635892" cy="276999"/>
              </a:xfrm>
              <a:prstGeom prst="rect">
                <a:avLst/>
              </a:prstGeom>
              <a:blipFill>
                <a:blip r:embed="rId5"/>
                <a:stretch>
                  <a:fillRect l="-9615" t="-28261" b="-5000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 Definition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efbox"/>
          <p:cNvSpPr/>
          <p:nvPr/>
        </p:nvSpPr>
        <p:spPr>
          <a:xfrm>
            <a:off x="411480" y="500000"/>
            <a:ext cx="8321040" cy="190000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11" name="deflabel"/>
          <p:cNvSpPr/>
          <p:nvPr/>
        </p:nvSpPr>
        <p:spPr>
          <a:xfrm>
            <a:off x="640000" y="640000"/>
            <a:ext cx="7900000" cy="26000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</a:pPr>
            <a:r>
              <a:rPr lang="de-DE" sz="1100" b="1" spc="400" dirty="0">
                <a:solidFill>
                  <a:srgbClr val="F59E0B"/>
                </a:solidFill>
                <a:latin typeface="Calibri"/>
              </a:rPr>
              <a:t>DEFINITION  ·  WINKEL ZWISCHEN ZWEI VEKTOREN</a:t>
            </a:r>
          </a:p>
        </p:txBody>
      </p:sp>
      <p:sp>
        <p:nvSpPr>
          <p:cNvPr id="12" name="deftext"/>
          <p:cNvSpPr/>
          <p:nvPr/>
        </p:nvSpPr>
        <p:spPr>
          <a:xfrm>
            <a:off x="640000" y="1010000"/>
            <a:ext cx="3400000" cy="90000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</a:pPr>
            <a:r>
              <a:rPr lang="de-DE" sz="1500" dirty="0">
                <a:solidFill>
                  <a:srgbClr val="FFFFFF"/>
                </a:solidFill>
                <a:latin typeface="Georgia"/>
              </a:rPr>
              <a:t>Für den Winkel </a:t>
            </a:r>
            <a:r>
              <a:rPr lang="de-DE" sz="1500" b="1" i="1" dirty="0">
                <a:solidFill>
                  <a:srgbClr val="F59E0B"/>
                </a:solidFill>
                <a:latin typeface="Georgia"/>
              </a:rPr>
              <a:t>α</a:t>
            </a:r>
            <a:r>
              <a:rPr lang="de-DE" sz="1500" dirty="0">
                <a:solidFill>
                  <a:srgbClr val="FFFFFF"/>
                </a:solidFill>
                <a:latin typeface="Georgia"/>
              </a:rPr>
              <a:t> zwischen zwei Vektoren gilt:</a:t>
            </a:r>
          </a:p>
        </p:txBody>
      </p:sp>
      <p:pic>
        <p:nvPicPr>
          <p:cNvPr id="13" name="WinkelFormel"/>
          <p:cNvPicPr>
            <a:picLocks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300000" y="940000"/>
            <a:ext cx="3400000" cy="1250000"/>
          </a:xfrm>
          <a:prstGeom prst="rect">
            <a:avLst/>
          </a:prstGeom>
        </p:spPr>
      </p:pic>
      <p:sp>
        <p:nvSpPr>
          <p:cNvPr id="14" name="defrange"/>
          <p:cNvSpPr/>
          <p:nvPr/>
        </p:nvSpPr>
        <p:spPr>
          <a:xfrm>
            <a:off x="640000" y="2050000"/>
            <a:ext cx="7900000" cy="26000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 algn="ctr">
              <a:buNone/>
            </a:pPr>
            <a:r>
              <a:rPr lang="de-DE" sz="1300" dirty="0">
                <a:solidFill>
                  <a:srgbClr val="CBD5E1"/>
                </a:solidFill>
                <a:latin typeface="Georgia"/>
              </a:rPr>
              <a:t>mit  0° ≤ </a:t>
            </a:r>
            <a:r>
              <a:rPr lang="de-DE" sz="1300" b="1" i="1" dirty="0">
                <a:solidFill>
                  <a:srgbClr val="F59E0B"/>
                </a:solidFill>
                <a:latin typeface="Georgia"/>
              </a:rPr>
              <a:t>α</a:t>
            </a:r>
            <a:r>
              <a:rPr lang="de-DE" sz="1300" dirty="0">
                <a:solidFill>
                  <a:srgbClr val="CBD5E1"/>
                </a:solidFill>
                <a:latin typeface="Georgia"/>
              </a:rPr>
              <a:t> ≤ 180°</a:t>
            </a:r>
          </a:p>
        </p:txBody>
      </p:sp>
      <p:sp>
        <p:nvSpPr>
          <p:cNvPr id="20" name="snitbox"/>
          <p:cNvSpPr/>
          <p:nvPr/>
        </p:nvSpPr>
        <p:spPr>
          <a:xfrm>
            <a:off x="411480" y="2600000"/>
            <a:ext cx="8321040" cy="2000000"/>
          </a:xfrm>
          <a:prstGeom prst="rect">
            <a:avLst/>
          </a:prstGeom>
          <a:solidFill>
            <a:srgbClr val="DCFCE7"/>
          </a:solidFill>
          <a:ln w="19050">
            <a:solidFill>
              <a:srgbClr val="166534"/>
            </a:solidFill>
          </a:ln>
        </p:spPr>
      </p:sp>
      <p:sp>
        <p:nvSpPr>
          <p:cNvPr id="21" name="snitlabel"/>
          <p:cNvSpPr/>
          <p:nvPr/>
        </p:nvSpPr>
        <p:spPr>
          <a:xfrm>
            <a:off x="640000" y="2740000"/>
            <a:ext cx="7900000" cy="26000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</a:pPr>
            <a:r>
              <a:rPr lang="de-DE" sz="1100" b="1" spc="400" dirty="0">
                <a:solidFill>
                  <a:srgbClr val="166534"/>
                </a:solidFill>
                <a:latin typeface="Calibri"/>
              </a:rPr>
              <a:t>SCHNITTWINKEL ZWEIER GERADEN</a:t>
            </a:r>
          </a:p>
        </p:txBody>
      </p:sp>
      <p:sp>
        <p:nvSpPr>
          <p:cNvPr id="22" name="snittext"/>
          <p:cNvSpPr/>
          <p:nvPr/>
        </p:nvSpPr>
        <p:spPr>
          <a:xfrm>
            <a:off x="640000" y="3100000"/>
            <a:ext cx="3400000" cy="100000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</a:pPr>
            <a:r>
              <a:rPr lang="de-DE" sz="1400" dirty="0">
                <a:solidFill>
                  <a:srgbClr val="1E293B"/>
                </a:solidFill>
                <a:latin typeface="Georgia"/>
              </a:rPr>
              <a:t>Für den </a:t>
            </a:r>
            <a:r>
              <a:rPr lang="de-DE" sz="1400" b="1" dirty="0">
                <a:solidFill>
                  <a:srgbClr val="166534"/>
                </a:solidFill>
                <a:latin typeface="Georgia"/>
              </a:rPr>
              <a:t>Schnittwinkel</a:t>
            </a:r>
            <a:r>
              <a:rPr lang="de-DE" sz="1400" dirty="0">
                <a:solidFill>
                  <a:srgbClr val="1E293B"/>
                </a:solidFill>
                <a:latin typeface="Georgia"/>
              </a:rPr>
              <a:t> zweier Geraden mit Richtungsvektoren </a:t>
            </a:r>
            <a:r>
              <a:rPr lang="de-DE" sz="1400" b="1" i="1" dirty="0">
                <a:solidFill>
                  <a:srgbClr val="1C7293"/>
                </a:solidFill>
                <a:latin typeface="Georgia"/>
              </a:rPr>
              <a:t>u</a:t>
            </a:r>
            <a:r>
              <a:rPr lang="de-DE" sz="1400" dirty="0">
                <a:solidFill>
                  <a:srgbClr val="1E293B"/>
                </a:solidFill>
                <a:latin typeface="Georgia"/>
              </a:rPr>
              <a:t> und </a:t>
            </a:r>
            <a:r>
              <a:rPr lang="de-DE" sz="1400" b="1" i="1" dirty="0">
                <a:solidFill>
                  <a:srgbClr val="F59E0B"/>
                </a:solidFill>
                <a:latin typeface="Georgia"/>
              </a:rPr>
              <a:t>v</a:t>
            </a:r>
            <a:r>
              <a:rPr lang="de-DE" sz="1400" dirty="0">
                <a:solidFill>
                  <a:srgbClr val="1E293B"/>
                </a:solidFill>
                <a:latin typeface="Georgia"/>
              </a:rPr>
              <a:t> gilt:</a:t>
            </a:r>
          </a:p>
        </p:txBody>
      </p:sp>
      <p:pic>
        <p:nvPicPr>
          <p:cNvPr id="23" name="SnitFormel"/>
          <p:cNvPicPr/>
          <p:nvPr/>
        </p:nvPicPr>
        <p:blipFill>
          <a:blip r:embed="rId3"/>
          <a:stretch>
            <a:fillRect/>
          </a:stretch>
        </p:blipFill>
        <p:spPr>
          <a:xfrm>
            <a:off x="4300000" y="3000000"/>
            <a:ext cx="3400000" cy="1100000"/>
          </a:xfrm>
          <a:prstGeom prst="rect">
            <a:avLst/>
          </a:prstGeom>
        </p:spPr>
      </p:pic>
      <p:sp>
        <p:nvSpPr>
          <p:cNvPr id="24" name="snitrange"/>
          <p:cNvSpPr/>
          <p:nvPr/>
        </p:nvSpPr>
        <p:spPr>
          <a:xfrm>
            <a:off x="640000" y="4200000"/>
            <a:ext cx="7900000" cy="26000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 algn="ctr">
              <a:buNone/>
            </a:pPr>
            <a:r>
              <a:rPr lang="de-DE" sz="1300" dirty="0">
                <a:solidFill>
                  <a:srgbClr val="166534"/>
                </a:solidFill>
                <a:latin typeface="Georgia"/>
              </a:rPr>
              <a:t>mit  0° ≤ </a:t>
            </a:r>
            <a:r>
              <a:rPr lang="de-DE" sz="1300" b="1" i="1" dirty="0">
                <a:solidFill>
                  <a:srgbClr val="166534"/>
                </a:solidFill>
                <a:latin typeface="Georgia"/>
              </a:rPr>
              <a:t>α</a:t>
            </a:r>
            <a:r>
              <a:rPr lang="de-DE" sz="1300" dirty="0">
                <a:solidFill>
                  <a:srgbClr val="166534"/>
                </a:solidFill>
                <a:latin typeface="Georgia"/>
              </a:rPr>
              <a:t> ≤ 90°   —   die Betragsstriche im Zähler sorgen für den </a:t>
            </a:r>
            <a:r>
              <a:rPr lang="de-DE" sz="1300" b="1" dirty="0">
                <a:solidFill>
                  <a:srgbClr val="166534"/>
                </a:solidFill>
                <a:latin typeface="Georgia"/>
              </a:rPr>
              <a:t>spitzen Winkel</a:t>
            </a:r>
            <a:r>
              <a:rPr lang="de-DE" sz="1300" dirty="0">
                <a:solidFill>
                  <a:srgbClr val="166534"/>
                </a:solidFill>
                <a:latin typeface="Georgia"/>
              </a:rPr>
              <a:t>.</a:t>
            </a:r>
          </a:p>
        </p:txBody>
      </p:sp>
      <p:sp>
        <p:nvSpPr>
          <p:cNvPr id="40" name="footer1"/>
          <p:cNvSpPr/>
          <p:nvPr/>
        </p:nvSpPr>
        <p:spPr>
          <a:xfrm>
            <a:off x="411480" y="4870000"/>
            <a:ext cx="5486400" cy="2000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</a:pPr>
            <a:r>
              <a:rPr lang="de-DE" sz="900" dirty="0">
                <a:solidFill>
                  <a:srgbClr val="64748B"/>
                </a:solidFill>
                <a:latin typeface="Calibri"/>
              </a:rPr>
              <a:t>Winkel und Schnittwinkel  ·  Lernen aus Lösungsbeispielen</a:t>
            </a:r>
          </a:p>
        </p:txBody>
      </p:sp>
      <p:sp>
        <p:nvSpPr>
          <p:cNvPr id="41" name="footer2"/>
          <p:cNvSpPr/>
          <p:nvPr/>
        </p:nvSpPr>
        <p:spPr>
          <a:xfrm>
            <a:off x="8400000" y="4870000"/>
            <a:ext cx="600000" cy="2000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r">
              <a:buNone/>
            </a:pPr>
            <a:r>
              <a:rPr lang="de-DE" sz="900" dirty="0">
                <a:solidFill>
                  <a:srgbClr val="64748B"/>
                </a:solidFill>
                <a:latin typeface="Calibri"/>
              </a:rPr>
              <a:t>3 / 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 WE1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dr"/>
          <p:cNvSpPr/>
          <p:nvPr/>
        </p:nvSpPr>
        <p:spPr>
          <a:xfrm>
            <a:off x="0" y="0"/>
            <a:ext cx="9144000" cy="384048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3" name="circle"/>
          <p:cNvSpPr/>
          <p:nvPr/>
        </p:nvSpPr>
        <p:spPr>
          <a:xfrm>
            <a:off x="365760" y="54864"/>
            <a:ext cx="292608" cy="292608"/>
          </a:xfrm>
          <a:prstGeom prst="ellipse">
            <a:avLst/>
          </a:prstGeom>
          <a:solidFill>
            <a:srgbClr val="1C7293"/>
          </a:solidFill>
          <a:ln/>
        </p:spPr>
      </p:sp>
      <p:sp>
        <p:nvSpPr>
          <p:cNvPr id="4" name="num"/>
          <p:cNvSpPr/>
          <p:nvPr/>
        </p:nvSpPr>
        <p:spPr>
          <a:xfrm>
            <a:off x="365760" y="54864"/>
            <a:ext cx="292608" cy="292608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ctr">
              <a:buNone/>
            </a:pPr>
            <a:r>
              <a:rPr lang="de-DE" sz="1400" b="1" dirty="0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5" name="phaselabel"/>
          <p:cNvSpPr/>
          <p:nvPr/>
        </p:nvSpPr>
        <p:spPr>
          <a:xfrm>
            <a:off x="777240" y="54864"/>
            <a:ext cx="5943600" cy="292608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>
              <a:buNone/>
            </a:pPr>
            <a:r>
              <a:rPr lang="de-DE" sz="1100" b="1" spc="400" dirty="0">
                <a:solidFill>
                  <a:srgbClr val="FFFFFF"/>
                </a:solidFill>
                <a:latin typeface="Calibri"/>
              </a:rPr>
              <a:t>WORKED EXAMPLE  ·  VOLLSTÄNDIG VORGERECHNET</a:t>
            </a:r>
          </a:p>
        </p:txBody>
      </p:sp>
      <p:sp>
        <p:nvSpPr>
          <p:cNvPr id="6" name="sozial"/>
          <p:cNvSpPr/>
          <p:nvPr/>
        </p:nvSpPr>
        <p:spPr>
          <a:xfrm>
            <a:off x="6766560" y="54864"/>
            <a:ext cx="2103120" cy="292608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r">
              <a:buNone/>
            </a:pPr>
            <a:r>
              <a:rPr lang="de-DE" sz="1000" i="1" dirty="0">
                <a:solidFill>
                  <a:srgbClr val="FCD34D"/>
                </a:solidFill>
                <a:latin typeface="Calibri"/>
              </a:rPr>
              <a:t>Plenum</a:t>
            </a:r>
          </a:p>
        </p:txBody>
      </p:sp>
      <p:sp>
        <p:nvSpPr>
          <p:cNvPr id="7" name="title"/>
          <p:cNvSpPr/>
          <p:nvPr/>
        </p:nvSpPr>
        <p:spPr>
          <a:xfrm>
            <a:off x="411480" y="450000"/>
            <a:ext cx="8229600" cy="45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>
              <a:buNone/>
            </a:pPr>
            <a:r>
              <a:rPr lang="de-DE" sz="2200" b="1" dirty="0">
                <a:solidFill>
                  <a:srgbClr val="0F2A47"/>
                </a:solidFill>
                <a:latin typeface="Georgia"/>
              </a:rPr>
              <a:t>Schritt für Schritt: Innenwinkel im Dreieck</a:t>
            </a:r>
          </a:p>
        </p:txBody>
      </p:sp>
      <p:sp>
        <p:nvSpPr>
          <p:cNvPr id="8" name="infobg"/>
          <p:cNvSpPr/>
          <p:nvPr/>
        </p:nvSpPr>
        <p:spPr>
          <a:xfrm>
            <a:off x="411480" y="980000"/>
            <a:ext cx="8321040" cy="300000"/>
          </a:xfrm>
          <a:prstGeom prst="rect">
            <a:avLst/>
          </a:prstGeom>
          <a:solidFill>
            <a:srgbClr val="E0F2FE"/>
          </a:solidFill>
          <a:ln w="12700">
            <a:solidFill>
              <a:srgbClr val="1C7293"/>
            </a:solidFill>
          </a:ln>
        </p:spPr>
      </p:sp>
      <p:sp>
        <p:nvSpPr>
          <p:cNvPr id="9" name="infotxt"/>
          <p:cNvSpPr/>
          <p:nvPr/>
        </p:nvSpPr>
        <p:spPr>
          <a:xfrm>
            <a:off x="600000" y="980000"/>
            <a:ext cx="7900000" cy="30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>
              <a:buNone/>
            </a:pPr>
            <a:r>
              <a:rPr lang="de-DE" sz="1100" dirty="0">
                <a:solidFill>
                  <a:srgbClr val="0F2A47"/>
                </a:solidFill>
                <a:latin typeface="Calibri"/>
              </a:rPr>
              <a:t>Lies jeden Schritt sorgfältig durch und verfolge die Rechnung nach.</a:t>
            </a:r>
          </a:p>
        </p:txBody>
      </p:sp>
      <p:sp>
        <p:nvSpPr>
          <p:cNvPr id="10" name="leftcard"/>
          <p:cNvSpPr/>
          <p:nvPr/>
        </p:nvSpPr>
        <p:spPr>
          <a:xfrm>
            <a:off x="411480" y="1361052"/>
            <a:ext cx="3700000" cy="340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</p:sp>
      <p:sp>
        <p:nvSpPr>
          <p:cNvPr id="11" name="leftbar"/>
          <p:cNvSpPr/>
          <p:nvPr/>
        </p:nvSpPr>
        <p:spPr>
          <a:xfrm>
            <a:off x="411480" y="1350000"/>
            <a:ext cx="3700000" cy="5000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12" name="lefttitle"/>
          <p:cNvSpPr/>
          <p:nvPr/>
        </p:nvSpPr>
        <p:spPr>
          <a:xfrm>
            <a:off x="540000" y="1420000"/>
            <a:ext cx="3500000" cy="240000"/>
          </a:xfrm>
          <a:prstGeom prst="rect">
            <a:avLst/>
          </a:prstGeom>
          <a:noFill/>
          <a:ln/>
        </p:spPr>
        <p:txBody>
          <a:bodyPr lIns="0" tIns="0" rIns="0" bIns="0" anchor="t"/>
          <a:lstStyle/>
          <a:p>
            <a:pPr marL="0" indent="0">
              <a:buNone/>
            </a:pPr>
            <a:r>
              <a:rPr lang="de-DE" sz="1400" b="1" dirty="0">
                <a:solidFill>
                  <a:srgbClr val="0F2A47"/>
                </a:solidFill>
                <a:latin typeface="Georgia"/>
              </a:rPr>
              <a:t>Beispiel:</a:t>
            </a:r>
          </a:p>
        </p:txBody>
      </p:sp>
      <p:pic>
        <p:nvPicPr>
          <p:cNvPr id="13" name="Aufgabe"/>
          <p:cNvPicPr/>
          <p:nvPr/>
        </p:nvPicPr>
        <p:blipFill>
          <a:blip r:embed="rId2"/>
          <a:stretch>
            <a:fillRect/>
          </a:stretch>
        </p:blipFill>
        <p:spPr>
          <a:xfrm>
            <a:off x="540000" y="1700000"/>
            <a:ext cx="3500000" cy="700000"/>
          </a:xfrm>
          <a:prstGeom prst="rect">
            <a:avLst/>
          </a:prstGeom>
        </p:spPr>
      </p:pic>
      <p:sp>
        <p:nvSpPr>
          <p:cNvPr id="14" name="ideeheader"/>
          <p:cNvSpPr/>
          <p:nvPr/>
        </p:nvSpPr>
        <p:spPr>
          <a:xfrm>
            <a:off x="511480" y="2846908"/>
            <a:ext cx="3500000" cy="240000"/>
          </a:xfrm>
          <a:prstGeom prst="rect">
            <a:avLst/>
          </a:prstGeom>
          <a:noFill/>
          <a:ln/>
        </p:spPr>
        <p:txBody>
          <a:bodyPr lIns="0" tIns="0" rIns="0" bIns="0" anchor="t"/>
          <a:lstStyle/>
          <a:p>
            <a:pPr marL="0" indent="0">
              <a:buNone/>
            </a:pPr>
            <a:r>
              <a:rPr lang="de-DE" sz="1400" b="1" dirty="0">
                <a:solidFill>
                  <a:srgbClr val="0F2A47"/>
                </a:solidFill>
                <a:latin typeface="Georgia"/>
              </a:rPr>
              <a:t>Idee:</a:t>
            </a:r>
          </a:p>
        </p:txBody>
      </p:sp>
      <p:sp>
        <p:nvSpPr>
          <p:cNvPr id="15" name="ideebg"/>
          <p:cNvSpPr/>
          <p:nvPr/>
        </p:nvSpPr>
        <p:spPr>
          <a:xfrm>
            <a:off x="511480" y="3147824"/>
            <a:ext cx="3500000" cy="1504279"/>
          </a:xfrm>
          <a:prstGeom prst="rect">
            <a:avLst/>
          </a:prstGeom>
          <a:solidFill>
            <a:srgbClr val="FFF7E6"/>
          </a:solidFill>
          <a:ln w="12700">
            <a:solidFill>
              <a:srgbClr val="F59E0B"/>
            </a:solidFill>
          </a:ln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ideetxt"/>
              <p:cNvSpPr/>
              <p:nvPr/>
            </p:nvSpPr>
            <p:spPr>
              <a:xfrm>
                <a:off x="569848" y="3212651"/>
                <a:ext cx="3300000" cy="1200000"/>
              </a:xfrm>
              <a:prstGeom prst="rect">
                <a:avLst/>
              </a:prstGeom>
              <a:noFill/>
              <a:ln/>
            </p:spPr>
            <p:txBody>
              <a:bodyPr lIns="0" tIns="0" rIns="0" bIns="0" anchor="t"/>
              <a:lstStyle/>
              <a:p>
                <a:pPr marL="0" indent="0">
                  <a:buNone/>
                </a:pPr>
                <a:r>
                  <a:rPr lang="de-DE" sz="1200" dirty="0">
                    <a:solidFill>
                      <a:srgbClr val="1E293B"/>
                    </a:solidFill>
                    <a:latin typeface="Calibri"/>
                  </a:rPr>
                  <a:t>Der Winkel zwischen zwei Vektoren wird über das Skalarprodukt berechnet:</a:t>
                </a:r>
              </a:p>
              <a:p>
                <a:pPr marL="0" indent="0">
                  <a:buNone/>
                </a:pPr>
                <a:endParaRPr lang="de-DE" sz="800" dirty="0"/>
              </a:p>
              <a:p>
                <a:pPr algn="ctr"/>
                <a:r>
                  <a:rPr lang="de-DE" sz="1300" b="1" i="1" dirty="0">
                    <a:solidFill>
                      <a:srgbClr val="0F2A47"/>
                    </a:solidFill>
                    <a:latin typeface="Georgia"/>
                  </a:rPr>
                  <a:t>cos(α)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1300" b="1" i="1" smtClean="0">
                            <a:solidFill>
                              <a:srgbClr val="0F2A47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de-DE" sz="1300" b="1" i="1" dirty="0">
                            <a:solidFill>
                              <a:srgbClr val="0F2A47"/>
                            </a:solidFill>
                            <a:latin typeface="Georgia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de-DE" sz="1300" b="1" i="1" dirty="0">
                            <a:solidFill>
                              <a:srgbClr val="0F2A47"/>
                            </a:solidFill>
                            <a:latin typeface="Georgia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de-DE" sz="1300" b="1" i="1" dirty="0">
                            <a:solidFill>
                              <a:srgbClr val="0F2A47"/>
                            </a:solidFill>
                            <a:latin typeface="Georgia"/>
                          </a:rPr>
                          <m:t>∘ </m:t>
                        </m:r>
                        <m:r>
                          <m:rPr>
                            <m:nor/>
                          </m:rPr>
                          <a:rPr lang="de-DE" sz="1300" b="1" i="1" dirty="0">
                            <a:solidFill>
                              <a:srgbClr val="0F2A47"/>
                            </a:solidFill>
                            <a:latin typeface="Georgia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de-DE" sz="1300" b="1" i="1" dirty="0">
                            <a:solidFill>
                              <a:srgbClr val="0F2A47"/>
                            </a:solidFill>
                            <a:latin typeface="Georgia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de-DE" sz="1300" b="1" i="1" dirty="0">
                            <a:solidFill>
                              <a:srgbClr val="0F2A47"/>
                            </a:solidFill>
                            <a:latin typeface="Georgia"/>
                          </a:rPr>
                          <m:t>(|</m:t>
                        </m:r>
                        <m:r>
                          <m:rPr>
                            <m:nor/>
                          </m:rPr>
                          <a:rPr lang="de-DE" sz="1300" b="1" i="1" dirty="0">
                            <a:solidFill>
                              <a:srgbClr val="0F2A47"/>
                            </a:solidFill>
                            <a:latin typeface="Georgia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de-DE" sz="1300" b="1" i="1" dirty="0">
                            <a:solidFill>
                              <a:srgbClr val="0F2A47"/>
                            </a:solidFill>
                            <a:latin typeface="Georgia"/>
                          </a:rPr>
                          <m:t>|·|</m:t>
                        </m:r>
                        <m:r>
                          <m:rPr>
                            <m:nor/>
                          </m:rPr>
                          <a:rPr lang="de-DE" sz="1300" b="1" i="1" dirty="0">
                            <a:solidFill>
                              <a:srgbClr val="0F2A47"/>
                            </a:solidFill>
                            <a:latin typeface="Georgia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de-DE" sz="1300" b="1" i="1" dirty="0">
                            <a:solidFill>
                              <a:srgbClr val="0F2A47"/>
                            </a:solidFill>
                            <a:latin typeface="Georgia"/>
                          </a:rPr>
                          <m:t>|)</m:t>
                        </m:r>
                      </m:den>
                    </m:f>
                  </m:oMath>
                </a14:m>
                <a:endParaRPr lang="de-DE" sz="1300" b="1" i="1" dirty="0">
                  <a:solidFill>
                    <a:srgbClr val="0F2A47"/>
                  </a:solidFill>
                  <a:latin typeface="Georgia"/>
                </a:endParaRPr>
              </a:p>
              <a:p>
                <a:pPr marL="0" indent="0">
                  <a:buNone/>
                </a:pPr>
                <a:endParaRPr lang="de-DE" sz="800" dirty="0"/>
              </a:p>
              <a:p>
                <a:pPr marL="0" indent="0">
                  <a:buNone/>
                </a:pPr>
                <a:r>
                  <a:rPr lang="de-DE" sz="1100" dirty="0">
                    <a:solidFill>
                      <a:srgbClr val="64748B"/>
                    </a:solidFill>
                    <a:latin typeface="Calibri"/>
                  </a:rPr>
                  <a:t>Brauchst du dazu: Vektoren, Skalarprodukt, Beträge, Umkehrfunktion cos⁻¹.</a:t>
                </a:r>
              </a:p>
            </p:txBody>
          </p:sp>
        </mc:Choice>
        <mc:Fallback xmlns="">
          <p:sp>
            <p:nvSpPr>
              <p:cNvPr id="16" name="ideetxt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848" y="3212651"/>
                <a:ext cx="3300000" cy="1200000"/>
              </a:xfrm>
              <a:prstGeom prst="rect">
                <a:avLst/>
              </a:prstGeom>
              <a:blipFill>
                <a:blip r:embed="rId3"/>
                <a:stretch>
                  <a:fillRect l="-2768" t="-4061" b="-17259"/>
                </a:stretch>
              </a:blipFill>
              <a:ln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ightcard"/>
          <p:cNvSpPr/>
          <p:nvPr/>
        </p:nvSpPr>
        <p:spPr>
          <a:xfrm>
            <a:off x="4300000" y="1350000"/>
            <a:ext cx="4430000" cy="340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</p:sp>
      <p:sp>
        <p:nvSpPr>
          <p:cNvPr id="21" name="rightbar"/>
          <p:cNvSpPr/>
          <p:nvPr/>
        </p:nvSpPr>
        <p:spPr>
          <a:xfrm>
            <a:off x="4300000" y="1350000"/>
            <a:ext cx="4430000" cy="5000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22" name="righttitle"/>
          <p:cNvSpPr/>
          <p:nvPr/>
        </p:nvSpPr>
        <p:spPr>
          <a:xfrm>
            <a:off x="4430000" y="1420000"/>
            <a:ext cx="4200000" cy="240000"/>
          </a:xfrm>
          <a:prstGeom prst="rect">
            <a:avLst/>
          </a:prstGeom>
          <a:noFill/>
          <a:ln/>
        </p:spPr>
        <p:txBody>
          <a:bodyPr lIns="0" tIns="0" rIns="0" bIns="0" anchor="t"/>
          <a:lstStyle/>
          <a:p>
            <a:pPr marL="0" indent="0">
              <a:buNone/>
            </a:pPr>
            <a:r>
              <a:rPr lang="de-DE" sz="1400" b="1" dirty="0">
                <a:solidFill>
                  <a:srgbClr val="166534"/>
                </a:solidFill>
                <a:latin typeface="Georgia"/>
              </a:rPr>
              <a:t>Vollständige Lösung</a:t>
            </a:r>
          </a:p>
        </p:txBody>
      </p:sp>
      <p:pic>
        <p:nvPicPr>
          <p:cNvPr id="23" name="Loesung"/>
          <p:cNvPicPr/>
          <p:nvPr/>
        </p:nvPicPr>
        <p:blipFill>
          <a:blip r:embed="rId4"/>
          <a:stretch>
            <a:fillRect/>
          </a:stretch>
        </p:blipFill>
        <p:spPr>
          <a:xfrm>
            <a:off x="4430000" y="1700000"/>
            <a:ext cx="4200000" cy="2895648"/>
          </a:xfrm>
          <a:prstGeom prst="rect">
            <a:avLst/>
          </a:prstGeom>
        </p:spPr>
      </p:pic>
      <p:sp>
        <p:nvSpPr>
          <p:cNvPr id="40" name="footer1"/>
          <p:cNvSpPr/>
          <p:nvPr/>
        </p:nvSpPr>
        <p:spPr>
          <a:xfrm>
            <a:off x="411480" y="4870000"/>
            <a:ext cx="5486400" cy="20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>
              <a:buNone/>
            </a:pPr>
            <a:r>
              <a:rPr lang="de-DE" sz="900" dirty="0">
                <a:solidFill>
                  <a:srgbClr val="64748B"/>
                </a:solidFill>
                <a:latin typeface="Calibri"/>
              </a:rPr>
              <a:t>Winkel und Schnittwinkel  ·  Lernen aus Lösungsbeispielen</a:t>
            </a:r>
          </a:p>
        </p:txBody>
      </p:sp>
      <p:sp>
        <p:nvSpPr>
          <p:cNvPr id="41" name="footer2"/>
          <p:cNvSpPr/>
          <p:nvPr/>
        </p:nvSpPr>
        <p:spPr>
          <a:xfrm>
            <a:off x="8400000" y="4870000"/>
            <a:ext cx="600000" cy="20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r">
              <a:buNone/>
            </a:pPr>
            <a:r>
              <a:rPr lang="de-DE" sz="900" dirty="0">
                <a:solidFill>
                  <a:srgbClr val="64748B"/>
                </a:solidFill>
                <a:latin typeface="Calibri"/>
              </a:rPr>
              <a:t>4 / 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 Loesung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dr"/>
          <p:cNvSpPr/>
          <p:nvPr/>
        </p:nvSpPr>
        <p:spPr>
          <a:xfrm>
            <a:off x="0" y="0"/>
            <a:ext cx="9144000" cy="384048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3" name="circle"/>
          <p:cNvSpPr/>
          <p:nvPr/>
        </p:nvSpPr>
        <p:spPr>
          <a:xfrm>
            <a:off x="365760" y="54864"/>
            <a:ext cx="292608" cy="292608"/>
          </a:xfrm>
          <a:prstGeom prst="ellipse">
            <a:avLst/>
          </a:prstGeom>
          <a:solidFill>
            <a:srgbClr val="166534"/>
          </a:solidFill>
          <a:ln/>
        </p:spPr>
      </p:sp>
      <p:sp>
        <p:nvSpPr>
          <p:cNvPr id="4" name="num"/>
          <p:cNvSpPr/>
          <p:nvPr/>
        </p:nvSpPr>
        <p:spPr>
          <a:xfrm>
            <a:off x="365760" y="54864"/>
            <a:ext cx="292608" cy="292608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ctr">
              <a:buNone/>
            </a:pPr>
            <a:r>
              <a:rPr lang="de-DE" sz="1400" b="1" dirty="0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5" name="phaselabel"/>
          <p:cNvSpPr/>
          <p:nvPr/>
        </p:nvSpPr>
        <p:spPr>
          <a:xfrm>
            <a:off x="777240" y="54864"/>
            <a:ext cx="5943600" cy="292608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>
              <a:buNone/>
            </a:pPr>
            <a:r>
              <a:rPr lang="de-DE" sz="1100" b="1" spc="400" dirty="0">
                <a:solidFill>
                  <a:srgbClr val="FFFFFF"/>
                </a:solidFill>
                <a:latin typeface="Calibri"/>
              </a:rPr>
              <a:t>LÖSUNG  ·  AUSGANGSFRAGE</a:t>
            </a:r>
          </a:p>
        </p:txBody>
      </p:sp>
      <p:sp>
        <p:nvSpPr>
          <p:cNvPr id="6" name="sozial"/>
          <p:cNvSpPr/>
          <p:nvPr/>
        </p:nvSpPr>
        <p:spPr>
          <a:xfrm>
            <a:off x="6766560" y="54864"/>
            <a:ext cx="2103120" cy="292608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r">
              <a:buNone/>
            </a:pPr>
            <a:r>
              <a:rPr lang="de-DE" sz="1000" i="1" dirty="0">
                <a:solidFill>
                  <a:srgbClr val="FCD34D"/>
                </a:solidFill>
                <a:latin typeface="Calibri"/>
              </a:rPr>
              <a:t>Plenum</a:t>
            </a:r>
          </a:p>
        </p:txBody>
      </p:sp>
      <p:sp>
        <p:nvSpPr>
          <p:cNvPr id="7" name="title"/>
          <p:cNvSpPr/>
          <p:nvPr/>
        </p:nvSpPr>
        <p:spPr>
          <a:xfrm>
            <a:off x="411480" y="450000"/>
            <a:ext cx="8229600" cy="50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>
              <a:buNone/>
            </a:pPr>
            <a:r>
              <a:rPr lang="de-DE" sz="2400" b="1" dirty="0">
                <a:solidFill>
                  <a:srgbClr val="0F2A47"/>
                </a:solidFill>
                <a:latin typeface="Georgia"/>
              </a:rPr>
              <a:t>Welchen Winkel bilden die Skipisten?</a:t>
            </a:r>
          </a:p>
        </p:txBody>
      </p:sp>
      <p:pic>
        <p:nvPicPr>
          <p:cNvPr id="10" name="Diagram"/>
          <p:cNvPicPr/>
          <p:nvPr/>
        </p:nvPicPr>
        <p:blipFill>
          <a:blip r:embed="rId2"/>
          <a:stretch>
            <a:fillRect/>
          </a:stretch>
        </p:blipFill>
        <p:spPr>
          <a:xfrm>
            <a:off x="411480" y="1080000"/>
            <a:ext cx="4900000" cy="3500000"/>
          </a:xfrm>
          <a:prstGeom prst="rect">
            <a:avLst/>
          </a:prstGeom>
        </p:spPr>
      </p:pic>
      <p:sp>
        <p:nvSpPr>
          <p:cNvPr id="20" name="solbox"/>
          <p:cNvSpPr/>
          <p:nvPr/>
        </p:nvSpPr>
        <p:spPr>
          <a:xfrm>
            <a:off x="5450000" y="1080000"/>
            <a:ext cx="3280000" cy="3500000"/>
          </a:xfrm>
          <a:prstGeom prst="rect">
            <a:avLst/>
          </a:prstGeom>
          <a:solidFill>
            <a:srgbClr val="F0FDF4"/>
          </a:solidFill>
          <a:ln w="19050">
            <a:solidFill>
              <a:srgbClr val="166534"/>
            </a:solidFill>
          </a:ln>
        </p:spPr>
      </p:sp>
      <p:pic>
        <p:nvPicPr>
          <p:cNvPr id="21" name="Rechnung"/>
          <p:cNvPicPr/>
          <p:nvPr/>
        </p:nvPicPr>
        <p:blipFill>
          <a:blip r:embed="rId3"/>
          <a:srcRect t="10313" r="33097" b="-2167"/>
          <a:stretch>
            <a:fillRect/>
          </a:stretch>
        </p:blipFill>
        <p:spPr>
          <a:xfrm>
            <a:off x="5573154" y="1645952"/>
            <a:ext cx="3156846" cy="2076384"/>
          </a:xfrm>
          <a:prstGeom prst="rect">
            <a:avLst/>
          </a:prstGeom>
        </p:spPr>
      </p:pic>
      <p:sp>
        <p:nvSpPr>
          <p:cNvPr id="40" name="footer1"/>
          <p:cNvSpPr/>
          <p:nvPr/>
        </p:nvSpPr>
        <p:spPr>
          <a:xfrm>
            <a:off x="411480" y="4870000"/>
            <a:ext cx="5486400" cy="20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>
              <a:buNone/>
            </a:pPr>
            <a:r>
              <a:rPr lang="de-DE" sz="900" dirty="0">
                <a:solidFill>
                  <a:srgbClr val="64748B"/>
                </a:solidFill>
                <a:latin typeface="Calibri"/>
              </a:rPr>
              <a:t>Winkel und Schnittwinkel  ·  Lernen aus Lösungsbeispielen</a:t>
            </a:r>
          </a:p>
        </p:txBody>
      </p:sp>
      <p:sp>
        <p:nvSpPr>
          <p:cNvPr id="41" name="footer2"/>
          <p:cNvSpPr/>
          <p:nvPr/>
        </p:nvSpPr>
        <p:spPr>
          <a:xfrm>
            <a:off x="8400000" y="4870000"/>
            <a:ext cx="600000" cy="20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r">
              <a:buNone/>
            </a:pPr>
            <a:r>
              <a:rPr lang="de-DE" sz="900" dirty="0">
                <a:solidFill>
                  <a:srgbClr val="64748B"/>
                </a:solidFill>
                <a:latin typeface="Calibri"/>
              </a:rPr>
              <a:t>5 / 7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EF0848C2-3A3C-AF55-3BA9-3A36EB458DF6}"/>
              </a:ext>
            </a:extLst>
          </p:cNvPr>
          <p:cNvSpPr txBox="1"/>
          <p:nvPr/>
        </p:nvSpPr>
        <p:spPr>
          <a:xfrm>
            <a:off x="5505535" y="1154901"/>
            <a:ext cx="2885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Gegeben sind die folgenden beiden Vektoren:</a:t>
            </a:r>
          </a:p>
        </p:txBody>
      </p:sp>
      <p:sp>
        <p:nvSpPr>
          <p:cNvPr id="9" name="Halbbogen 8">
            <a:extLst>
              <a:ext uri="{FF2B5EF4-FFF2-40B4-BE49-F238E27FC236}">
                <a16:creationId xmlns:a16="http://schemas.microsoft.com/office/drawing/2014/main" id="{3BA82FB9-8E9A-0688-829F-7803E7B8FB1C}"/>
              </a:ext>
            </a:extLst>
          </p:cNvPr>
          <p:cNvSpPr/>
          <p:nvPr/>
        </p:nvSpPr>
        <p:spPr>
          <a:xfrm rot="10800000">
            <a:off x="2427928" y="2660000"/>
            <a:ext cx="867104" cy="500000"/>
          </a:xfrm>
          <a:prstGeom prst="blockArc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 Uebung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dr"/>
          <p:cNvSpPr/>
          <p:nvPr/>
        </p:nvSpPr>
        <p:spPr>
          <a:xfrm>
            <a:off x="0" y="0"/>
            <a:ext cx="9144000" cy="384048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3" name="circle"/>
          <p:cNvSpPr/>
          <p:nvPr/>
        </p:nvSpPr>
        <p:spPr>
          <a:xfrm>
            <a:off x="365760" y="54864"/>
            <a:ext cx="292608" cy="292608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4" name="num"/>
          <p:cNvSpPr/>
          <p:nvPr/>
        </p:nvSpPr>
        <p:spPr>
          <a:xfrm>
            <a:off x="365760" y="54864"/>
            <a:ext cx="292608" cy="292608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ctr">
              <a:buNone/>
            </a:pPr>
            <a:r>
              <a:rPr lang="de-DE" sz="1400" b="1" dirty="0">
                <a:solidFill>
                  <a:srgbClr val="FFFFFF"/>
                </a:solidFill>
                <a:latin typeface="Georgia"/>
              </a:rPr>
              <a:t>4</a:t>
            </a:r>
          </a:p>
        </p:txBody>
      </p:sp>
      <p:sp>
        <p:nvSpPr>
          <p:cNvPr id="5" name="phaselabel"/>
          <p:cNvSpPr/>
          <p:nvPr/>
        </p:nvSpPr>
        <p:spPr>
          <a:xfrm>
            <a:off x="777240" y="54864"/>
            <a:ext cx="5943600" cy="292608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>
              <a:buNone/>
            </a:pPr>
            <a:r>
              <a:rPr lang="de-DE" sz="1100" b="1" spc="400" dirty="0">
                <a:solidFill>
                  <a:srgbClr val="FFFFFF"/>
                </a:solidFill>
                <a:latin typeface="Calibri"/>
              </a:rPr>
              <a:t>ERARBEITUNGSPHASE  ·  ÜBUNGSAUFGABEN</a:t>
            </a:r>
          </a:p>
        </p:txBody>
      </p:sp>
      <p:sp>
        <p:nvSpPr>
          <p:cNvPr id="6" name="sozial"/>
          <p:cNvSpPr/>
          <p:nvPr/>
        </p:nvSpPr>
        <p:spPr>
          <a:xfrm>
            <a:off x="6766560" y="54864"/>
            <a:ext cx="2103120" cy="292608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r">
              <a:buNone/>
            </a:pPr>
            <a:r>
              <a:rPr lang="de-DE" sz="1000" i="1" dirty="0">
                <a:solidFill>
                  <a:srgbClr val="FCD34D"/>
                </a:solidFill>
                <a:latin typeface="Calibri"/>
              </a:rPr>
              <a:t>Einzelarbeit + Lerngruppe</a:t>
            </a:r>
          </a:p>
        </p:txBody>
      </p:sp>
      <p:sp>
        <p:nvSpPr>
          <p:cNvPr id="7" name="title"/>
          <p:cNvSpPr/>
          <p:nvPr/>
        </p:nvSpPr>
        <p:spPr>
          <a:xfrm>
            <a:off x="411480" y="450000"/>
            <a:ext cx="8229600" cy="50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>
              <a:buNone/>
            </a:pPr>
            <a:r>
              <a:rPr lang="de-DE" sz="2400" b="1" dirty="0">
                <a:solidFill>
                  <a:srgbClr val="0F2A47"/>
                </a:solidFill>
                <a:latin typeface="Georgia"/>
              </a:rPr>
              <a:t>Jetzt selbst rechnen — Aufgaben S. 193</a:t>
            </a:r>
          </a:p>
        </p:txBody>
      </p:sp>
      <p:sp>
        <p:nvSpPr>
          <p:cNvPr id="8" name="aabg"/>
          <p:cNvSpPr/>
          <p:nvPr/>
        </p:nvSpPr>
        <p:spPr>
          <a:xfrm>
            <a:off x="411480" y="1010000"/>
            <a:ext cx="8321040" cy="700000"/>
          </a:xfrm>
          <a:prstGeom prst="rect">
            <a:avLst/>
          </a:prstGeom>
          <a:solidFill>
            <a:srgbClr val="FFF7E6"/>
          </a:solidFill>
          <a:ln w="19050">
            <a:solidFill>
              <a:srgbClr val="F59E0B"/>
            </a:solidFill>
          </a:ln>
        </p:spPr>
      </p:sp>
      <p:sp>
        <p:nvSpPr>
          <p:cNvPr id="9" name="aalabel"/>
          <p:cNvSpPr/>
          <p:nvPr/>
        </p:nvSpPr>
        <p:spPr>
          <a:xfrm>
            <a:off x="540000" y="1050000"/>
            <a:ext cx="7900000" cy="200000"/>
          </a:xfrm>
          <a:prstGeom prst="rect">
            <a:avLst/>
          </a:prstGeom>
          <a:noFill/>
          <a:ln/>
        </p:spPr>
        <p:txBody>
          <a:bodyPr lIns="0" tIns="0" rIns="0" bIns="0" anchor="t"/>
          <a:lstStyle/>
          <a:p>
            <a:pPr marL="0" indent="0">
              <a:buNone/>
            </a:pPr>
            <a:r>
              <a:rPr lang="de-DE" sz="1000" b="1" spc="400" dirty="0">
                <a:solidFill>
                  <a:srgbClr val="92400E"/>
                </a:solidFill>
                <a:latin typeface="Calibri"/>
              </a:rPr>
              <a:t>ARBEITSAUFTRAG</a:t>
            </a:r>
          </a:p>
        </p:txBody>
      </p:sp>
      <p:sp>
        <p:nvSpPr>
          <p:cNvPr id="10" name="aatext"/>
          <p:cNvSpPr/>
          <p:nvPr/>
        </p:nvSpPr>
        <p:spPr>
          <a:xfrm>
            <a:off x="540000" y="1280000"/>
            <a:ext cx="8000000" cy="400000"/>
          </a:xfrm>
          <a:prstGeom prst="rect">
            <a:avLst/>
          </a:prstGeom>
          <a:noFill/>
          <a:ln/>
        </p:spPr>
        <p:txBody>
          <a:bodyPr lIns="0" tIns="0" rIns="0" bIns="0" anchor="t"/>
          <a:lstStyle/>
          <a:p>
            <a:pPr marL="0" indent="0">
              <a:buNone/>
            </a:pPr>
            <a:r>
              <a:rPr lang="de-DE" sz="1200" dirty="0">
                <a:solidFill>
                  <a:srgbClr val="0F2A47"/>
                </a:solidFill>
                <a:latin typeface="Calibri"/>
              </a:rPr>
              <a:t>Bearbeite die Aufgaben in </a:t>
            </a:r>
            <a:r>
              <a:rPr lang="de-DE" sz="1200" b="1" dirty="0">
                <a:solidFill>
                  <a:srgbClr val="0F2A47"/>
                </a:solidFill>
                <a:latin typeface="Calibri"/>
              </a:rPr>
              <a:t>der angegebenen Reihenfolge</a:t>
            </a:r>
            <a:r>
              <a:rPr lang="de-DE" sz="1200" dirty="0">
                <a:solidFill>
                  <a:srgbClr val="0F2A47"/>
                </a:solidFill>
                <a:latin typeface="Calibri"/>
              </a:rPr>
              <a:t>. Nutze das Muster aus dem Worked Example. Vergleiche deine Ergebnisse mit deinem Sitznachbarn! Schreibt eure Lösung sauber auf — entweder im Heft oder auf dem iPad.</a:t>
            </a:r>
          </a:p>
        </p:txBody>
      </p:sp>
      <p:sp>
        <p:nvSpPr>
          <p:cNvPr id="20" name="c1bg"/>
          <p:cNvSpPr/>
          <p:nvPr/>
        </p:nvSpPr>
        <p:spPr>
          <a:xfrm>
            <a:off x="411480" y="1880000"/>
            <a:ext cx="2700000" cy="215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</p:sp>
      <p:sp>
        <p:nvSpPr>
          <p:cNvPr id="21" name="c1bar"/>
          <p:cNvSpPr/>
          <p:nvPr/>
        </p:nvSpPr>
        <p:spPr>
          <a:xfrm>
            <a:off x="411480" y="1880000"/>
            <a:ext cx="2700000" cy="5000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22" name="c1circle"/>
          <p:cNvSpPr/>
          <p:nvPr/>
        </p:nvSpPr>
        <p:spPr>
          <a:xfrm>
            <a:off x="540000" y="2040000"/>
            <a:ext cx="380000" cy="380000"/>
          </a:xfrm>
          <a:prstGeom prst="ellipse">
            <a:avLst/>
          </a:prstGeom>
          <a:solidFill>
            <a:srgbClr val="1C7293"/>
          </a:solidFill>
          <a:ln/>
        </p:spPr>
      </p:sp>
      <p:sp>
        <p:nvSpPr>
          <p:cNvPr id="23" name="c1icon"/>
          <p:cNvSpPr/>
          <p:nvPr/>
        </p:nvSpPr>
        <p:spPr>
          <a:xfrm>
            <a:off x="540000" y="2040000"/>
            <a:ext cx="380000" cy="38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ctr">
              <a:buNone/>
            </a:pPr>
            <a:r>
              <a:rPr lang="de-DE" sz="1800" b="1" dirty="0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24" name="c1title"/>
          <p:cNvSpPr/>
          <p:nvPr/>
        </p:nvSpPr>
        <p:spPr>
          <a:xfrm>
            <a:off x="1000000" y="2060000"/>
            <a:ext cx="2000000" cy="38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>
              <a:buNone/>
            </a:pPr>
            <a:r>
              <a:rPr lang="de-DE" sz="1500" b="1" dirty="0">
                <a:solidFill>
                  <a:srgbClr val="0F2A47"/>
                </a:solidFill>
                <a:latin typeface="Georgia"/>
              </a:rPr>
              <a:t>Nr. 1</a:t>
            </a:r>
            <a:r>
              <a:rPr lang="de-DE" sz="1100" i="1" dirty="0">
                <a:solidFill>
                  <a:srgbClr val="64748B"/>
                </a:solidFill>
                <a:latin typeface="Calibri"/>
              </a:rPr>
              <a:t>  </a:t>
            </a:r>
          </a:p>
        </p:txBody>
      </p:sp>
      <p:sp>
        <p:nvSpPr>
          <p:cNvPr id="25" name="c1text"/>
          <p:cNvSpPr/>
          <p:nvPr/>
        </p:nvSpPr>
        <p:spPr>
          <a:xfrm>
            <a:off x="540000" y="2550000"/>
            <a:ext cx="2440000" cy="1400000"/>
          </a:xfrm>
          <a:prstGeom prst="rect">
            <a:avLst/>
          </a:prstGeom>
          <a:noFill/>
          <a:ln/>
        </p:spPr>
        <p:txBody>
          <a:bodyPr lIns="0" tIns="0" rIns="0" bIns="0" anchor="t"/>
          <a:lstStyle/>
          <a:p>
            <a:pPr marL="0" indent="0">
              <a:buNone/>
            </a:pPr>
            <a:r>
              <a:rPr lang="de-DE" sz="1200" dirty="0">
                <a:solidFill>
                  <a:srgbClr val="1E293B"/>
                </a:solidFill>
                <a:latin typeface="Calibri"/>
              </a:rPr>
              <a:t>Größe des Winkels zwischen zwei Vektoren bestimmen.</a:t>
            </a:r>
          </a:p>
        </p:txBody>
      </p:sp>
      <p:sp>
        <p:nvSpPr>
          <p:cNvPr id="30" name="c2bg"/>
          <p:cNvSpPr/>
          <p:nvPr/>
        </p:nvSpPr>
        <p:spPr>
          <a:xfrm>
            <a:off x="3222000" y="1880000"/>
            <a:ext cx="2700000" cy="215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</p:sp>
      <p:sp>
        <p:nvSpPr>
          <p:cNvPr id="31" name="c2bar"/>
          <p:cNvSpPr/>
          <p:nvPr/>
        </p:nvSpPr>
        <p:spPr>
          <a:xfrm>
            <a:off x="3222000" y="1880000"/>
            <a:ext cx="2700000" cy="50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2" name="c2circle"/>
          <p:cNvSpPr/>
          <p:nvPr/>
        </p:nvSpPr>
        <p:spPr>
          <a:xfrm>
            <a:off x="3350000" y="2040000"/>
            <a:ext cx="380000" cy="38000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33" name="c2icon"/>
          <p:cNvSpPr/>
          <p:nvPr/>
        </p:nvSpPr>
        <p:spPr>
          <a:xfrm>
            <a:off x="3350000" y="2040000"/>
            <a:ext cx="380000" cy="38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ctr">
              <a:buNone/>
            </a:pPr>
            <a:r>
              <a:rPr lang="de-DE" sz="1800" b="1" dirty="0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34" name="c2title"/>
          <p:cNvSpPr/>
          <p:nvPr/>
        </p:nvSpPr>
        <p:spPr>
          <a:xfrm>
            <a:off x="3810000" y="2060000"/>
            <a:ext cx="2000000" cy="38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>
              <a:buNone/>
            </a:pPr>
            <a:r>
              <a:rPr lang="de-DE" sz="1500" b="1" dirty="0">
                <a:solidFill>
                  <a:srgbClr val="0F2A47"/>
                </a:solidFill>
                <a:latin typeface="Georgia"/>
              </a:rPr>
              <a:t>Nr. 2</a:t>
            </a:r>
            <a:r>
              <a:rPr lang="de-DE" sz="1100" i="1" dirty="0">
                <a:solidFill>
                  <a:srgbClr val="64748B"/>
                </a:solidFill>
                <a:latin typeface="Calibri"/>
              </a:rPr>
              <a:t> </a:t>
            </a:r>
          </a:p>
        </p:txBody>
      </p:sp>
      <p:sp>
        <p:nvSpPr>
          <p:cNvPr id="35" name="c2text"/>
          <p:cNvSpPr/>
          <p:nvPr/>
        </p:nvSpPr>
        <p:spPr>
          <a:xfrm>
            <a:off x="3350000" y="2550000"/>
            <a:ext cx="2440000" cy="1400000"/>
          </a:xfrm>
          <a:prstGeom prst="rect">
            <a:avLst/>
          </a:prstGeom>
          <a:noFill/>
          <a:ln/>
        </p:spPr>
        <p:txBody>
          <a:bodyPr lIns="0" tIns="0" rIns="0" bIns="0" anchor="t"/>
          <a:lstStyle/>
          <a:p>
            <a:pPr marL="0" indent="0">
              <a:buNone/>
            </a:pPr>
            <a:r>
              <a:rPr lang="de-DE" sz="1200" dirty="0">
                <a:solidFill>
                  <a:srgbClr val="1E293B"/>
                </a:solidFill>
                <a:latin typeface="Calibri"/>
              </a:rPr>
              <a:t>Längen der Seiten und Größen der Innenwinkel im Dreieck ABC berechnen.</a:t>
            </a:r>
          </a:p>
        </p:txBody>
      </p:sp>
      <p:sp>
        <p:nvSpPr>
          <p:cNvPr id="50" name="sntext"/>
          <p:cNvSpPr/>
          <p:nvPr/>
        </p:nvSpPr>
        <p:spPr>
          <a:xfrm>
            <a:off x="411480" y="4170000"/>
            <a:ext cx="8321040" cy="38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ctr">
              <a:buNone/>
            </a:pPr>
            <a:r>
              <a:rPr lang="de-DE" sz="1300" b="1" dirty="0">
                <a:solidFill>
                  <a:srgbClr val="0F2A47"/>
                </a:solidFill>
                <a:latin typeface="Calibri"/>
              </a:rPr>
              <a:t>Für Schnellere:</a:t>
            </a:r>
            <a:r>
              <a:rPr lang="de-DE" sz="1300" i="1" dirty="0">
                <a:solidFill>
                  <a:srgbClr val="64748B"/>
                </a:solidFill>
                <a:latin typeface="Georgia"/>
              </a:rPr>
              <a:t>  Aufg. 5 und 6 (Viereck OPQR sowie Geraden, die sich schneiden).</a:t>
            </a:r>
          </a:p>
        </p:txBody>
      </p:sp>
      <p:sp>
        <p:nvSpPr>
          <p:cNvPr id="60" name="footer1"/>
          <p:cNvSpPr/>
          <p:nvPr/>
        </p:nvSpPr>
        <p:spPr>
          <a:xfrm>
            <a:off x="411480" y="4870000"/>
            <a:ext cx="5486400" cy="20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>
              <a:buNone/>
            </a:pPr>
            <a:r>
              <a:rPr lang="de-DE" sz="900" dirty="0">
                <a:solidFill>
                  <a:srgbClr val="64748B"/>
                </a:solidFill>
                <a:latin typeface="Calibri"/>
              </a:rPr>
              <a:t>Winkel und Schnittwinkel  ·  Lernen aus Lösungsbeispielen</a:t>
            </a:r>
          </a:p>
        </p:txBody>
      </p:sp>
      <p:sp>
        <p:nvSpPr>
          <p:cNvPr id="61" name="footer2"/>
          <p:cNvSpPr/>
          <p:nvPr/>
        </p:nvSpPr>
        <p:spPr>
          <a:xfrm>
            <a:off x="8400000" y="4870000"/>
            <a:ext cx="600000" cy="20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r">
              <a:buNone/>
            </a:pPr>
            <a:r>
              <a:rPr lang="de-DE" sz="900" dirty="0">
                <a:solidFill>
                  <a:srgbClr val="64748B"/>
                </a:solidFill>
                <a:latin typeface="Calibri"/>
              </a:rPr>
              <a:t>6 / 7</a:t>
            </a:r>
          </a:p>
        </p:txBody>
      </p:sp>
      <p:sp>
        <p:nvSpPr>
          <p:cNvPr id="11" name="c3bg">
            <a:extLst>
              <a:ext uri="{FF2B5EF4-FFF2-40B4-BE49-F238E27FC236}">
                <a16:creationId xmlns:a16="http://schemas.microsoft.com/office/drawing/2014/main" id="{45071080-8431-5AF2-77F2-42B8AD43B7D1}"/>
              </a:ext>
            </a:extLst>
          </p:cNvPr>
          <p:cNvSpPr/>
          <p:nvPr/>
        </p:nvSpPr>
        <p:spPr>
          <a:xfrm>
            <a:off x="6032000" y="1880000"/>
            <a:ext cx="2700000" cy="215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</p:sp>
      <p:sp>
        <p:nvSpPr>
          <p:cNvPr id="12" name="c3bar">
            <a:extLst>
              <a:ext uri="{FF2B5EF4-FFF2-40B4-BE49-F238E27FC236}">
                <a16:creationId xmlns:a16="http://schemas.microsoft.com/office/drawing/2014/main" id="{69956F32-FC36-A269-4EB1-645A6FEBE7B9}"/>
              </a:ext>
            </a:extLst>
          </p:cNvPr>
          <p:cNvSpPr/>
          <p:nvPr/>
        </p:nvSpPr>
        <p:spPr>
          <a:xfrm>
            <a:off x="6032000" y="1880000"/>
            <a:ext cx="2700000" cy="5000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13" name="c3circle">
            <a:extLst>
              <a:ext uri="{FF2B5EF4-FFF2-40B4-BE49-F238E27FC236}">
                <a16:creationId xmlns:a16="http://schemas.microsoft.com/office/drawing/2014/main" id="{D55C7B19-0A99-E856-E3FE-6D2D159E6E08}"/>
              </a:ext>
            </a:extLst>
          </p:cNvPr>
          <p:cNvSpPr/>
          <p:nvPr/>
        </p:nvSpPr>
        <p:spPr>
          <a:xfrm>
            <a:off x="6160000" y="2040000"/>
            <a:ext cx="380000" cy="380000"/>
          </a:xfrm>
          <a:prstGeom prst="ellipse">
            <a:avLst/>
          </a:prstGeom>
          <a:solidFill>
            <a:srgbClr val="0F2A47"/>
          </a:solidFill>
          <a:ln/>
        </p:spPr>
      </p:sp>
      <p:sp>
        <p:nvSpPr>
          <p:cNvPr id="14" name="c3icon">
            <a:extLst>
              <a:ext uri="{FF2B5EF4-FFF2-40B4-BE49-F238E27FC236}">
                <a16:creationId xmlns:a16="http://schemas.microsoft.com/office/drawing/2014/main" id="{AFBECE08-1AC2-2C39-66BC-BAA96FB21DEC}"/>
              </a:ext>
            </a:extLst>
          </p:cNvPr>
          <p:cNvSpPr/>
          <p:nvPr/>
        </p:nvSpPr>
        <p:spPr>
          <a:xfrm>
            <a:off x="6160000" y="2040000"/>
            <a:ext cx="380000" cy="38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ctr">
              <a:buNone/>
            </a:pPr>
            <a:r>
              <a:rPr lang="de-DE" sz="1800" b="1" dirty="0">
                <a:solidFill>
                  <a:srgbClr val="FFFFFF"/>
                </a:solidFill>
                <a:latin typeface="Georgia"/>
              </a:rPr>
              <a:t>4</a:t>
            </a:r>
          </a:p>
        </p:txBody>
      </p:sp>
      <p:sp>
        <p:nvSpPr>
          <p:cNvPr id="15" name="c3title">
            <a:extLst>
              <a:ext uri="{FF2B5EF4-FFF2-40B4-BE49-F238E27FC236}">
                <a16:creationId xmlns:a16="http://schemas.microsoft.com/office/drawing/2014/main" id="{B06B16A9-6775-E61D-1FF4-856B75039663}"/>
              </a:ext>
            </a:extLst>
          </p:cNvPr>
          <p:cNvSpPr/>
          <p:nvPr/>
        </p:nvSpPr>
        <p:spPr>
          <a:xfrm>
            <a:off x="6620000" y="2060000"/>
            <a:ext cx="2050000" cy="38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>
              <a:buNone/>
            </a:pPr>
            <a:r>
              <a:rPr lang="de-DE" sz="1500" b="1" dirty="0">
                <a:solidFill>
                  <a:srgbClr val="0F2A47"/>
                </a:solidFill>
                <a:latin typeface="Georgia"/>
              </a:rPr>
              <a:t>Nr. 5 und 6</a:t>
            </a:r>
            <a:r>
              <a:rPr lang="de-DE" sz="1100" i="1" dirty="0">
                <a:solidFill>
                  <a:srgbClr val="64748B"/>
                </a:solidFill>
                <a:latin typeface="Calibri"/>
              </a:rPr>
              <a:t> </a:t>
            </a:r>
          </a:p>
        </p:txBody>
      </p:sp>
      <p:sp>
        <p:nvSpPr>
          <p:cNvPr id="16" name="c3text">
            <a:extLst>
              <a:ext uri="{FF2B5EF4-FFF2-40B4-BE49-F238E27FC236}">
                <a16:creationId xmlns:a16="http://schemas.microsoft.com/office/drawing/2014/main" id="{16FC1414-4B75-F263-581B-07035CD3622F}"/>
              </a:ext>
            </a:extLst>
          </p:cNvPr>
          <p:cNvSpPr/>
          <p:nvPr/>
        </p:nvSpPr>
        <p:spPr>
          <a:xfrm>
            <a:off x="6160000" y="2550000"/>
            <a:ext cx="2440000" cy="1400000"/>
          </a:xfrm>
          <a:prstGeom prst="rect">
            <a:avLst/>
          </a:prstGeom>
          <a:noFill/>
          <a:ln/>
        </p:spPr>
        <p:txBody>
          <a:bodyPr lIns="0" tIns="0" rIns="0" bIns="0" anchor="t"/>
          <a:lstStyle/>
          <a:p>
            <a:pPr marL="0" indent="0">
              <a:buNone/>
            </a:pPr>
            <a:r>
              <a:rPr lang="de-DE" sz="1200" dirty="0">
                <a:solidFill>
                  <a:srgbClr val="1E293B"/>
                </a:solidFill>
                <a:latin typeface="Calibri"/>
              </a:rPr>
              <a:t>Schnittwinkel zwischen zwei Geraden ermitteln (Richtungsvektoren).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tbox">
            <a:extLst>
              <a:ext uri="{FF2B5EF4-FFF2-40B4-BE49-F238E27FC236}">
                <a16:creationId xmlns:a16="http://schemas.microsoft.com/office/drawing/2014/main" id="{0EBE15E9-23A4-2B6E-16A6-7DC0451A985D}"/>
              </a:ext>
            </a:extLst>
          </p:cNvPr>
          <p:cNvSpPr/>
          <p:nvPr/>
        </p:nvSpPr>
        <p:spPr>
          <a:xfrm>
            <a:off x="450893" y="2100000"/>
            <a:ext cx="8321040" cy="2000000"/>
          </a:xfrm>
          <a:prstGeom prst="rect">
            <a:avLst/>
          </a:prstGeom>
          <a:solidFill>
            <a:srgbClr val="DCFCE7"/>
          </a:solidFill>
          <a:ln w="19050">
            <a:solidFill>
              <a:srgbClr val="166534"/>
            </a:solidFill>
          </a:ln>
        </p:spPr>
      </p:sp>
      <p:sp>
        <p:nvSpPr>
          <p:cNvPr id="3" name="snitlabel">
            <a:extLst>
              <a:ext uri="{FF2B5EF4-FFF2-40B4-BE49-F238E27FC236}">
                <a16:creationId xmlns:a16="http://schemas.microsoft.com/office/drawing/2014/main" id="{BD21A397-9056-D7F4-6A11-47BF4F6F6AF6}"/>
              </a:ext>
            </a:extLst>
          </p:cNvPr>
          <p:cNvSpPr/>
          <p:nvPr/>
        </p:nvSpPr>
        <p:spPr>
          <a:xfrm>
            <a:off x="679413" y="2240000"/>
            <a:ext cx="7900000" cy="26000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</a:pPr>
            <a:r>
              <a:rPr lang="de-DE" sz="1100" b="1" spc="400" dirty="0">
                <a:solidFill>
                  <a:srgbClr val="166534"/>
                </a:solidFill>
                <a:latin typeface="Calibri"/>
              </a:rPr>
              <a:t>SCHNITTWINKEL ZWEIER GERADEN</a:t>
            </a:r>
          </a:p>
        </p:txBody>
      </p:sp>
      <p:sp>
        <p:nvSpPr>
          <p:cNvPr id="4" name="snittext">
            <a:extLst>
              <a:ext uri="{FF2B5EF4-FFF2-40B4-BE49-F238E27FC236}">
                <a16:creationId xmlns:a16="http://schemas.microsoft.com/office/drawing/2014/main" id="{59742BD5-1D7B-7EB1-ED48-6CF89C66362C}"/>
              </a:ext>
            </a:extLst>
          </p:cNvPr>
          <p:cNvSpPr/>
          <p:nvPr/>
        </p:nvSpPr>
        <p:spPr>
          <a:xfrm>
            <a:off x="679413" y="2600000"/>
            <a:ext cx="3400000" cy="100000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</a:pPr>
            <a:r>
              <a:rPr lang="de-DE" sz="1400" dirty="0">
                <a:solidFill>
                  <a:srgbClr val="1E293B"/>
                </a:solidFill>
                <a:latin typeface="Georgia"/>
              </a:rPr>
              <a:t>Für den </a:t>
            </a:r>
            <a:r>
              <a:rPr lang="de-DE" sz="1400" b="1" dirty="0">
                <a:solidFill>
                  <a:srgbClr val="166534"/>
                </a:solidFill>
                <a:latin typeface="Georgia"/>
              </a:rPr>
              <a:t>Schnittwinkel</a:t>
            </a:r>
            <a:r>
              <a:rPr lang="de-DE" sz="1400" dirty="0">
                <a:solidFill>
                  <a:srgbClr val="1E293B"/>
                </a:solidFill>
                <a:latin typeface="Georgia"/>
              </a:rPr>
              <a:t> zweier Geraden mit Richtungsvektoren </a:t>
            </a:r>
            <a:r>
              <a:rPr lang="de-DE" sz="1400" b="1" i="1" dirty="0">
                <a:solidFill>
                  <a:srgbClr val="1C7293"/>
                </a:solidFill>
                <a:latin typeface="Georgia"/>
              </a:rPr>
              <a:t>u</a:t>
            </a:r>
            <a:r>
              <a:rPr lang="de-DE" sz="1400" dirty="0">
                <a:solidFill>
                  <a:srgbClr val="1E293B"/>
                </a:solidFill>
                <a:latin typeface="Georgia"/>
              </a:rPr>
              <a:t> und </a:t>
            </a:r>
            <a:r>
              <a:rPr lang="de-DE" sz="1400" b="1" i="1" dirty="0">
                <a:solidFill>
                  <a:srgbClr val="F59E0B"/>
                </a:solidFill>
                <a:latin typeface="Georgia"/>
              </a:rPr>
              <a:t>v</a:t>
            </a:r>
            <a:r>
              <a:rPr lang="de-DE" sz="1400" dirty="0">
                <a:solidFill>
                  <a:srgbClr val="1E293B"/>
                </a:solidFill>
                <a:latin typeface="Georgia"/>
              </a:rPr>
              <a:t> gilt:</a:t>
            </a:r>
          </a:p>
        </p:txBody>
      </p:sp>
      <p:pic>
        <p:nvPicPr>
          <p:cNvPr id="5" name="SnitFormel">
            <a:extLst>
              <a:ext uri="{FF2B5EF4-FFF2-40B4-BE49-F238E27FC236}">
                <a16:creationId xmlns:a16="http://schemas.microsoft.com/office/drawing/2014/main" id="{FBE2B9AC-15BC-6948-0C13-A374D72D43D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339413" y="2500000"/>
            <a:ext cx="3400000" cy="1100000"/>
          </a:xfrm>
          <a:prstGeom prst="rect">
            <a:avLst/>
          </a:prstGeom>
        </p:spPr>
      </p:pic>
      <p:sp>
        <p:nvSpPr>
          <p:cNvPr id="6" name="snitrange">
            <a:extLst>
              <a:ext uri="{FF2B5EF4-FFF2-40B4-BE49-F238E27FC236}">
                <a16:creationId xmlns:a16="http://schemas.microsoft.com/office/drawing/2014/main" id="{6E5737A4-FC8D-0BF4-0E52-75EE0587897C}"/>
              </a:ext>
            </a:extLst>
          </p:cNvPr>
          <p:cNvSpPr/>
          <p:nvPr/>
        </p:nvSpPr>
        <p:spPr>
          <a:xfrm>
            <a:off x="679413" y="3700000"/>
            <a:ext cx="7900000" cy="26000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 algn="ctr">
              <a:buNone/>
            </a:pPr>
            <a:r>
              <a:rPr lang="de-DE" sz="1300" dirty="0">
                <a:solidFill>
                  <a:srgbClr val="166534"/>
                </a:solidFill>
                <a:latin typeface="Georgia"/>
              </a:rPr>
              <a:t>mit  0° ≤ </a:t>
            </a:r>
            <a:r>
              <a:rPr lang="de-DE" sz="1300" b="1" i="1" dirty="0">
                <a:solidFill>
                  <a:srgbClr val="166534"/>
                </a:solidFill>
                <a:latin typeface="Georgia"/>
              </a:rPr>
              <a:t>α</a:t>
            </a:r>
            <a:r>
              <a:rPr lang="de-DE" sz="1300" dirty="0">
                <a:solidFill>
                  <a:srgbClr val="166534"/>
                </a:solidFill>
                <a:latin typeface="Georgia"/>
              </a:rPr>
              <a:t> ≤ 90°   —   </a:t>
            </a:r>
            <a:r>
              <a:rPr lang="de-DE" sz="1300" b="1" dirty="0">
                <a:solidFill>
                  <a:srgbClr val="166534"/>
                </a:solidFill>
                <a:latin typeface="Georgia"/>
              </a:rPr>
              <a:t>die Betragsstriche im Zähler sorgen für den </a:t>
            </a:r>
            <a:r>
              <a:rPr lang="de-DE" sz="1300" b="1" dirty="0">
                <a:solidFill>
                  <a:srgbClr val="FF0000"/>
                </a:solidFill>
                <a:latin typeface="Georgia"/>
              </a:rPr>
              <a:t>spitzen Winkel       .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FD78FCCC-61BE-72B4-CBCD-09BE0991E2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0098" y="392074"/>
            <a:ext cx="3116857" cy="155520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feld 14">
                <a:extLst>
                  <a:ext uri="{FF2B5EF4-FFF2-40B4-BE49-F238E27FC236}">
                    <a16:creationId xmlns:a16="http://schemas.microsoft.com/office/drawing/2014/main" id="{7B0891F8-BA84-E58B-C6C6-B71BD4A90C6A}"/>
                  </a:ext>
                </a:extLst>
              </p:cNvPr>
              <p:cNvSpPr txBox="1"/>
              <p:nvPr/>
            </p:nvSpPr>
            <p:spPr>
              <a:xfrm>
                <a:off x="7744116" y="3683001"/>
                <a:ext cx="33679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de-DE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5" name="Textfeld 14">
                <a:extLst>
                  <a:ext uri="{FF2B5EF4-FFF2-40B4-BE49-F238E27FC236}">
                    <a16:creationId xmlns:a16="http://schemas.microsoft.com/office/drawing/2014/main" id="{7B0891F8-BA84-E58B-C6C6-B71BD4A90C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4116" y="3683001"/>
                <a:ext cx="336794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0492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056E95-2B21-F07C-5A37-594E9A2E9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dr">
            <a:extLst>
              <a:ext uri="{FF2B5EF4-FFF2-40B4-BE49-F238E27FC236}">
                <a16:creationId xmlns:a16="http://schemas.microsoft.com/office/drawing/2014/main" id="{E9A77D59-04D6-25A3-C003-207E9AC43A10}"/>
              </a:ext>
            </a:extLst>
          </p:cNvPr>
          <p:cNvSpPr/>
          <p:nvPr/>
        </p:nvSpPr>
        <p:spPr>
          <a:xfrm>
            <a:off x="0" y="0"/>
            <a:ext cx="9144000" cy="384048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3" name="circle">
            <a:extLst>
              <a:ext uri="{FF2B5EF4-FFF2-40B4-BE49-F238E27FC236}">
                <a16:creationId xmlns:a16="http://schemas.microsoft.com/office/drawing/2014/main" id="{D2467E89-D531-F941-EDE0-E7ECD5F54D8B}"/>
              </a:ext>
            </a:extLst>
          </p:cNvPr>
          <p:cNvSpPr/>
          <p:nvPr/>
        </p:nvSpPr>
        <p:spPr>
          <a:xfrm>
            <a:off x="365760" y="54864"/>
            <a:ext cx="292608" cy="292608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4" name="num">
            <a:extLst>
              <a:ext uri="{FF2B5EF4-FFF2-40B4-BE49-F238E27FC236}">
                <a16:creationId xmlns:a16="http://schemas.microsoft.com/office/drawing/2014/main" id="{435EB9E3-4A61-C560-98A4-05B8EBFEDCD8}"/>
              </a:ext>
            </a:extLst>
          </p:cNvPr>
          <p:cNvSpPr/>
          <p:nvPr/>
        </p:nvSpPr>
        <p:spPr>
          <a:xfrm>
            <a:off x="365760" y="54864"/>
            <a:ext cx="292608" cy="292608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ctr">
              <a:buNone/>
            </a:pPr>
            <a:r>
              <a:rPr lang="de-DE" sz="1400" b="1" dirty="0">
                <a:solidFill>
                  <a:srgbClr val="FFFFFF"/>
                </a:solidFill>
                <a:latin typeface="Georgia"/>
              </a:rPr>
              <a:t>4</a:t>
            </a:r>
          </a:p>
        </p:txBody>
      </p:sp>
      <p:sp>
        <p:nvSpPr>
          <p:cNvPr id="5" name="phaselabel">
            <a:extLst>
              <a:ext uri="{FF2B5EF4-FFF2-40B4-BE49-F238E27FC236}">
                <a16:creationId xmlns:a16="http://schemas.microsoft.com/office/drawing/2014/main" id="{B467E259-6380-CA4D-6FBF-3FBE89279174}"/>
              </a:ext>
            </a:extLst>
          </p:cNvPr>
          <p:cNvSpPr/>
          <p:nvPr/>
        </p:nvSpPr>
        <p:spPr>
          <a:xfrm>
            <a:off x="777240" y="54864"/>
            <a:ext cx="5943600" cy="292608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>
              <a:buNone/>
            </a:pPr>
            <a:r>
              <a:rPr lang="de-DE" sz="1100" b="1" spc="400" dirty="0">
                <a:solidFill>
                  <a:srgbClr val="FFFFFF"/>
                </a:solidFill>
                <a:latin typeface="Calibri"/>
              </a:rPr>
              <a:t>ERARBEITUNGSPHASE  ·  ÜBUNGSAUFGABEN</a:t>
            </a:r>
          </a:p>
        </p:txBody>
      </p:sp>
      <p:sp>
        <p:nvSpPr>
          <p:cNvPr id="6" name="sozial">
            <a:extLst>
              <a:ext uri="{FF2B5EF4-FFF2-40B4-BE49-F238E27FC236}">
                <a16:creationId xmlns:a16="http://schemas.microsoft.com/office/drawing/2014/main" id="{AEE1396B-7731-8AA0-7FF0-C7EC729BAF62}"/>
              </a:ext>
            </a:extLst>
          </p:cNvPr>
          <p:cNvSpPr/>
          <p:nvPr/>
        </p:nvSpPr>
        <p:spPr>
          <a:xfrm>
            <a:off x="6766560" y="54864"/>
            <a:ext cx="2103120" cy="292608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r">
              <a:buNone/>
            </a:pPr>
            <a:r>
              <a:rPr lang="de-DE" sz="1000" i="1" dirty="0">
                <a:solidFill>
                  <a:srgbClr val="FCD34D"/>
                </a:solidFill>
                <a:latin typeface="Calibri"/>
              </a:rPr>
              <a:t>Einzelarbeit + Lerngruppe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ECAD82DB-D546-16E6-49B8-F45BDEF7309C}"/>
              </a:ext>
            </a:extLst>
          </p:cNvPr>
          <p:cNvSpPr/>
          <p:nvPr/>
        </p:nvSpPr>
        <p:spPr>
          <a:xfrm>
            <a:off x="411480" y="450000"/>
            <a:ext cx="8229600" cy="50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>
              <a:buNone/>
            </a:pPr>
            <a:r>
              <a:rPr lang="de-DE" sz="2400" b="1" dirty="0">
                <a:solidFill>
                  <a:srgbClr val="0F2A47"/>
                </a:solidFill>
                <a:latin typeface="Georgia"/>
              </a:rPr>
              <a:t>Jetzt selbst rechnen — Aufgaben S. 193</a:t>
            </a:r>
          </a:p>
        </p:txBody>
      </p:sp>
      <p:sp>
        <p:nvSpPr>
          <p:cNvPr id="8" name="aabg">
            <a:extLst>
              <a:ext uri="{FF2B5EF4-FFF2-40B4-BE49-F238E27FC236}">
                <a16:creationId xmlns:a16="http://schemas.microsoft.com/office/drawing/2014/main" id="{E622989B-823A-C8EC-CAF9-3A73B94ED12C}"/>
              </a:ext>
            </a:extLst>
          </p:cNvPr>
          <p:cNvSpPr/>
          <p:nvPr/>
        </p:nvSpPr>
        <p:spPr>
          <a:xfrm>
            <a:off x="411480" y="1010000"/>
            <a:ext cx="8321040" cy="700000"/>
          </a:xfrm>
          <a:prstGeom prst="rect">
            <a:avLst/>
          </a:prstGeom>
          <a:solidFill>
            <a:srgbClr val="FFF7E6"/>
          </a:solidFill>
          <a:ln w="19050">
            <a:solidFill>
              <a:srgbClr val="F59E0B"/>
            </a:solidFill>
          </a:ln>
        </p:spPr>
      </p:sp>
      <p:sp>
        <p:nvSpPr>
          <p:cNvPr id="9" name="aalabel">
            <a:extLst>
              <a:ext uri="{FF2B5EF4-FFF2-40B4-BE49-F238E27FC236}">
                <a16:creationId xmlns:a16="http://schemas.microsoft.com/office/drawing/2014/main" id="{A79139DB-8EC0-380F-1A83-5624F8A6ECAC}"/>
              </a:ext>
            </a:extLst>
          </p:cNvPr>
          <p:cNvSpPr/>
          <p:nvPr/>
        </p:nvSpPr>
        <p:spPr>
          <a:xfrm>
            <a:off x="540000" y="1050000"/>
            <a:ext cx="7900000" cy="200000"/>
          </a:xfrm>
          <a:prstGeom prst="rect">
            <a:avLst/>
          </a:prstGeom>
          <a:noFill/>
          <a:ln/>
        </p:spPr>
        <p:txBody>
          <a:bodyPr lIns="0" tIns="0" rIns="0" bIns="0" anchor="t"/>
          <a:lstStyle/>
          <a:p>
            <a:pPr marL="0" indent="0">
              <a:buNone/>
            </a:pPr>
            <a:r>
              <a:rPr lang="de-DE" sz="1000" b="1" spc="400" dirty="0">
                <a:solidFill>
                  <a:srgbClr val="92400E"/>
                </a:solidFill>
                <a:latin typeface="Calibri"/>
              </a:rPr>
              <a:t>ARBEITSAUFTRAG</a:t>
            </a:r>
          </a:p>
        </p:txBody>
      </p:sp>
      <p:sp>
        <p:nvSpPr>
          <p:cNvPr id="10" name="aatext">
            <a:extLst>
              <a:ext uri="{FF2B5EF4-FFF2-40B4-BE49-F238E27FC236}">
                <a16:creationId xmlns:a16="http://schemas.microsoft.com/office/drawing/2014/main" id="{4E29711A-1D66-215B-9096-DA67BD8C7B67}"/>
              </a:ext>
            </a:extLst>
          </p:cNvPr>
          <p:cNvSpPr/>
          <p:nvPr/>
        </p:nvSpPr>
        <p:spPr>
          <a:xfrm>
            <a:off x="540000" y="1280000"/>
            <a:ext cx="8000000" cy="400000"/>
          </a:xfrm>
          <a:prstGeom prst="rect">
            <a:avLst/>
          </a:prstGeom>
          <a:noFill/>
          <a:ln/>
        </p:spPr>
        <p:txBody>
          <a:bodyPr lIns="0" tIns="0" rIns="0" bIns="0" anchor="t"/>
          <a:lstStyle/>
          <a:p>
            <a:pPr marL="0" indent="0">
              <a:buNone/>
            </a:pPr>
            <a:r>
              <a:rPr lang="de-DE" sz="1200" dirty="0">
                <a:solidFill>
                  <a:srgbClr val="0F2A47"/>
                </a:solidFill>
                <a:latin typeface="Calibri"/>
              </a:rPr>
              <a:t>Bearbeite die Aufgaben in </a:t>
            </a:r>
            <a:r>
              <a:rPr lang="de-DE" sz="1200" b="1" dirty="0">
                <a:solidFill>
                  <a:srgbClr val="0F2A47"/>
                </a:solidFill>
                <a:latin typeface="Calibri"/>
              </a:rPr>
              <a:t>der angegebenen Reihenfolge</a:t>
            </a:r>
            <a:r>
              <a:rPr lang="de-DE" sz="1200" dirty="0">
                <a:solidFill>
                  <a:srgbClr val="0F2A47"/>
                </a:solidFill>
                <a:latin typeface="Calibri"/>
              </a:rPr>
              <a:t>. Nutze das Muster aus dem Worked Example. Vergleiche deine Ergebnisse mit deinem Sitznachbarn! Schreibt eure Lösung sauber auf — entweder im Heft oder auf dem iPad.</a:t>
            </a:r>
          </a:p>
        </p:txBody>
      </p:sp>
      <p:sp>
        <p:nvSpPr>
          <p:cNvPr id="40" name="c3bg">
            <a:extLst>
              <a:ext uri="{FF2B5EF4-FFF2-40B4-BE49-F238E27FC236}">
                <a16:creationId xmlns:a16="http://schemas.microsoft.com/office/drawing/2014/main" id="{7755C4DC-6526-5729-AC38-C3F87ADFA33B}"/>
              </a:ext>
            </a:extLst>
          </p:cNvPr>
          <p:cNvSpPr/>
          <p:nvPr/>
        </p:nvSpPr>
        <p:spPr>
          <a:xfrm>
            <a:off x="3139027" y="1830000"/>
            <a:ext cx="2700000" cy="215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</p:sp>
      <p:sp>
        <p:nvSpPr>
          <p:cNvPr id="41" name="c3bar">
            <a:extLst>
              <a:ext uri="{FF2B5EF4-FFF2-40B4-BE49-F238E27FC236}">
                <a16:creationId xmlns:a16="http://schemas.microsoft.com/office/drawing/2014/main" id="{10FD0C83-1D36-AABA-C9E1-ADFEB282FB9A}"/>
              </a:ext>
            </a:extLst>
          </p:cNvPr>
          <p:cNvSpPr/>
          <p:nvPr/>
        </p:nvSpPr>
        <p:spPr>
          <a:xfrm>
            <a:off x="3139027" y="1830000"/>
            <a:ext cx="2700000" cy="5000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42" name="c3circle">
            <a:extLst>
              <a:ext uri="{FF2B5EF4-FFF2-40B4-BE49-F238E27FC236}">
                <a16:creationId xmlns:a16="http://schemas.microsoft.com/office/drawing/2014/main" id="{A2C73544-B8D1-6A5F-7D70-22D9A5BC4E63}"/>
              </a:ext>
            </a:extLst>
          </p:cNvPr>
          <p:cNvSpPr/>
          <p:nvPr/>
        </p:nvSpPr>
        <p:spPr>
          <a:xfrm>
            <a:off x="3267027" y="1990000"/>
            <a:ext cx="380000" cy="380000"/>
          </a:xfrm>
          <a:prstGeom prst="ellipse">
            <a:avLst/>
          </a:prstGeom>
          <a:solidFill>
            <a:srgbClr val="0F2A47"/>
          </a:solidFill>
          <a:ln/>
        </p:spPr>
      </p:sp>
      <p:sp>
        <p:nvSpPr>
          <p:cNvPr id="43" name="c3icon">
            <a:extLst>
              <a:ext uri="{FF2B5EF4-FFF2-40B4-BE49-F238E27FC236}">
                <a16:creationId xmlns:a16="http://schemas.microsoft.com/office/drawing/2014/main" id="{AB3D085E-EDCB-D6B3-A75C-25AB6810A679}"/>
              </a:ext>
            </a:extLst>
          </p:cNvPr>
          <p:cNvSpPr/>
          <p:nvPr/>
        </p:nvSpPr>
        <p:spPr>
          <a:xfrm>
            <a:off x="3267027" y="1990000"/>
            <a:ext cx="380000" cy="38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ctr">
              <a:buNone/>
            </a:pPr>
            <a:r>
              <a:rPr lang="de-DE" sz="1800" b="1" dirty="0">
                <a:solidFill>
                  <a:srgbClr val="FFFFFF"/>
                </a:solidFill>
                <a:latin typeface="Georgia"/>
              </a:rPr>
              <a:t>4</a:t>
            </a:r>
          </a:p>
        </p:txBody>
      </p:sp>
      <p:sp>
        <p:nvSpPr>
          <p:cNvPr id="44" name="c3title">
            <a:extLst>
              <a:ext uri="{FF2B5EF4-FFF2-40B4-BE49-F238E27FC236}">
                <a16:creationId xmlns:a16="http://schemas.microsoft.com/office/drawing/2014/main" id="{BC1A3169-7207-A3F9-4FEB-C7FF0A69DF8C}"/>
              </a:ext>
            </a:extLst>
          </p:cNvPr>
          <p:cNvSpPr/>
          <p:nvPr/>
        </p:nvSpPr>
        <p:spPr>
          <a:xfrm>
            <a:off x="3727027" y="2010000"/>
            <a:ext cx="2050000" cy="38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>
              <a:buNone/>
            </a:pPr>
            <a:r>
              <a:rPr lang="de-DE" sz="1500" b="1" dirty="0">
                <a:solidFill>
                  <a:srgbClr val="0F2A47"/>
                </a:solidFill>
                <a:latin typeface="Georgia"/>
              </a:rPr>
              <a:t>Nr. 4</a:t>
            </a:r>
            <a:r>
              <a:rPr lang="de-DE" sz="1100" i="1" dirty="0">
                <a:solidFill>
                  <a:srgbClr val="64748B"/>
                </a:solidFill>
                <a:latin typeface="Calibri"/>
              </a:rPr>
              <a:t> </a:t>
            </a:r>
          </a:p>
        </p:txBody>
      </p:sp>
      <p:sp>
        <p:nvSpPr>
          <p:cNvPr id="45" name="c3text">
            <a:extLst>
              <a:ext uri="{FF2B5EF4-FFF2-40B4-BE49-F238E27FC236}">
                <a16:creationId xmlns:a16="http://schemas.microsoft.com/office/drawing/2014/main" id="{D178B2C7-CD8E-7D21-4AA1-F29510BDFDD5}"/>
              </a:ext>
            </a:extLst>
          </p:cNvPr>
          <p:cNvSpPr/>
          <p:nvPr/>
        </p:nvSpPr>
        <p:spPr>
          <a:xfrm>
            <a:off x="3267027" y="2500000"/>
            <a:ext cx="2440000" cy="1400000"/>
          </a:xfrm>
          <a:prstGeom prst="rect">
            <a:avLst/>
          </a:prstGeom>
          <a:noFill/>
          <a:ln/>
        </p:spPr>
        <p:txBody>
          <a:bodyPr lIns="0" tIns="0" rIns="0" bIns="0" anchor="t"/>
          <a:lstStyle/>
          <a:p>
            <a:pPr marL="0" indent="0">
              <a:buNone/>
            </a:pPr>
            <a:r>
              <a:rPr lang="de-DE" sz="1200" dirty="0">
                <a:solidFill>
                  <a:srgbClr val="1E293B"/>
                </a:solidFill>
                <a:latin typeface="Calibri"/>
              </a:rPr>
              <a:t>Schnittwinkel zwischen zwei Geraden ermitteln (Richtungsvektoren).</a:t>
            </a:r>
          </a:p>
        </p:txBody>
      </p:sp>
      <p:sp>
        <p:nvSpPr>
          <p:cNvPr id="50" name="sntext">
            <a:extLst>
              <a:ext uri="{FF2B5EF4-FFF2-40B4-BE49-F238E27FC236}">
                <a16:creationId xmlns:a16="http://schemas.microsoft.com/office/drawing/2014/main" id="{EE9595FB-26A0-BD26-0845-6796226F69A9}"/>
              </a:ext>
            </a:extLst>
          </p:cNvPr>
          <p:cNvSpPr/>
          <p:nvPr/>
        </p:nvSpPr>
        <p:spPr>
          <a:xfrm>
            <a:off x="411480" y="4170000"/>
            <a:ext cx="8321040" cy="38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ctr">
              <a:buNone/>
            </a:pPr>
            <a:r>
              <a:rPr lang="de-DE" sz="1300" b="1" dirty="0">
                <a:solidFill>
                  <a:srgbClr val="0F2A47"/>
                </a:solidFill>
                <a:latin typeface="Calibri"/>
              </a:rPr>
              <a:t>Für Schnellere:</a:t>
            </a:r>
            <a:r>
              <a:rPr lang="de-DE" sz="1300" i="1" dirty="0">
                <a:solidFill>
                  <a:srgbClr val="64748B"/>
                </a:solidFill>
                <a:latin typeface="Georgia"/>
              </a:rPr>
              <a:t>  Aufg. 5 und 6 (Viereck OPQR sowie Geraden, die sich schneiden).</a:t>
            </a:r>
          </a:p>
        </p:txBody>
      </p:sp>
      <p:sp>
        <p:nvSpPr>
          <p:cNvPr id="60" name="footer1">
            <a:extLst>
              <a:ext uri="{FF2B5EF4-FFF2-40B4-BE49-F238E27FC236}">
                <a16:creationId xmlns:a16="http://schemas.microsoft.com/office/drawing/2014/main" id="{927CDA23-149D-C66E-4945-BA1E2A25F288}"/>
              </a:ext>
            </a:extLst>
          </p:cNvPr>
          <p:cNvSpPr/>
          <p:nvPr/>
        </p:nvSpPr>
        <p:spPr>
          <a:xfrm>
            <a:off x="411480" y="4870000"/>
            <a:ext cx="5486400" cy="20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>
              <a:buNone/>
            </a:pPr>
            <a:r>
              <a:rPr lang="de-DE" sz="900" dirty="0">
                <a:solidFill>
                  <a:srgbClr val="64748B"/>
                </a:solidFill>
                <a:latin typeface="Calibri"/>
              </a:rPr>
              <a:t>Winkel und Schnittwinkel  ·  Lernen aus Lösungsbeispielen</a:t>
            </a:r>
          </a:p>
        </p:txBody>
      </p:sp>
      <p:sp>
        <p:nvSpPr>
          <p:cNvPr id="61" name="footer2">
            <a:extLst>
              <a:ext uri="{FF2B5EF4-FFF2-40B4-BE49-F238E27FC236}">
                <a16:creationId xmlns:a16="http://schemas.microsoft.com/office/drawing/2014/main" id="{C531E63C-4828-FA06-916B-65CDF6120318}"/>
              </a:ext>
            </a:extLst>
          </p:cNvPr>
          <p:cNvSpPr/>
          <p:nvPr/>
        </p:nvSpPr>
        <p:spPr>
          <a:xfrm>
            <a:off x="8400000" y="4870000"/>
            <a:ext cx="600000" cy="20000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r">
              <a:buNone/>
            </a:pPr>
            <a:r>
              <a:rPr lang="de-DE" sz="900" dirty="0">
                <a:solidFill>
                  <a:srgbClr val="64748B"/>
                </a:solidFill>
                <a:latin typeface="Calibri"/>
              </a:rPr>
              <a:t>6 / 7</a:t>
            </a:r>
          </a:p>
        </p:txBody>
      </p:sp>
    </p:spTree>
    <p:extLst>
      <p:ext uri="{BB962C8B-B14F-4D97-AF65-F5344CB8AC3E}">
        <p14:creationId xmlns:p14="http://schemas.microsoft.com/office/powerpoint/2010/main" val="190021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8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82296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AUSBLICK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10515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Wie geht es weiter?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457200" y="2331720"/>
            <a:ext cx="2697480" cy="178308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2331720"/>
            <a:ext cx="269748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542032"/>
            <a:ext cx="214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Hausaufgabe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3154172"/>
            <a:ext cx="2418080" cy="4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Siehe</a:t>
            </a:r>
            <a:r>
              <a:rPr lang="en-US" sz="16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Tafel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9" name="Shape 7"/>
          <p:cNvSpPr/>
          <p:nvPr/>
        </p:nvSpPr>
        <p:spPr>
          <a:xfrm>
            <a:off x="3223260" y="2331720"/>
            <a:ext cx="2697480" cy="178308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10" name="Shape 8"/>
          <p:cNvSpPr/>
          <p:nvPr/>
        </p:nvSpPr>
        <p:spPr>
          <a:xfrm>
            <a:off x="3223260" y="2331720"/>
            <a:ext cx="2697480" cy="54864"/>
          </a:xfrm>
          <a:prstGeom prst="rect">
            <a:avLst/>
          </a:prstGeom>
          <a:solidFill>
            <a:srgbClr val="5BA3C6"/>
          </a:solidFill>
          <a:ln/>
        </p:spPr>
      </p:sp>
      <p:sp>
        <p:nvSpPr>
          <p:cNvPr id="11" name="Text 9"/>
          <p:cNvSpPr/>
          <p:nvPr/>
        </p:nvSpPr>
        <p:spPr>
          <a:xfrm>
            <a:off x="3497580" y="2542032"/>
            <a:ext cx="214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5BA3C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Nächste Stunde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497580" y="2971800"/>
            <a:ext cx="21488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Anwendung der Winkelformel auf Schnittwinkel und im Raum.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989320" y="2331720"/>
            <a:ext cx="2697480" cy="178308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14" name="Shape 12"/>
          <p:cNvSpPr/>
          <p:nvPr/>
        </p:nvSpPr>
        <p:spPr>
          <a:xfrm>
            <a:off x="5989320" y="2331720"/>
            <a:ext cx="2697480" cy="54864"/>
          </a:xfrm>
          <a:prstGeom prst="rect">
            <a:avLst/>
          </a:prstGeom>
          <a:solidFill>
            <a:srgbClr val="FCD34D"/>
          </a:solidFill>
          <a:ln/>
        </p:spPr>
      </p:sp>
      <p:sp>
        <p:nvSpPr>
          <p:cNvPr id="15" name="Text 13"/>
          <p:cNvSpPr/>
          <p:nvPr/>
        </p:nvSpPr>
        <p:spPr>
          <a:xfrm>
            <a:off x="6263640" y="2542032"/>
            <a:ext cx="2148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CD34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Transferidee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263640" y="2971800"/>
            <a:ext cx="21488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Findet selbst eine Situation aus eurem Alltag, in der Winkel zwischen Richtungen wichtig sind (z.B. Sport, Navigation, Architektur).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046720" y="4850892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D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7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518</Words>
  <Application>Microsoft Office PowerPoint</Application>
  <PresentationFormat>Bildschirmpräsentation (16:9)</PresentationFormat>
  <Paragraphs>88</Paragraphs>
  <Slides>9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 Math</vt:lpstr>
      <vt:lpstr>Georgia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Orthogonalität von Vektoren — problemorientierter Einstieg</dc:title>
  <dc:subject>PptxGenJS Presentation</dc:subject>
  <dc:creator>Mathematik-Unterricht</dc:creator>
  <cp:lastModifiedBy>Leon Bechtel</cp:lastModifiedBy>
  <cp:revision>21</cp:revision>
  <dcterms:created xsi:type="dcterms:W3CDTF">2026-05-14T09:11:03Z</dcterms:created>
  <dcterms:modified xsi:type="dcterms:W3CDTF">2026-05-22T00:23:20Z</dcterms:modified>
</cp:coreProperties>
</file>