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12192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move the slide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6CEB8536-4091-4E96-B9CB-7E8500A320CF}" type="slidenum"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‹Nr.›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60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Einstieg ruhig als Frage stehen lassen. Die Schüler*innen sollen zunächst alltagssprachlich überlegen, wie man Züge planen kann. Noch keine Fachbegriffe vorwegnehmen.</a:t>
            </a:r>
          </a:p>
        </p:txBody>
      </p:sp>
      <p:sp>
        <p:nvSpPr>
          <p:cNvPr id="603" name="PlaceHolder 3"/>
          <p:cNvSpPr>
            <a:spLocks noGrp="1"/>
          </p:cNvSpPr>
          <p:nvPr>
            <p:ph type="sldNum" idx="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8B4983F-6CF2-4152-B1C0-7262DC55106D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62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Die Sicherung eignet sich als Tafelbild. Die Checkfragen mündlich stellen und Antworten kurz ergänzen lassen.</a:t>
            </a:r>
          </a:p>
        </p:txBody>
      </p:sp>
      <p:sp>
        <p:nvSpPr>
          <p:cNvPr id="630" name="PlaceHolder 3"/>
          <p:cNvSpPr>
            <a:spLocks noGrp="1"/>
          </p:cNvSpPr>
          <p:nvPr>
            <p:ph type="sldNum" idx="1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A54F653-82ED-403C-A58C-E8FDE8895C2A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63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Diese Folie kann als Abschluss oder als Ausblick auf Folgekontexte genutzt werden. Bei Bedarf nach weiteren Beispielen aus der Klasse fragen.</a:t>
            </a:r>
          </a:p>
        </p:txBody>
      </p:sp>
      <p:sp>
        <p:nvSpPr>
          <p:cNvPr id="633" name="PlaceHolder 3"/>
          <p:cNvSpPr>
            <a:spLocks noGrp="1"/>
          </p:cNvSpPr>
          <p:nvPr>
            <p:ph type="sldNum" idx="1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EF118A8-B880-4CF4-AE27-B28AF4B5584E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3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Kann mündlich, auf Haftnotizen oder im Heft beantwortet werden. Gute Grundlage für den Einstieg der nächsten Stunde.</a:t>
            </a:r>
          </a:p>
        </p:txBody>
      </p:sp>
      <p:sp>
        <p:nvSpPr>
          <p:cNvPr id="636" name="PlaceHolder 3"/>
          <p:cNvSpPr>
            <a:spLocks noGrp="1"/>
          </p:cNvSpPr>
          <p:nvPr>
            <p:ph type="sldNum" idx="1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5DCAB37-5445-4F58-8CED-4F79901F1D71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63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Abschlussfolie. Hier lässt sich optional auf spätere Themen wie Suchbäume, Spielstrategie oder Graphen überleiten.</a:t>
            </a:r>
          </a:p>
        </p:txBody>
      </p:sp>
      <p:sp>
        <p:nvSpPr>
          <p:cNvPr id="639" name="PlaceHolder 3"/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46AB112-D965-4203-AA1F-CBEE33F5ECBA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60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Die Methode kurz transparent machen. Schwerpunkt: Die Schüler*innen modellieren eine Spielsituation als Baum und lernen daran die Fachbegriffe.</a:t>
            </a:r>
          </a:p>
        </p:txBody>
      </p:sp>
      <p:sp>
        <p:nvSpPr>
          <p:cNvPr id="606" name="PlaceHolder 3"/>
          <p:cNvSpPr>
            <a:spLocks noGrp="1"/>
          </p:cNvSpPr>
          <p:nvPr>
            <p:ph type="sldNum" idx="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838B336-81FA-4CF8-8122-82E7E5EF2ABA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60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Diese Folie kann ohne Erklärung gezeigt werden. Wichtig ist, dass verschiedene mögliche Züge sichtbar werden. Danach Übergang: Ein Computer müsste diese Möglichkeiten systematisch darstellen.</a:t>
            </a:r>
          </a:p>
        </p:txBody>
      </p:sp>
      <p:sp>
        <p:nvSpPr>
          <p:cNvPr id="609" name="PlaceHolder 3"/>
          <p:cNvSpPr>
            <a:spLocks noGrp="1"/>
          </p:cNvSpPr>
          <p:nvPr>
            <p:ph type="sldNum" idx="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C4A9046-2C56-49BC-BF1D-2A86B6FDEDCE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1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Auf dieser Folie die zentrale Modellierungsentscheidung explizit machen: Nicht die Grafik an sich ist wichtig, sondern die Zuordnung Spielzustand zu Knoten und Zug zu Kante.</a:t>
            </a:r>
          </a:p>
        </p:txBody>
      </p:sp>
      <p:sp>
        <p:nvSpPr>
          <p:cNvPr id="612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9189518-F24E-41CC-A58D-C1AD88019324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61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Hier bewusst nur eine Ebene zeigen. Die Schüler*innen sollen sehen: Der Spielbaum wächst schnell. Das passt später zur Frage, wie Computer Strategien auswählen.</a:t>
            </a:r>
          </a:p>
        </p:txBody>
      </p:sp>
      <p:sp>
        <p:nvSpPr>
          <p:cNvPr id="615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BE30027-2995-4386-903E-5FF3C1C59C21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61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Begriffe nicht nur vorlesen. Schüler*innen sollen mit dem Finger zeigen oder mündlich nennen, wo ein Beispiel für jeden Begriff im Baum liegt.</a:t>
            </a:r>
          </a:p>
        </p:txBody>
      </p:sp>
      <p:sp>
        <p:nvSpPr>
          <p:cNvPr id="618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E82B434-9A53-4FF8-BE4C-263A2577D6EA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2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Antwort Mini-Check: Grad von S ist 3. Den Unterschied Tiefe und Ebene langsam klären. Tiefe eines Knotens ist ein Wert, Ebene ist eine horizontale Gruppe im Diagramm.</a:t>
            </a:r>
          </a:p>
        </p:txBody>
      </p:sp>
      <p:sp>
        <p:nvSpPr>
          <p:cNvPr id="621" name="PlaceHolder 3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817CDE5-66E9-499E-9A8A-5B26756D1CCE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62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Teilbaum als praktische Idee erklären: Man zoomt in einen Spielzug hinein und ignoriert den Rest. Das ist für Tic-Tac-Toe sehr verständlich.</a:t>
            </a:r>
          </a:p>
        </p:txBody>
      </p:sp>
      <p:sp>
        <p:nvSpPr>
          <p:cNvPr id="624" name="PlaceHolder 3"/>
          <p:cNvSpPr>
            <a:spLocks noGrp="1"/>
          </p:cNvSpPr>
          <p:nvPr>
            <p:ph type="sldNum" idx="1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419943E-C7FD-4642-8846-BC5230A7A5E4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62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Die Aufgaben lassen sich als Arbeitsblatt oder Tafelauftrag verwenden. Für schwächere Gruppen nur Auftrag A und B. Für schnelle Gruppen die Plusaufgabe.</a:t>
            </a:r>
          </a:p>
        </p:txBody>
      </p:sp>
      <p:sp>
        <p:nvSpPr>
          <p:cNvPr id="627" name="PlaceHolder 3"/>
          <p:cNvSpPr>
            <a:spLocks noGrp="1"/>
          </p:cNvSpPr>
          <p:nvPr>
            <p:ph type="sldNum" idx="1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EF8F02C-FE87-4146-A4FC-0FC3EBD783FC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2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1"/>
          <p:cNvSpPr/>
          <p:nvPr/>
        </p:nvSpPr>
        <p:spPr>
          <a:xfrm>
            <a:off x="7863840" y="-1371600"/>
            <a:ext cx="5760360" cy="576036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16A6A8"/>
          </a:solidFill>
          <a:ln w="12700">
            <a:solidFill>
              <a:srgbClr val="16A6A8">
                <a:alpha val="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Shape 2"/>
          <p:cNvSpPr/>
          <p:nvPr/>
        </p:nvSpPr>
        <p:spPr>
          <a:xfrm>
            <a:off x="8778240" y="4251960"/>
            <a:ext cx="4205880" cy="4205880"/>
          </a:xfrm>
          <a:prstGeom prst="arc">
            <a:avLst>
              <a:gd name="adj1" fmla="val 16200000"/>
              <a:gd name="adj2" fmla="val 0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Text 3"/>
          <p:cNvSpPr/>
          <p:nvPr/>
        </p:nvSpPr>
        <p:spPr>
          <a:xfrm>
            <a:off x="658440" y="960120"/>
            <a:ext cx="5760360" cy="150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400" b="1" u="none" strike="noStrike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Tic-Tac-Toe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400" b="1" u="none" strike="noStrike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als Spielbaum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Text 4"/>
          <p:cNvSpPr/>
          <p:nvPr/>
        </p:nvSpPr>
        <p:spPr>
          <a:xfrm>
            <a:off x="694800" y="2633400"/>
            <a:ext cx="557748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0" u="none" strike="noStrike" dirty="0" err="1">
                <a:solidFill>
                  <a:srgbClr val="C8D7E8"/>
                </a:solidFill>
                <a:effectLst/>
                <a:uFillTx/>
                <a:latin typeface="Aptos"/>
                <a:ea typeface="Aptos"/>
              </a:rPr>
              <a:t>Bäume</a:t>
            </a:r>
            <a:r>
              <a:rPr lang="en-US" sz="1700" b="0" u="none" strike="noStrike" dirty="0">
                <a:solidFill>
                  <a:srgbClr val="C8D7E8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700" b="0" u="none" strike="noStrike" dirty="0" err="1">
                <a:solidFill>
                  <a:srgbClr val="C8D7E8"/>
                </a:solidFill>
                <a:effectLst/>
                <a:uFillTx/>
                <a:latin typeface="Aptos"/>
                <a:ea typeface="Aptos"/>
              </a:rPr>
              <a:t>als</a:t>
            </a:r>
            <a:r>
              <a:rPr lang="en-US" sz="1700" b="0" u="none" strike="noStrike" dirty="0">
                <a:solidFill>
                  <a:srgbClr val="C8D7E8"/>
                </a:solidFill>
                <a:effectLst/>
                <a:uFillTx/>
                <a:latin typeface="Aptos"/>
                <a:ea typeface="Aptos"/>
              </a:rPr>
              <a:t> nicht-</a:t>
            </a:r>
            <a:r>
              <a:rPr lang="en-US" sz="1700" b="0" u="none" strike="noStrike" dirty="0" err="1">
                <a:solidFill>
                  <a:srgbClr val="C8D7E8"/>
                </a:solidFill>
                <a:effectLst/>
                <a:uFillTx/>
                <a:latin typeface="Aptos"/>
                <a:ea typeface="Aptos"/>
              </a:rPr>
              <a:t>lineare</a:t>
            </a:r>
            <a:r>
              <a:rPr lang="en-US" sz="1700" b="0" u="none" strike="noStrike" dirty="0">
                <a:solidFill>
                  <a:srgbClr val="C8D7E8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700" b="0" u="none" strike="noStrike" dirty="0" err="1">
                <a:solidFill>
                  <a:srgbClr val="C8D7E8"/>
                </a:solidFill>
                <a:effectLst/>
                <a:uFillTx/>
                <a:latin typeface="Aptos"/>
                <a:ea typeface="Aptos"/>
              </a:rPr>
              <a:t>Datenstruktur</a:t>
            </a:r>
            <a:endParaRPr lang="en-US" sz="17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Shape 5"/>
          <p:cNvSpPr/>
          <p:nvPr/>
        </p:nvSpPr>
        <p:spPr>
          <a:xfrm>
            <a:off x="694800" y="3310200"/>
            <a:ext cx="2505600" cy="456840"/>
          </a:xfrm>
          <a:prstGeom prst="roundRect">
            <a:avLst>
              <a:gd name="adj" fmla="val 23529"/>
            </a:avLst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Text 6"/>
          <p:cNvSpPr/>
          <p:nvPr/>
        </p:nvSpPr>
        <p:spPr>
          <a:xfrm>
            <a:off x="585900" y="3460860"/>
            <a:ext cx="2632680" cy="15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50" b="1" u="none" strike="noStrike" dirty="0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Informatik · </a:t>
            </a:r>
            <a:r>
              <a:rPr lang="en-US" sz="950" b="1" u="none" strike="noStrike" dirty="0" err="1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nichtlineare</a:t>
            </a:r>
            <a:r>
              <a:rPr lang="en-US" sz="950" b="1" u="none" strike="noStrike" dirty="0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950" b="1" u="none" strike="noStrike" dirty="0" err="1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Datenstrukturen</a:t>
            </a:r>
            <a:endParaRPr lang="en-US" sz="95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Shape 7"/>
          <p:cNvSpPr/>
          <p:nvPr/>
        </p:nvSpPr>
        <p:spPr>
          <a:xfrm>
            <a:off x="3273479" y="3310200"/>
            <a:ext cx="1713121" cy="438840"/>
          </a:xfrm>
          <a:prstGeom prst="roundRect">
            <a:avLst>
              <a:gd name="adj" fmla="val 23529"/>
            </a:avLst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Text 8"/>
          <p:cNvSpPr/>
          <p:nvPr/>
        </p:nvSpPr>
        <p:spPr>
          <a:xfrm>
            <a:off x="3394199" y="3456540"/>
            <a:ext cx="1471680" cy="16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50" b="1" u="none" strike="noStrike" dirty="0">
                <a:solidFill>
                  <a:srgbClr val="102033"/>
                </a:solidFill>
                <a:effectLst/>
                <a:uFillTx/>
                <a:latin typeface="Aptos"/>
                <a:ea typeface="Aptos"/>
              </a:rPr>
              <a:t>1.Stunde</a:t>
            </a:r>
            <a:endParaRPr lang="en-US" sz="95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Shape 10"/>
          <p:cNvSpPr/>
          <p:nvPr/>
        </p:nvSpPr>
        <p:spPr>
          <a:xfrm>
            <a:off x="8241480" y="914400"/>
            <a:ext cx="360" cy="187452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Shape 11"/>
          <p:cNvSpPr/>
          <p:nvPr/>
        </p:nvSpPr>
        <p:spPr>
          <a:xfrm>
            <a:off x="7616880" y="1539000"/>
            <a:ext cx="187452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Shape 12"/>
          <p:cNvSpPr/>
          <p:nvPr/>
        </p:nvSpPr>
        <p:spPr>
          <a:xfrm>
            <a:off x="8866440" y="914400"/>
            <a:ext cx="360" cy="187452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Shape 13"/>
          <p:cNvSpPr/>
          <p:nvPr/>
        </p:nvSpPr>
        <p:spPr>
          <a:xfrm>
            <a:off x="7616880" y="2163960"/>
            <a:ext cx="187452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Text 17"/>
          <p:cNvSpPr/>
          <p:nvPr/>
        </p:nvSpPr>
        <p:spPr>
          <a:xfrm>
            <a:off x="8241840" y="1576800"/>
            <a:ext cx="624600" cy="487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26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Text 18"/>
          <p:cNvSpPr/>
          <p:nvPr/>
        </p:nvSpPr>
        <p:spPr>
          <a:xfrm>
            <a:off x="7616880" y="2201400"/>
            <a:ext cx="624600" cy="487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26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Shape 20"/>
          <p:cNvSpPr/>
          <p:nvPr/>
        </p:nvSpPr>
        <p:spPr>
          <a:xfrm>
            <a:off x="7010280" y="3703320"/>
            <a:ext cx="360" cy="114300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Shape 21"/>
          <p:cNvSpPr/>
          <p:nvPr/>
        </p:nvSpPr>
        <p:spPr>
          <a:xfrm>
            <a:off x="6629400" y="4084200"/>
            <a:ext cx="114300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Shape 23"/>
          <p:cNvSpPr/>
          <p:nvPr/>
        </p:nvSpPr>
        <p:spPr>
          <a:xfrm>
            <a:off x="6629400" y="4465080"/>
            <a:ext cx="114300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Text 25"/>
          <p:cNvSpPr/>
          <p:nvPr/>
        </p:nvSpPr>
        <p:spPr>
          <a:xfrm>
            <a:off x="6629400" y="3726360"/>
            <a:ext cx="3805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7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" name="Text 29"/>
          <p:cNvSpPr/>
          <p:nvPr/>
        </p:nvSpPr>
        <p:spPr>
          <a:xfrm>
            <a:off x="6629400" y="4488120"/>
            <a:ext cx="3805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7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Shape 33"/>
          <p:cNvSpPr/>
          <p:nvPr/>
        </p:nvSpPr>
        <p:spPr>
          <a:xfrm>
            <a:off x="9128520" y="3703320"/>
            <a:ext cx="360" cy="114300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Text 38"/>
          <p:cNvSpPr/>
          <p:nvPr/>
        </p:nvSpPr>
        <p:spPr>
          <a:xfrm>
            <a:off x="8366760" y="4107240"/>
            <a:ext cx="3805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7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Shape 42"/>
          <p:cNvSpPr/>
          <p:nvPr/>
        </p:nvSpPr>
        <p:spPr>
          <a:xfrm>
            <a:off x="10485000" y="3703320"/>
            <a:ext cx="360" cy="114300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Shape 43"/>
          <p:cNvSpPr/>
          <p:nvPr/>
        </p:nvSpPr>
        <p:spPr>
          <a:xfrm>
            <a:off x="10104120" y="4084200"/>
            <a:ext cx="114300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" name="Shape 44"/>
          <p:cNvSpPr/>
          <p:nvPr/>
        </p:nvSpPr>
        <p:spPr>
          <a:xfrm>
            <a:off x="10865880" y="3703320"/>
            <a:ext cx="360" cy="114300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Shape 45"/>
          <p:cNvSpPr/>
          <p:nvPr/>
        </p:nvSpPr>
        <p:spPr>
          <a:xfrm>
            <a:off x="10104120" y="4465080"/>
            <a:ext cx="114300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" name="Text 47"/>
          <p:cNvSpPr/>
          <p:nvPr/>
        </p:nvSpPr>
        <p:spPr>
          <a:xfrm>
            <a:off x="10104120" y="3726360"/>
            <a:ext cx="3805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7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Text 49"/>
          <p:cNvSpPr/>
          <p:nvPr/>
        </p:nvSpPr>
        <p:spPr>
          <a:xfrm>
            <a:off x="10485000" y="4107240"/>
            <a:ext cx="3805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7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Text 55"/>
          <p:cNvSpPr/>
          <p:nvPr/>
        </p:nvSpPr>
        <p:spPr>
          <a:xfrm>
            <a:off x="713160" y="4572000"/>
            <a:ext cx="1279800" cy="22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1" u="none" strike="noStrike">
                <a:solidFill>
                  <a:srgbClr val="F59E0B"/>
                </a:solidFill>
                <a:effectLst/>
                <a:uFillTx/>
                <a:latin typeface="Aptos"/>
                <a:ea typeface="Aptos"/>
              </a:rPr>
              <a:t>Leitfrage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Text 56"/>
          <p:cNvSpPr/>
          <p:nvPr/>
        </p:nvSpPr>
        <p:spPr>
          <a:xfrm>
            <a:off x="713160" y="4827960"/>
            <a:ext cx="5760360" cy="63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50" b="1" u="none" strike="noStrike" dirty="0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Wie </a:t>
            </a:r>
            <a:r>
              <a:rPr lang="en-US" sz="205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kann</a:t>
            </a:r>
            <a:r>
              <a:rPr lang="en-US" sz="2050" b="1" u="none" strike="noStrike" dirty="0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 </a:t>
            </a:r>
            <a:r>
              <a:rPr lang="en-US" sz="205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ein</a:t>
            </a:r>
            <a:r>
              <a:rPr lang="en-US" sz="2050" b="1" u="none" strike="noStrike" dirty="0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 Computer </a:t>
            </a:r>
            <a:r>
              <a:rPr lang="en-US" sz="205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mögliche</a:t>
            </a:r>
            <a:r>
              <a:rPr lang="en-US" sz="2050" b="1" u="none" strike="noStrike" dirty="0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 </a:t>
            </a:r>
            <a:r>
              <a:rPr lang="en-US" sz="205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Spielzüge</a:t>
            </a:r>
            <a:endParaRPr lang="en-US" sz="205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5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systematisch</a:t>
            </a:r>
            <a:r>
              <a:rPr lang="en-US" sz="2050" b="1" u="none" strike="noStrike" dirty="0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 </a:t>
            </a:r>
            <a:r>
              <a:rPr lang="en-US" sz="205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vorausdenken</a:t>
            </a:r>
            <a:r>
              <a:rPr lang="en-US" sz="2050" b="1" u="none" strike="noStrike" dirty="0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?</a:t>
            </a:r>
            <a:endParaRPr lang="en-US" sz="205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0"/>
          <p:cNvSpPr/>
          <p:nvPr/>
        </p:nvSpPr>
        <p:spPr>
          <a:xfrm>
            <a:off x="0" y="0"/>
            <a:ext cx="12191400" cy="109440"/>
          </a:xfrm>
          <a:prstGeom prst="rect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0" name="Shape 1"/>
          <p:cNvSpPr/>
          <p:nvPr/>
        </p:nvSpPr>
        <p:spPr>
          <a:xfrm>
            <a:off x="0" y="6656760"/>
            <a:ext cx="12191400" cy="200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1" name="Text 2"/>
          <p:cNvSpPr/>
          <p:nvPr/>
        </p:nvSpPr>
        <p:spPr>
          <a:xfrm>
            <a:off x="411480" y="6684120"/>
            <a:ext cx="384012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Baumstrukturen · Einstieg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2" name="Text 3"/>
          <p:cNvSpPr/>
          <p:nvPr/>
        </p:nvSpPr>
        <p:spPr>
          <a:xfrm>
            <a:off x="8321040" y="6684120"/>
            <a:ext cx="342864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Tic-Tac-Toe als Spielbaum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3" name="Text 4"/>
          <p:cNvSpPr/>
          <p:nvPr/>
        </p:nvSpPr>
        <p:spPr>
          <a:xfrm>
            <a:off x="567000" y="41148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Sicherung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4" name="Text 5"/>
          <p:cNvSpPr/>
          <p:nvPr/>
        </p:nvSpPr>
        <p:spPr>
          <a:xfrm>
            <a:off x="585360" y="89604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Gemeinsam präzise formulieren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5" name="Shape 6"/>
          <p:cNvSpPr/>
          <p:nvPr/>
        </p:nvSpPr>
        <p:spPr>
          <a:xfrm>
            <a:off x="685800" y="1325880"/>
            <a:ext cx="5211720" cy="4434480"/>
          </a:xfrm>
          <a:prstGeom prst="roundRect">
            <a:avLst>
              <a:gd name="adj" fmla="val 1237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6" name="Text 7"/>
          <p:cNvSpPr/>
          <p:nvPr/>
        </p:nvSpPr>
        <p:spPr>
          <a:xfrm>
            <a:off x="1005840" y="1691640"/>
            <a:ext cx="320004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Merksatz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7" name="Text 8"/>
          <p:cNvSpPr/>
          <p:nvPr/>
        </p:nvSpPr>
        <p:spPr>
          <a:xfrm>
            <a:off x="1024200" y="2359080"/>
            <a:ext cx="4388760" cy="187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" tIns="360" rIns="360" bIns="36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Ein Baum ist eine verzweigte Struktur aus Knoten und Kanten.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Der oberste Knoten heißt Wurzel.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Knoten ohne Nachfolger heißen Blätter.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Ein Pfad beschreibt einen Weg durch den Baum.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8" name="Shape 9"/>
          <p:cNvSpPr/>
          <p:nvPr/>
        </p:nvSpPr>
        <p:spPr>
          <a:xfrm>
            <a:off x="1005840" y="4617720"/>
            <a:ext cx="4343040" cy="511560"/>
          </a:xfrm>
          <a:prstGeom prst="roundRect">
            <a:avLst>
              <a:gd name="adj" fmla="val 8929"/>
            </a:avLst>
          </a:prstGeom>
          <a:solidFill>
            <a:srgbClr val="E7F7F7"/>
          </a:solidFill>
          <a:ln w="12700">
            <a:solidFill>
              <a:srgbClr val="BFECE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9" name="Text 10"/>
          <p:cNvSpPr/>
          <p:nvPr/>
        </p:nvSpPr>
        <p:spPr>
          <a:xfrm>
            <a:off x="1170360" y="4773240"/>
            <a:ext cx="4023000" cy="16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70000" lnSpcReduction="20000"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>
                <a:solidFill>
                  <a:srgbClr val="0B7F83"/>
                </a:solidFill>
                <a:effectLst/>
                <a:uFillTx/>
                <a:latin typeface="Aptos"/>
              </a:rPr>
              <a:t>Merken: Ein Baum ist nicht linear, weil ein Knoten mehrere Nachfolger haben kann.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0" name="Shape 11"/>
          <p:cNvSpPr/>
          <p:nvPr/>
        </p:nvSpPr>
        <p:spPr>
          <a:xfrm>
            <a:off x="6309360" y="1325880"/>
            <a:ext cx="5074560" cy="4434480"/>
          </a:xfrm>
          <a:prstGeom prst="roundRect">
            <a:avLst>
              <a:gd name="adj" fmla="val 1237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1" name="Text 12"/>
          <p:cNvSpPr/>
          <p:nvPr/>
        </p:nvSpPr>
        <p:spPr>
          <a:xfrm>
            <a:off x="6629400" y="1691640"/>
            <a:ext cx="320004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Checkfragen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2" name="Shape 13"/>
          <p:cNvSpPr/>
          <p:nvPr/>
        </p:nvSpPr>
        <p:spPr>
          <a:xfrm>
            <a:off x="6656760" y="245988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3" name="Text 14"/>
          <p:cNvSpPr/>
          <p:nvPr/>
        </p:nvSpPr>
        <p:spPr>
          <a:xfrm>
            <a:off x="6885360" y="2423160"/>
            <a:ext cx="402300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Woran erkenne ich ein Blatt?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4" name="Shape 15"/>
          <p:cNvSpPr/>
          <p:nvPr/>
        </p:nvSpPr>
        <p:spPr>
          <a:xfrm>
            <a:off x="6656760" y="300852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5" name="Text 16"/>
          <p:cNvSpPr/>
          <p:nvPr/>
        </p:nvSpPr>
        <p:spPr>
          <a:xfrm>
            <a:off x="6885360" y="2971800"/>
            <a:ext cx="402300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Was bedeutet der Grad eines Knotens?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6" name="Shape 17"/>
          <p:cNvSpPr/>
          <p:nvPr/>
        </p:nvSpPr>
        <p:spPr>
          <a:xfrm>
            <a:off x="6656760" y="355716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7" name="Text 18"/>
          <p:cNvSpPr/>
          <p:nvPr/>
        </p:nvSpPr>
        <p:spPr>
          <a:xfrm>
            <a:off x="6885360" y="3520440"/>
            <a:ext cx="402300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Wie bestimme ich die Tiefe eines Knotens?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8" name="Shape 19"/>
          <p:cNvSpPr/>
          <p:nvPr/>
        </p:nvSpPr>
        <p:spPr>
          <a:xfrm>
            <a:off x="6656760" y="410580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9" name="Text 20"/>
          <p:cNvSpPr/>
          <p:nvPr/>
        </p:nvSpPr>
        <p:spPr>
          <a:xfrm>
            <a:off x="6885360" y="4069080"/>
            <a:ext cx="402300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Warum ist ein Spielbaum hilfreich?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0"/>
          <p:cNvSpPr/>
          <p:nvPr/>
        </p:nvSpPr>
        <p:spPr>
          <a:xfrm>
            <a:off x="0" y="0"/>
            <a:ext cx="12191400" cy="109440"/>
          </a:xfrm>
          <a:prstGeom prst="rect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1" name="Shape 1"/>
          <p:cNvSpPr/>
          <p:nvPr/>
        </p:nvSpPr>
        <p:spPr>
          <a:xfrm>
            <a:off x="0" y="6656760"/>
            <a:ext cx="12191400" cy="200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2" name="Text 2"/>
          <p:cNvSpPr/>
          <p:nvPr/>
        </p:nvSpPr>
        <p:spPr>
          <a:xfrm>
            <a:off x="411480" y="6684120"/>
            <a:ext cx="384012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Baumstrukturen · Einstieg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3" name="Text 3"/>
          <p:cNvSpPr/>
          <p:nvPr/>
        </p:nvSpPr>
        <p:spPr>
          <a:xfrm>
            <a:off x="8321040" y="6684120"/>
            <a:ext cx="342864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Tic-Tac-Toe als Spielbaum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4" name="Text 4"/>
          <p:cNvSpPr/>
          <p:nvPr/>
        </p:nvSpPr>
        <p:spPr>
          <a:xfrm>
            <a:off x="567000" y="41148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Transfer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5" name="Text 5"/>
          <p:cNvSpPr/>
          <p:nvPr/>
        </p:nvSpPr>
        <p:spPr>
          <a:xfrm>
            <a:off x="585360" y="89604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 dirty="0" err="1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Bäume</a:t>
            </a:r>
            <a:r>
              <a:rPr lang="en-US" sz="1250" b="0" u="none" strike="noStrike" dirty="0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250" b="0" u="none" strike="noStrike" dirty="0" err="1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begegnen</a:t>
            </a:r>
            <a:r>
              <a:rPr lang="en-US" sz="1250" b="0" u="none" strike="noStrike" dirty="0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250" b="0" u="none" strike="noStrike" dirty="0" err="1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uns</a:t>
            </a:r>
            <a:r>
              <a:rPr lang="en-US" sz="1250" b="0" u="none" strike="noStrike" dirty="0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 nicht </a:t>
            </a:r>
            <a:r>
              <a:rPr lang="en-US" sz="1250" b="0" u="none" strike="noStrike" dirty="0" err="1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nur</a:t>
            </a:r>
            <a:r>
              <a:rPr lang="en-US" sz="1250" b="0" u="none" strike="noStrike" dirty="0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 in </a:t>
            </a:r>
            <a:r>
              <a:rPr lang="en-US" sz="1250" b="0" u="none" strike="noStrike" dirty="0" err="1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Spielen</a:t>
            </a:r>
            <a:endParaRPr lang="en-US" sz="125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6" name="Shape 6"/>
          <p:cNvSpPr/>
          <p:nvPr/>
        </p:nvSpPr>
        <p:spPr>
          <a:xfrm>
            <a:off x="777240" y="1508760"/>
            <a:ext cx="2331360" cy="406872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7" name="Shape 7"/>
          <p:cNvSpPr/>
          <p:nvPr/>
        </p:nvSpPr>
        <p:spPr>
          <a:xfrm>
            <a:off x="1490400" y="1874520"/>
            <a:ext cx="914040" cy="914040"/>
          </a:xfrm>
          <a:prstGeom prst="ellipse">
            <a:avLst/>
          </a:prstGeom>
          <a:solidFill>
            <a:srgbClr val="16A6A8">
              <a:alpha val="92000"/>
            </a:srgbClr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8" name="Text 8"/>
          <p:cNvSpPr/>
          <p:nvPr/>
        </p:nvSpPr>
        <p:spPr>
          <a:xfrm>
            <a:off x="1490400" y="2094120"/>
            <a:ext cx="9140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100" b="1" u="none" strike="noStrike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1</a:t>
            </a:r>
            <a:endParaRPr lang="en-US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9" name="Text 9"/>
          <p:cNvSpPr/>
          <p:nvPr/>
        </p:nvSpPr>
        <p:spPr>
          <a:xfrm>
            <a:off x="1033200" y="309060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Dateisystem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0" name="Text 10"/>
          <p:cNvSpPr/>
          <p:nvPr/>
        </p:nvSpPr>
        <p:spPr>
          <a:xfrm>
            <a:off x="1051560" y="3584520"/>
            <a:ext cx="178272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2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Ordner und Unterordner</a:t>
            </a:r>
            <a:endParaRPr lang="en-US" sz="12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1" name="Shape 11"/>
          <p:cNvSpPr/>
          <p:nvPr/>
        </p:nvSpPr>
        <p:spPr>
          <a:xfrm>
            <a:off x="1856160" y="4407480"/>
            <a:ext cx="182520" cy="182520"/>
          </a:xfrm>
          <a:prstGeom prst="ellipse">
            <a:avLst/>
          </a:prstGeom>
          <a:solidFill>
            <a:srgbClr val="16A6A8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2" name="Shape 12"/>
          <p:cNvSpPr/>
          <p:nvPr/>
        </p:nvSpPr>
        <p:spPr>
          <a:xfrm>
            <a:off x="153612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3" name="Shape 13"/>
          <p:cNvSpPr/>
          <p:nvPr/>
        </p:nvSpPr>
        <p:spPr>
          <a:xfrm>
            <a:off x="186552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4" name="Shape 14"/>
          <p:cNvSpPr/>
          <p:nvPr/>
        </p:nvSpPr>
        <p:spPr>
          <a:xfrm>
            <a:off x="219456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5" name="Shape 15"/>
          <p:cNvSpPr/>
          <p:nvPr/>
        </p:nvSpPr>
        <p:spPr>
          <a:xfrm flipH="1">
            <a:off x="1618200" y="4590000"/>
            <a:ext cx="329400" cy="311040"/>
          </a:xfrm>
          <a:prstGeom prst="line">
            <a:avLst/>
          </a:prstGeom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6" name="Shape 16"/>
          <p:cNvSpPr/>
          <p:nvPr/>
        </p:nvSpPr>
        <p:spPr>
          <a:xfrm>
            <a:off x="1947600" y="4590000"/>
            <a:ext cx="360" cy="311040"/>
          </a:xfrm>
          <a:prstGeom prst="line">
            <a:avLst/>
          </a:prstGeom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7" name="Shape 17"/>
          <p:cNvSpPr/>
          <p:nvPr/>
        </p:nvSpPr>
        <p:spPr>
          <a:xfrm>
            <a:off x="1947600" y="4590000"/>
            <a:ext cx="329040" cy="311040"/>
          </a:xfrm>
          <a:prstGeom prst="line">
            <a:avLst/>
          </a:prstGeom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8" name="Shape 18"/>
          <p:cNvSpPr/>
          <p:nvPr/>
        </p:nvSpPr>
        <p:spPr>
          <a:xfrm>
            <a:off x="3611880" y="1508760"/>
            <a:ext cx="2331360" cy="406872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9" name="Shape 19"/>
          <p:cNvSpPr/>
          <p:nvPr/>
        </p:nvSpPr>
        <p:spPr>
          <a:xfrm>
            <a:off x="4325040" y="1874520"/>
            <a:ext cx="914040" cy="914040"/>
          </a:xfrm>
          <a:prstGeom prst="ellipse">
            <a:avLst/>
          </a:prstGeom>
          <a:solidFill>
            <a:srgbClr val="F59E0B">
              <a:alpha val="92000"/>
            </a:srgbClr>
          </a:solidFill>
          <a:ln w="127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0" name="Text 20"/>
          <p:cNvSpPr/>
          <p:nvPr/>
        </p:nvSpPr>
        <p:spPr>
          <a:xfrm>
            <a:off x="4325040" y="2094120"/>
            <a:ext cx="9140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100" b="1" u="none" strike="noStrike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2</a:t>
            </a:r>
            <a:endParaRPr lang="en-US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1" name="Text 21"/>
          <p:cNvSpPr/>
          <p:nvPr/>
        </p:nvSpPr>
        <p:spPr>
          <a:xfrm>
            <a:off x="3867840" y="309060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85000" lnSpcReduction="9999"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Entscheidungsbaum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2" name="Text 22"/>
          <p:cNvSpPr/>
          <p:nvPr/>
        </p:nvSpPr>
        <p:spPr>
          <a:xfrm>
            <a:off x="3886200" y="3584520"/>
            <a:ext cx="178272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2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Wenn ja, dann...</a:t>
            </a:r>
            <a:endParaRPr lang="en-US" sz="12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3" name="Shape 23"/>
          <p:cNvSpPr/>
          <p:nvPr/>
        </p:nvSpPr>
        <p:spPr>
          <a:xfrm>
            <a:off x="4690800" y="4407480"/>
            <a:ext cx="182520" cy="182520"/>
          </a:xfrm>
          <a:prstGeom prst="ellipse">
            <a:avLst/>
          </a:prstGeom>
          <a:solidFill>
            <a:srgbClr val="F59E0B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4" name="Shape 24"/>
          <p:cNvSpPr/>
          <p:nvPr/>
        </p:nvSpPr>
        <p:spPr>
          <a:xfrm>
            <a:off x="437076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5" name="Shape 25"/>
          <p:cNvSpPr/>
          <p:nvPr/>
        </p:nvSpPr>
        <p:spPr>
          <a:xfrm>
            <a:off x="470016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6" name="Shape 26"/>
          <p:cNvSpPr/>
          <p:nvPr/>
        </p:nvSpPr>
        <p:spPr>
          <a:xfrm>
            <a:off x="502920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7" name="Shape 27"/>
          <p:cNvSpPr/>
          <p:nvPr/>
        </p:nvSpPr>
        <p:spPr>
          <a:xfrm flipH="1">
            <a:off x="4452840" y="4590000"/>
            <a:ext cx="329400" cy="311040"/>
          </a:xfrm>
          <a:prstGeom prst="line">
            <a:avLst/>
          </a:prstGeom>
          <a:ln w="127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8" name="Shape 28"/>
          <p:cNvSpPr/>
          <p:nvPr/>
        </p:nvSpPr>
        <p:spPr>
          <a:xfrm>
            <a:off x="4782240" y="4590000"/>
            <a:ext cx="360" cy="311040"/>
          </a:xfrm>
          <a:prstGeom prst="line">
            <a:avLst/>
          </a:prstGeom>
          <a:ln w="127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9" name="Shape 29"/>
          <p:cNvSpPr/>
          <p:nvPr/>
        </p:nvSpPr>
        <p:spPr>
          <a:xfrm>
            <a:off x="4782240" y="4590000"/>
            <a:ext cx="329040" cy="311040"/>
          </a:xfrm>
          <a:prstGeom prst="line">
            <a:avLst/>
          </a:prstGeom>
          <a:ln w="127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0" name="Shape 30"/>
          <p:cNvSpPr/>
          <p:nvPr/>
        </p:nvSpPr>
        <p:spPr>
          <a:xfrm>
            <a:off x="6446520" y="1508760"/>
            <a:ext cx="2331360" cy="406872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1" name="Shape 31"/>
          <p:cNvSpPr/>
          <p:nvPr/>
        </p:nvSpPr>
        <p:spPr>
          <a:xfrm>
            <a:off x="7159680" y="1874520"/>
            <a:ext cx="914040" cy="914040"/>
          </a:xfrm>
          <a:prstGeom prst="ellipse">
            <a:avLst/>
          </a:prstGeom>
          <a:solidFill>
            <a:srgbClr val="E84A5F">
              <a:alpha val="92000"/>
            </a:srgbClr>
          </a:solidFill>
          <a:ln w="12700">
            <a:solidFill>
              <a:srgbClr val="E84A5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2" name="Text 32"/>
          <p:cNvSpPr/>
          <p:nvPr/>
        </p:nvSpPr>
        <p:spPr>
          <a:xfrm>
            <a:off x="7159680" y="2094120"/>
            <a:ext cx="9140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100" b="1" u="none" strike="noStrike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3</a:t>
            </a:r>
            <a:endParaRPr lang="en-US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3" name="Text 33"/>
          <p:cNvSpPr/>
          <p:nvPr/>
        </p:nvSpPr>
        <p:spPr>
          <a:xfrm>
            <a:off x="6702480" y="309060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Spielbaum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4" name="Text 34"/>
          <p:cNvSpPr/>
          <p:nvPr/>
        </p:nvSpPr>
        <p:spPr>
          <a:xfrm>
            <a:off x="6720840" y="3584520"/>
            <a:ext cx="178272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2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Züge und Gegenzüge</a:t>
            </a:r>
            <a:endParaRPr lang="en-US" sz="12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5" name="Shape 35"/>
          <p:cNvSpPr/>
          <p:nvPr/>
        </p:nvSpPr>
        <p:spPr>
          <a:xfrm>
            <a:off x="7525440" y="4407480"/>
            <a:ext cx="182520" cy="182520"/>
          </a:xfrm>
          <a:prstGeom prst="ellipse">
            <a:avLst/>
          </a:prstGeom>
          <a:solidFill>
            <a:srgbClr val="E84A5F"/>
          </a:solidFill>
          <a:ln w="25400">
            <a:solidFill>
              <a:srgbClr val="E84A5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6" name="Shape 36"/>
          <p:cNvSpPr/>
          <p:nvPr/>
        </p:nvSpPr>
        <p:spPr>
          <a:xfrm>
            <a:off x="720540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E84A5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7" name="Shape 37"/>
          <p:cNvSpPr/>
          <p:nvPr/>
        </p:nvSpPr>
        <p:spPr>
          <a:xfrm>
            <a:off x="753480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E84A5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8" name="Shape 38"/>
          <p:cNvSpPr/>
          <p:nvPr/>
        </p:nvSpPr>
        <p:spPr>
          <a:xfrm>
            <a:off x="786384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E84A5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9" name="Shape 39"/>
          <p:cNvSpPr/>
          <p:nvPr/>
        </p:nvSpPr>
        <p:spPr>
          <a:xfrm flipH="1">
            <a:off x="7287480" y="4590000"/>
            <a:ext cx="329400" cy="311040"/>
          </a:xfrm>
          <a:prstGeom prst="line">
            <a:avLst/>
          </a:prstGeom>
          <a:ln w="12700">
            <a:solidFill>
              <a:srgbClr val="E84A5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0" name="Shape 40"/>
          <p:cNvSpPr/>
          <p:nvPr/>
        </p:nvSpPr>
        <p:spPr>
          <a:xfrm>
            <a:off x="7616880" y="4590000"/>
            <a:ext cx="360" cy="311040"/>
          </a:xfrm>
          <a:prstGeom prst="line">
            <a:avLst/>
          </a:prstGeom>
          <a:ln w="12700">
            <a:solidFill>
              <a:srgbClr val="E84A5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1" name="Shape 41"/>
          <p:cNvSpPr/>
          <p:nvPr/>
        </p:nvSpPr>
        <p:spPr>
          <a:xfrm>
            <a:off x="7616880" y="4590000"/>
            <a:ext cx="329040" cy="311040"/>
          </a:xfrm>
          <a:prstGeom prst="line">
            <a:avLst/>
          </a:prstGeom>
          <a:ln w="12700">
            <a:solidFill>
              <a:srgbClr val="E84A5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2" name="Shape 42"/>
          <p:cNvSpPr/>
          <p:nvPr/>
        </p:nvSpPr>
        <p:spPr>
          <a:xfrm>
            <a:off x="9281160" y="1508760"/>
            <a:ext cx="2331360" cy="406872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3" name="Shape 43"/>
          <p:cNvSpPr/>
          <p:nvPr/>
        </p:nvSpPr>
        <p:spPr>
          <a:xfrm>
            <a:off x="9994320" y="1874520"/>
            <a:ext cx="914040" cy="914040"/>
          </a:xfrm>
          <a:prstGeom prst="ellipse">
            <a:avLst/>
          </a:prstGeom>
          <a:solidFill>
            <a:srgbClr val="7C3AED">
              <a:alpha val="92000"/>
            </a:srgbClr>
          </a:solidFill>
          <a:ln w="12700">
            <a:solidFill>
              <a:srgbClr val="7C3A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4" name="Text 44"/>
          <p:cNvSpPr/>
          <p:nvPr/>
        </p:nvSpPr>
        <p:spPr>
          <a:xfrm>
            <a:off x="9994320" y="2094120"/>
            <a:ext cx="9140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100" b="1" u="none" strike="noStrike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4</a:t>
            </a:r>
            <a:endParaRPr lang="en-US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5" name="Text 45"/>
          <p:cNvSpPr/>
          <p:nvPr/>
        </p:nvSpPr>
        <p:spPr>
          <a:xfrm>
            <a:off x="9537120" y="309060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HTML-Struktur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6" name="Text 46"/>
          <p:cNvSpPr/>
          <p:nvPr/>
        </p:nvSpPr>
        <p:spPr>
          <a:xfrm>
            <a:off x="9555480" y="3584520"/>
            <a:ext cx="178272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2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Elemente im Dokument</a:t>
            </a:r>
            <a:endParaRPr lang="en-US" sz="12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7" name="Shape 47"/>
          <p:cNvSpPr/>
          <p:nvPr/>
        </p:nvSpPr>
        <p:spPr>
          <a:xfrm>
            <a:off x="10360080" y="4407480"/>
            <a:ext cx="182520" cy="182520"/>
          </a:xfrm>
          <a:prstGeom prst="ellipse">
            <a:avLst/>
          </a:prstGeom>
          <a:solidFill>
            <a:srgbClr val="7C3AED"/>
          </a:solidFill>
          <a:ln w="25400">
            <a:solidFill>
              <a:srgbClr val="7C3A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8" name="Shape 48"/>
          <p:cNvSpPr/>
          <p:nvPr/>
        </p:nvSpPr>
        <p:spPr>
          <a:xfrm>
            <a:off x="1004004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7C3A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9" name="Shape 49"/>
          <p:cNvSpPr/>
          <p:nvPr/>
        </p:nvSpPr>
        <p:spPr>
          <a:xfrm>
            <a:off x="1036944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7C3A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0" name="Shape 50"/>
          <p:cNvSpPr/>
          <p:nvPr/>
        </p:nvSpPr>
        <p:spPr>
          <a:xfrm>
            <a:off x="10698480" y="4901040"/>
            <a:ext cx="164160" cy="1641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7C3A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1" name="Shape 51"/>
          <p:cNvSpPr/>
          <p:nvPr/>
        </p:nvSpPr>
        <p:spPr>
          <a:xfrm flipH="1">
            <a:off x="10122120" y="4590000"/>
            <a:ext cx="329400" cy="311040"/>
          </a:xfrm>
          <a:prstGeom prst="line">
            <a:avLst/>
          </a:prstGeom>
          <a:ln w="12700">
            <a:solidFill>
              <a:srgbClr val="7C3A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2" name="Shape 52"/>
          <p:cNvSpPr/>
          <p:nvPr/>
        </p:nvSpPr>
        <p:spPr>
          <a:xfrm>
            <a:off x="10451520" y="4590000"/>
            <a:ext cx="360" cy="311040"/>
          </a:xfrm>
          <a:prstGeom prst="line">
            <a:avLst/>
          </a:prstGeom>
          <a:ln w="12700">
            <a:solidFill>
              <a:srgbClr val="7C3A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3" name="Shape 53"/>
          <p:cNvSpPr/>
          <p:nvPr/>
        </p:nvSpPr>
        <p:spPr>
          <a:xfrm>
            <a:off x="10451520" y="4590000"/>
            <a:ext cx="329040" cy="311040"/>
          </a:xfrm>
          <a:prstGeom prst="line">
            <a:avLst/>
          </a:prstGeom>
          <a:ln w="12700">
            <a:solidFill>
              <a:srgbClr val="7C3A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4" name="Shape 54"/>
          <p:cNvSpPr/>
          <p:nvPr/>
        </p:nvSpPr>
        <p:spPr>
          <a:xfrm>
            <a:off x="2011680" y="5897880"/>
            <a:ext cx="8183520" cy="438480"/>
          </a:xfrm>
          <a:prstGeom prst="roundRect">
            <a:avLst>
              <a:gd name="adj" fmla="val 10417"/>
            </a:avLst>
          </a:prstGeom>
          <a:solidFill>
            <a:srgbClr val="E7F7F7"/>
          </a:solidFill>
          <a:ln w="12700">
            <a:solidFill>
              <a:srgbClr val="BFECE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5" name="Text 55"/>
          <p:cNvSpPr/>
          <p:nvPr/>
        </p:nvSpPr>
        <p:spPr>
          <a:xfrm>
            <a:off x="2212920" y="6026040"/>
            <a:ext cx="7772040" cy="145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92500" lnSpcReduction="19999"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40" b="1" u="none" strike="noStrike">
                <a:solidFill>
                  <a:srgbClr val="0B7F83"/>
                </a:solidFill>
                <a:effectLst/>
                <a:uFillTx/>
                <a:latin typeface="Aptos"/>
              </a:rPr>
              <a:t>Leitidee: Bäume ordnen verzweigte Informationen und machen Wege, Entscheidungen oder Möglichkeiten sichtbar.</a:t>
            </a:r>
            <a:endParaRPr lang="en-US" sz="11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" grpId="0" animBg="1"/>
      <p:bldP spid="457" grpId="0" animBg="1"/>
      <p:bldP spid="458" grpId="0"/>
      <p:bldP spid="459" grpId="0"/>
      <p:bldP spid="460" grpId="0"/>
      <p:bldP spid="461" grpId="0" animBg="1"/>
      <p:bldP spid="462" grpId="0" animBg="1"/>
      <p:bldP spid="463" grpId="0" animBg="1"/>
      <p:bldP spid="464" grpId="0" animBg="1"/>
      <p:bldP spid="465" grpId="0" animBg="1"/>
      <p:bldP spid="466" grpId="0" animBg="1"/>
      <p:bldP spid="467" grpId="0" animBg="1"/>
      <p:bldP spid="468" grpId="0" animBg="1"/>
      <p:bldP spid="469" grpId="0" animBg="1"/>
      <p:bldP spid="470" grpId="0"/>
      <p:bldP spid="471" grpId="0"/>
      <p:bldP spid="472" grpId="0"/>
      <p:bldP spid="473" grpId="0" animBg="1"/>
      <p:bldP spid="474" grpId="0" animBg="1"/>
      <p:bldP spid="475" grpId="0" animBg="1"/>
      <p:bldP spid="476" grpId="0" animBg="1"/>
      <p:bldP spid="477" grpId="0" animBg="1"/>
      <p:bldP spid="478" grpId="0" animBg="1"/>
      <p:bldP spid="479" grpId="0" animBg="1"/>
      <p:bldP spid="480" grpId="0" animBg="1"/>
      <p:bldP spid="481" grpId="0" animBg="1"/>
      <p:bldP spid="482" grpId="0"/>
      <p:bldP spid="483" grpId="0"/>
      <p:bldP spid="484" grpId="0"/>
      <p:bldP spid="485" grpId="0" animBg="1"/>
      <p:bldP spid="486" grpId="0" animBg="1"/>
      <p:bldP spid="487" grpId="0" animBg="1"/>
      <p:bldP spid="488" grpId="0" animBg="1"/>
      <p:bldP spid="489" grpId="0" animBg="1"/>
      <p:bldP spid="490" grpId="0" animBg="1"/>
      <p:bldP spid="491" grpId="0" animBg="1"/>
      <p:bldP spid="492" grpId="0" animBg="1"/>
      <p:bldP spid="493" grpId="0" animBg="1"/>
      <p:bldP spid="494" grpId="0"/>
      <p:bldP spid="495" grpId="0"/>
      <p:bldP spid="496" grpId="0"/>
      <p:bldP spid="497" grpId="0" animBg="1"/>
      <p:bldP spid="498" grpId="0" animBg="1"/>
      <p:bldP spid="499" grpId="0" animBg="1"/>
      <p:bldP spid="500" grpId="0" animBg="1"/>
      <p:bldP spid="501" grpId="0" animBg="1"/>
      <p:bldP spid="502" grpId="0" animBg="1"/>
      <p:bldP spid="50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0"/>
          <p:cNvSpPr/>
          <p:nvPr/>
        </p:nvSpPr>
        <p:spPr>
          <a:xfrm>
            <a:off x="0" y="0"/>
            <a:ext cx="12191400" cy="109440"/>
          </a:xfrm>
          <a:prstGeom prst="rect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7" name="Shape 1"/>
          <p:cNvSpPr/>
          <p:nvPr/>
        </p:nvSpPr>
        <p:spPr>
          <a:xfrm>
            <a:off x="0" y="6656760"/>
            <a:ext cx="12191400" cy="200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8" name="Text 2"/>
          <p:cNvSpPr/>
          <p:nvPr/>
        </p:nvSpPr>
        <p:spPr>
          <a:xfrm>
            <a:off x="411480" y="6684120"/>
            <a:ext cx="384012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Baumstrukturen · Einstieg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9" name="Text 3"/>
          <p:cNvSpPr/>
          <p:nvPr/>
        </p:nvSpPr>
        <p:spPr>
          <a:xfrm>
            <a:off x="8321040" y="6684120"/>
            <a:ext cx="342864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Tic-Tac-Toe als Spielbaum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0" name="Text 4"/>
          <p:cNvSpPr/>
          <p:nvPr/>
        </p:nvSpPr>
        <p:spPr>
          <a:xfrm>
            <a:off x="567000" y="41148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Exit Ticket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1" name="Text 5"/>
          <p:cNvSpPr/>
          <p:nvPr/>
        </p:nvSpPr>
        <p:spPr>
          <a:xfrm>
            <a:off x="585360" y="89604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Drei kurze Fragen zum Abschluss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2" name="Shape 6"/>
          <p:cNvSpPr/>
          <p:nvPr/>
        </p:nvSpPr>
        <p:spPr>
          <a:xfrm>
            <a:off x="822960" y="1417320"/>
            <a:ext cx="3291480" cy="434304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3" name="Shape 7"/>
          <p:cNvSpPr/>
          <p:nvPr/>
        </p:nvSpPr>
        <p:spPr>
          <a:xfrm>
            <a:off x="1115640" y="1783080"/>
            <a:ext cx="411120" cy="310680"/>
          </a:xfrm>
          <a:prstGeom prst="roundRect">
            <a:avLst>
              <a:gd name="adj" fmla="val 23529"/>
            </a:avLst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4" name="Text 8"/>
          <p:cNvSpPr/>
          <p:nvPr/>
        </p:nvSpPr>
        <p:spPr>
          <a:xfrm>
            <a:off x="1225440" y="1856160"/>
            <a:ext cx="191520" cy="16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50" b="1" u="none" strike="noStrike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1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5" name="Text 9"/>
          <p:cNvSpPr/>
          <p:nvPr/>
        </p:nvSpPr>
        <p:spPr>
          <a:xfrm>
            <a:off x="1097280" y="2423160"/>
            <a:ext cx="2697120" cy="68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92500" lnSpcReduction="9999"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1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Nenne ein Beispiel für eine Baumstruktur.</a:t>
            </a:r>
            <a:endParaRPr lang="en-US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6" name="Text 10"/>
          <p:cNvSpPr/>
          <p:nvPr/>
        </p:nvSpPr>
        <p:spPr>
          <a:xfrm>
            <a:off x="1097280" y="4526280"/>
            <a:ext cx="2651400" cy="22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0" u="none" strike="noStrike">
                <a:solidFill>
                  <a:srgbClr val="64748B"/>
                </a:solidFill>
                <a:effectLst/>
                <a:uFillTx/>
                <a:latin typeface="Aptos"/>
              </a:rPr>
              <a:t>Antwort in einem Satz.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7" name="Shape 11"/>
          <p:cNvSpPr/>
          <p:nvPr/>
        </p:nvSpPr>
        <p:spPr>
          <a:xfrm>
            <a:off x="4434840" y="1417320"/>
            <a:ext cx="3291480" cy="434304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8" name="Shape 12"/>
          <p:cNvSpPr/>
          <p:nvPr/>
        </p:nvSpPr>
        <p:spPr>
          <a:xfrm>
            <a:off x="4727520" y="1783080"/>
            <a:ext cx="411120" cy="310680"/>
          </a:xfrm>
          <a:prstGeom prst="roundRect">
            <a:avLst>
              <a:gd name="adj" fmla="val 23529"/>
            </a:avLst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9" name="Text 13"/>
          <p:cNvSpPr/>
          <p:nvPr/>
        </p:nvSpPr>
        <p:spPr>
          <a:xfrm>
            <a:off x="4837320" y="1856160"/>
            <a:ext cx="191520" cy="16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50" b="1" u="none" strike="noStrike">
                <a:solidFill>
                  <a:srgbClr val="102033"/>
                </a:solidFill>
                <a:effectLst/>
                <a:uFillTx/>
                <a:latin typeface="Aptos"/>
                <a:ea typeface="Aptos"/>
              </a:rPr>
              <a:t>2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0" name="Text 14"/>
          <p:cNvSpPr/>
          <p:nvPr/>
        </p:nvSpPr>
        <p:spPr>
          <a:xfrm>
            <a:off x="4709160" y="2423160"/>
            <a:ext cx="2697120" cy="100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92500" lnSpcReduction="9999"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1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Was ist der Unterschied zwischen Wurzel und Blatt?</a:t>
            </a:r>
            <a:endParaRPr lang="en-US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1" name="Text 15"/>
          <p:cNvSpPr/>
          <p:nvPr/>
        </p:nvSpPr>
        <p:spPr>
          <a:xfrm>
            <a:off x="4709160" y="4526280"/>
            <a:ext cx="2651400" cy="22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0" u="none" strike="noStrike">
                <a:solidFill>
                  <a:srgbClr val="64748B"/>
                </a:solidFill>
                <a:effectLst/>
                <a:uFillTx/>
                <a:latin typeface="Aptos"/>
              </a:rPr>
              <a:t>Nutze Fachbegriffe.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2" name="Shape 16"/>
          <p:cNvSpPr/>
          <p:nvPr/>
        </p:nvSpPr>
        <p:spPr>
          <a:xfrm>
            <a:off x="8046720" y="1417320"/>
            <a:ext cx="3291480" cy="434304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3" name="Shape 17"/>
          <p:cNvSpPr/>
          <p:nvPr/>
        </p:nvSpPr>
        <p:spPr>
          <a:xfrm>
            <a:off x="8339400" y="1783080"/>
            <a:ext cx="411120" cy="310680"/>
          </a:xfrm>
          <a:prstGeom prst="roundRect">
            <a:avLst>
              <a:gd name="adj" fmla="val 23529"/>
            </a:avLst>
          </a:prstGeom>
          <a:solidFill>
            <a:srgbClr val="E84A5F"/>
          </a:solidFill>
          <a:ln w="12700">
            <a:solidFill>
              <a:srgbClr val="E84A5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4" name="Text 18"/>
          <p:cNvSpPr/>
          <p:nvPr/>
        </p:nvSpPr>
        <p:spPr>
          <a:xfrm>
            <a:off x="8449200" y="1856160"/>
            <a:ext cx="191520" cy="16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50" b="1" u="none" strike="noStrike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3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5" name="Text 19"/>
          <p:cNvSpPr/>
          <p:nvPr/>
        </p:nvSpPr>
        <p:spPr>
          <a:xfrm>
            <a:off x="8321040" y="2423160"/>
            <a:ext cx="2697120" cy="100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1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Warum kann ein Spielbaum beim Tic-Tac-Toe helfen?</a:t>
            </a:r>
            <a:endParaRPr lang="en-US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6" name="Text 20"/>
          <p:cNvSpPr/>
          <p:nvPr/>
        </p:nvSpPr>
        <p:spPr>
          <a:xfrm>
            <a:off x="8321040" y="4526280"/>
            <a:ext cx="2651400" cy="22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0" u="none" strike="noStrike">
                <a:solidFill>
                  <a:srgbClr val="64748B"/>
                </a:solidFill>
                <a:effectLst/>
                <a:uFillTx/>
                <a:latin typeface="Aptos"/>
              </a:rPr>
              <a:t>Erkläre den Nutzen.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2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0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102033"/>
          </a:solidFill>
          <a:ln w="12700">
            <a:solidFill>
              <a:srgbClr val="102033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8" name="Text 1"/>
          <p:cNvSpPr/>
          <p:nvPr/>
        </p:nvSpPr>
        <p:spPr>
          <a:xfrm>
            <a:off x="685800" y="749880"/>
            <a:ext cx="2742840" cy="411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800" b="1" u="none" strike="noStrike">
                <a:solidFill>
                  <a:srgbClr val="F59E0B"/>
                </a:solidFill>
                <a:effectLst/>
                <a:uFillTx/>
                <a:latin typeface="Aptos Display"/>
                <a:ea typeface="Aptos Display"/>
              </a:rPr>
              <a:t>Ausblick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9" name="Text 2"/>
          <p:cNvSpPr/>
          <p:nvPr/>
        </p:nvSpPr>
        <p:spPr>
          <a:xfrm>
            <a:off x="685800" y="1234440"/>
            <a:ext cx="6034680" cy="54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400" b="1" u="none" strike="noStrike">
                <a:solidFill>
                  <a:srgbClr val="FFFFFF"/>
                </a:solidFill>
                <a:effectLst/>
                <a:uFillTx/>
                <a:latin typeface="Aptos Display"/>
                <a:ea typeface="Aptos Display"/>
              </a:rPr>
              <a:t>Vom Spielbaum zur Strategie</a:t>
            </a:r>
            <a:endParaRPr lang="en-US" sz="3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0" name="Text 3"/>
          <p:cNvSpPr/>
          <p:nvPr/>
        </p:nvSpPr>
        <p:spPr>
          <a:xfrm>
            <a:off x="713160" y="2048400"/>
            <a:ext cx="630900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0" u="none" strike="noStrike">
                <a:solidFill>
                  <a:srgbClr val="C8D7E8"/>
                </a:solidFill>
                <a:effectLst/>
                <a:uFillTx/>
                <a:latin typeface="Aptos"/>
                <a:ea typeface="Aptos"/>
              </a:rPr>
              <a:t>Nächste Frage: Wie findet man in einem Baum einen guten oder optimalen Weg?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1" name="Shape 4"/>
          <p:cNvSpPr/>
          <p:nvPr/>
        </p:nvSpPr>
        <p:spPr>
          <a:xfrm>
            <a:off x="7425000" y="841320"/>
            <a:ext cx="1517400" cy="1517400"/>
          </a:xfrm>
          <a:prstGeom prst="roundRect">
            <a:avLst>
              <a:gd name="adj" fmla="val 2410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2" name="Shape 5"/>
          <p:cNvSpPr/>
          <p:nvPr/>
        </p:nvSpPr>
        <p:spPr>
          <a:xfrm>
            <a:off x="7955280" y="914400"/>
            <a:ext cx="360" cy="137160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3" name="Shape 6"/>
          <p:cNvSpPr/>
          <p:nvPr/>
        </p:nvSpPr>
        <p:spPr>
          <a:xfrm>
            <a:off x="7498080" y="1371600"/>
            <a:ext cx="137160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4" name="Shape 7"/>
          <p:cNvSpPr/>
          <p:nvPr/>
        </p:nvSpPr>
        <p:spPr>
          <a:xfrm>
            <a:off x="8412480" y="914400"/>
            <a:ext cx="360" cy="137160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5" name="Shape 8"/>
          <p:cNvSpPr/>
          <p:nvPr/>
        </p:nvSpPr>
        <p:spPr>
          <a:xfrm>
            <a:off x="7498080" y="1828800"/>
            <a:ext cx="137160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6" name="Shape 9"/>
          <p:cNvSpPr/>
          <p:nvPr/>
        </p:nvSpPr>
        <p:spPr>
          <a:xfrm>
            <a:off x="7498080" y="914400"/>
            <a:ext cx="1371240" cy="137124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7" name="Text 10"/>
          <p:cNvSpPr/>
          <p:nvPr/>
        </p:nvSpPr>
        <p:spPr>
          <a:xfrm>
            <a:off x="7498080" y="941760"/>
            <a:ext cx="456840" cy="35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8" name="Text 11"/>
          <p:cNvSpPr/>
          <p:nvPr/>
        </p:nvSpPr>
        <p:spPr>
          <a:xfrm>
            <a:off x="8412480" y="941760"/>
            <a:ext cx="456840" cy="35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9" name="Text 12"/>
          <p:cNvSpPr/>
          <p:nvPr/>
        </p:nvSpPr>
        <p:spPr>
          <a:xfrm>
            <a:off x="7955280" y="1398960"/>
            <a:ext cx="456840" cy="35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0" name="Text 13"/>
          <p:cNvSpPr/>
          <p:nvPr/>
        </p:nvSpPr>
        <p:spPr>
          <a:xfrm>
            <a:off x="7498080" y="1856160"/>
            <a:ext cx="456840" cy="35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1" name="Shape 14"/>
          <p:cNvSpPr/>
          <p:nvPr/>
        </p:nvSpPr>
        <p:spPr>
          <a:xfrm>
            <a:off x="6510600" y="3675960"/>
            <a:ext cx="1151640" cy="1151640"/>
          </a:xfrm>
          <a:prstGeom prst="roundRect">
            <a:avLst>
              <a:gd name="adj" fmla="val 3175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2" name="Shape 15"/>
          <p:cNvSpPr/>
          <p:nvPr/>
        </p:nvSpPr>
        <p:spPr>
          <a:xfrm>
            <a:off x="6918840" y="3749040"/>
            <a:ext cx="360" cy="10058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3" name="Shape 16"/>
          <p:cNvSpPr/>
          <p:nvPr/>
        </p:nvSpPr>
        <p:spPr>
          <a:xfrm>
            <a:off x="6583680" y="4084200"/>
            <a:ext cx="10058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4" name="Shape 17"/>
          <p:cNvSpPr/>
          <p:nvPr/>
        </p:nvSpPr>
        <p:spPr>
          <a:xfrm>
            <a:off x="7254000" y="3749040"/>
            <a:ext cx="360" cy="10058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5" name="Shape 18"/>
          <p:cNvSpPr/>
          <p:nvPr/>
        </p:nvSpPr>
        <p:spPr>
          <a:xfrm>
            <a:off x="6583680" y="4419360"/>
            <a:ext cx="10058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6" name="Shape 19"/>
          <p:cNvSpPr/>
          <p:nvPr/>
        </p:nvSpPr>
        <p:spPr>
          <a:xfrm>
            <a:off x="6583680" y="3749040"/>
            <a:ext cx="1005480" cy="100548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7" name="Text 20"/>
          <p:cNvSpPr/>
          <p:nvPr/>
        </p:nvSpPr>
        <p:spPr>
          <a:xfrm>
            <a:off x="6583680" y="376920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8" name="Text 21"/>
          <p:cNvSpPr/>
          <p:nvPr/>
        </p:nvSpPr>
        <p:spPr>
          <a:xfrm>
            <a:off x="6918840" y="376920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9" name="Text 22"/>
          <p:cNvSpPr/>
          <p:nvPr/>
        </p:nvSpPr>
        <p:spPr>
          <a:xfrm>
            <a:off x="7254360" y="376920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0" name="Text 23"/>
          <p:cNvSpPr/>
          <p:nvPr/>
        </p:nvSpPr>
        <p:spPr>
          <a:xfrm>
            <a:off x="6918840" y="410436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1" name="Text 24"/>
          <p:cNvSpPr/>
          <p:nvPr/>
        </p:nvSpPr>
        <p:spPr>
          <a:xfrm>
            <a:off x="6583680" y="443988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2" name="Shape 25"/>
          <p:cNvSpPr/>
          <p:nvPr/>
        </p:nvSpPr>
        <p:spPr>
          <a:xfrm>
            <a:off x="8247960" y="3675960"/>
            <a:ext cx="1151640" cy="1151640"/>
          </a:xfrm>
          <a:prstGeom prst="roundRect">
            <a:avLst>
              <a:gd name="adj" fmla="val 3175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3" name="Shape 26"/>
          <p:cNvSpPr/>
          <p:nvPr/>
        </p:nvSpPr>
        <p:spPr>
          <a:xfrm>
            <a:off x="8656200" y="3749040"/>
            <a:ext cx="360" cy="10058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4" name="Shape 27"/>
          <p:cNvSpPr/>
          <p:nvPr/>
        </p:nvSpPr>
        <p:spPr>
          <a:xfrm>
            <a:off x="8321040" y="4084200"/>
            <a:ext cx="10058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5" name="Shape 28"/>
          <p:cNvSpPr/>
          <p:nvPr/>
        </p:nvSpPr>
        <p:spPr>
          <a:xfrm>
            <a:off x="8991360" y="3749040"/>
            <a:ext cx="360" cy="10058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6" name="Shape 29"/>
          <p:cNvSpPr/>
          <p:nvPr/>
        </p:nvSpPr>
        <p:spPr>
          <a:xfrm>
            <a:off x="8321040" y="4419360"/>
            <a:ext cx="10058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7" name="Shape 30"/>
          <p:cNvSpPr/>
          <p:nvPr/>
        </p:nvSpPr>
        <p:spPr>
          <a:xfrm>
            <a:off x="8321040" y="3749040"/>
            <a:ext cx="1005480" cy="100548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8" name="Text 31"/>
          <p:cNvSpPr/>
          <p:nvPr/>
        </p:nvSpPr>
        <p:spPr>
          <a:xfrm>
            <a:off x="8321040" y="376920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9" name="Text 32"/>
          <p:cNvSpPr/>
          <p:nvPr/>
        </p:nvSpPr>
        <p:spPr>
          <a:xfrm>
            <a:off x="8991720" y="376920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0" name="Text 33"/>
          <p:cNvSpPr/>
          <p:nvPr/>
        </p:nvSpPr>
        <p:spPr>
          <a:xfrm>
            <a:off x="8321040" y="410436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1" name="Text 34"/>
          <p:cNvSpPr/>
          <p:nvPr/>
        </p:nvSpPr>
        <p:spPr>
          <a:xfrm>
            <a:off x="8656200" y="410436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2" name="Text 35"/>
          <p:cNvSpPr/>
          <p:nvPr/>
        </p:nvSpPr>
        <p:spPr>
          <a:xfrm>
            <a:off x="8321040" y="443988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3" name="Shape 36"/>
          <p:cNvSpPr/>
          <p:nvPr/>
        </p:nvSpPr>
        <p:spPr>
          <a:xfrm>
            <a:off x="9985320" y="3675960"/>
            <a:ext cx="1151640" cy="1151640"/>
          </a:xfrm>
          <a:prstGeom prst="roundRect">
            <a:avLst>
              <a:gd name="adj" fmla="val 3175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4" name="Shape 37"/>
          <p:cNvSpPr/>
          <p:nvPr/>
        </p:nvSpPr>
        <p:spPr>
          <a:xfrm>
            <a:off x="10393560" y="3749040"/>
            <a:ext cx="360" cy="10058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5" name="Shape 38"/>
          <p:cNvSpPr/>
          <p:nvPr/>
        </p:nvSpPr>
        <p:spPr>
          <a:xfrm>
            <a:off x="10058400" y="4084200"/>
            <a:ext cx="10058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6" name="Shape 39"/>
          <p:cNvSpPr/>
          <p:nvPr/>
        </p:nvSpPr>
        <p:spPr>
          <a:xfrm>
            <a:off x="10728720" y="3749040"/>
            <a:ext cx="360" cy="10058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7" name="Shape 40"/>
          <p:cNvSpPr/>
          <p:nvPr/>
        </p:nvSpPr>
        <p:spPr>
          <a:xfrm>
            <a:off x="10058400" y="4419360"/>
            <a:ext cx="10058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8" name="Shape 41"/>
          <p:cNvSpPr/>
          <p:nvPr/>
        </p:nvSpPr>
        <p:spPr>
          <a:xfrm>
            <a:off x="10058400" y="3749040"/>
            <a:ext cx="1005480" cy="100548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9" name="Text 42"/>
          <p:cNvSpPr/>
          <p:nvPr/>
        </p:nvSpPr>
        <p:spPr>
          <a:xfrm>
            <a:off x="10058400" y="376920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0" name="Text 43"/>
          <p:cNvSpPr/>
          <p:nvPr/>
        </p:nvSpPr>
        <p:spPr>
          <a:xfrm>
            <a:off x="10729080" y="376920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1" name="Text 44"/>
          <p:cNvSpPr/>
          <p:nvPr/>
        </p:nvSpPr>
        <p:spPr>
          <a:xfrm>
            <a:off x="10393560" y="410436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2" name="Text 45"/>
          <p:cNvSpPr/>
          <p:nvPr/>
        </p:nvSpPr>
        <p:spPr>
          <a:xfrm>
            <a:off x="10729080" y="410436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3" name="Text 46"/>
          <p:cNvSpPr/>
          <p:nvPr/>
        </p:nvSpPr>
        <p:spPr>
          <a:xfrm>
            <a:off x="10058400" y="443988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4" name="Shape 47"/>
          <p:cNvSpPr/>
          <p:nvPr/>
        </p:nvSpPr>
        <p:spPr>
          <a:xfrm flipH="1">
            <a:off x="7086600" y="2331720"/>
            <a:ext cx="1097280" cy="1371600"/>
          </a:xfrm>
          <a:prstGeom prst="line">
            <a:avLst/>
          </a:prstGeom>
          <a:ln w="20320">
            <a:solidFill>
              <a:srgbClr val="C8D7E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5" name="Shape 48"/>
          <p:cNvSpPr/>
          <p:nvPr/>
        </p:nvSpPr>
        <p:spPr>
          <a:xfrm>
            <a:off x="8183880" y="2331720"/>
            <a:ext cx="640080" cy="1371600"/>
          </a:xfrm>
          <a:prstGeom prst="line">
            <a:avLst/>
          </a:prstGeom>
          <a:ln w="20320">
            <a:solidFill>
              <a:srgbClr val="C8D7E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6" name="Shape 49"/>
          <p:cNvSpPr/>
          <p:nvPr/>
        </p:nvSpPr>
        <p:spPr>
          <a:xfrm>
            <a:off x="8183880" y="2331720"/>
            <a:ext cx="2377440" cy="1371600"/>
          </a:xfrm>
          <a:prstGeom prst="line">
            <a:avLst/>
          </a:prstGeom>
          <a:ln w="20320">
            <a:solidFill>
              <a:srgbClr val="C8D7E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7" name="Shape 50"/>
          <p:cNvSpPr/>
          <p:nvPr/>
        </p:nvSpPr>
        <p:spPr>
          <a:xfrm>
            <a:off x="731520" y="3794760"/>
            <a:ext cx="5166000" cy="1051200"/>
          </a:xfrm>
          <a:prstGeom prst="roundRect">
            <a:avLst>
              <a:gd name="adj" fmla="val 5217"/>
            </a:avLst>
          </a:prstGeom>
          <a:solidFill>
            <a:srgbClr val="1E3A5F"/>
          </a:solidFill>
          <a:ln w="12700">
            <a:solidFill>
              <a:srgbClr val="1E3A5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8" name="Text 51"/>
          <p:cNvSpPr/>
          <p:nvPr/>
        </p:nvSpPr>
        <p:spPr>
          <a:xfrm>
            <a:off x="987480" y="4041720"/>
            <a:ext cx="466308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1" u="none" strike="noStrike">
                <a:solidFill>
                  <a:srgbClr val="FFFFFF"/>
                </a:solidFill>
                <a:effectLst/>
                <a:uFillTx/>
                <a:latin typeface="Aptos"/>
              </a:rPr>
              <a:t>Heute: Bäume lesen und beschreiben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9" name="Text 52"/>
          <p:cNvSpPr/>
          <p:nvPr/>
        </p:nvSpPr>
        <p:spPr>
          <a:xfrm>
            <a:off x="987480" y="4416480"/>
            <a:ext cx="466308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 dirty="0" err="1">
                <a:solidFill>
                  <a:srgbClr val="C8D7E8"/>
                </a:solidFill>
                <a:effectLst/>
                <a:uFillTx/>
                <a:latin typeface="Aptos"/>
              </a:rPr>
              <a:t>Nächste</a:t>
            </a:r>
            <a:r>
              <a:rPr lang="en-US" sz="1400" b="0" u="none" strike="noStrike" dirty="0">
                <a:solidFill>
                  <a:srgbClr val="C8D7E8"/>
                </a:solidFill>
                <a:effectLst/>
                <a:uFillTx/>
                <a:latin typeface="Aptos"/>
              </a:rPr>
              <a:t> </a:t>
            </a:r>
            <a:r>
              <a:rPr lang="en-US" sz="1400" b="0" u="none" strike="noStrike" dirty="0" err="1">
                <a:solidFill>
                  <a:srgbClr val="C8D7E8"/>
                </a:solidFill>
                <a:effectLst/>
                <a:uFillTx/>
                <a:latin typeface="Aptos"/>
              </a:rPr>
              <a:t>Stunde</a:t>
            </a:r>
            <a:r>
              <a:rPr lang="en-US" sz="1400" b="0" u="none" strike="noStrike" dirty="0">
                <a:solidFill>
                  <a:srgbClr val="C8D7E8"/>
                </a:solidFill>
                <a:effectLst/>
                <a:uFillTx/>
                <a:latin typeface="Aptos"/>
              </a:rPr>
              <a:t>: </a:t>
            </a:r>
            <a:r>
              <a:rPr lang="en-US" sz="1400" b="0" u="none" strike="noStrike" dirty="0" err="1">
                <a:solidFill>
                  <a:srgbClr val="C8D7E8"/>
                </a:solidFill>
                <a:effectLst/>
                <a:uFillTx/>
                <a:latin typeface="Aptos"/>
              </a:rPr>
              <a:t>Bäume</a:t>
            </a:r>
            <a:r>
              <a:rPr lang="en-US" sz="1400" b="0" u="none" strike="noStrike" dirty="0">
                <a:solidFill>
                  <a:srgbClr val="C8D7E8"/>
                </a:solidFill>
                <a:effectLst/>
                <a:uFillTx/>
                <a:latin typeface="Aptos"/>
              </a:rPr>
              <a:t> für </a:t>
            </a:r>
            <a:r>
              <a:rPr lang="en-US" sz="1400" b="0" u="none" strike="noStrike" dirty="0" err="1">
                <a:solidFill>
                  <a:srgbClr val="C8D7E8"/>
                </a:solidFill>
                <a:effectLst/>
                <a:uFillTx/>
                <a:latin typeface="Aptos"/>
              </a:rPr>
              <a:t>Suche</a:t>
            </a:r>
            <a:r>
              <a:rPr lang="en-US" sz="1400" b="0" u="none" strike="noStrike" dirty="0">
                <a:solidFill>
                  <a:srgbClr val="C8D7E8"/>
                </a:solidFill>
                <a:effectLst/>
                <a:uFillTx/>
                <a:latin typeface="Aptos"/>
              </a:rPr>
              <a:t> und </a:t>
            </a:r>
            <a:r>
              <a:rPr lang="en-US" sz="1400" b="0" u="none" strike="noStrike" dirty="0" err="1">
                <a:solidFill>
                  <a:srgbClr val="C8D7E8"/>
                </a:solidFill>
                <a:effectLst/>
                <a:uFillTx/>
                <a:latin typeface="Aptos"/>
              </a:rPr>
              <a:t>Entscheidungen</a:t>
            </a:r>
            <a:r>
              <a:rPr lang="en-US" sz="1400" b="0" u="none" strike="noStrike" dirty="0">
                <a:solidFill>
                  <a:srgbClr val="C8D7E8"/>
                </a:solidFill>
                <a:effectLst/>
                <a:uFillTx/>
                <a:latin typeface="Aptos"/>
              </a:rPr>
              <a:t> </a:t>
            </a:r>
            <a:r>
              <a:rPr lang="en-US" sz="1400" b="0" u="none" strike="noStrike" dirty="0" err="1">
                <a:solidFill>
                  <a:srgbClr val="C8D7E8"/>
                </a:solidFill>
                <a:effectLst/>
                <a:uFillTx/>
                <a:latin typeface="Aptos"/>
              </a:rPr>
              <a:t>nutzen</a:t>
            </a:r>
            <a:endParaRPr lang="en-US" sz="14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0" name="Text 53"/>
          <p:cNvSpPr/>
          <p:nvPr/>
        </p:nvSpPr>
        <p:spPr>
          <a:xfrm>
            <a:off x="731520" y="5779080"/>
            <a:ext cx="1371240" cy="292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22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0"/>
          <p:cNvSpPr/>
          <p:nvPr/>
        </p:nvSpPr>
        <p:spPr>
          <a:xfrm>
            <a:off x="0" y="0"/>
            <a:ext cx="12191400" cy="109440"/>
          </a:xfrm>
          <a:prstGeom prst="rect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Shape 1"/>
          <p:cNvSpPr/>
          <p:nvPr/>
        </p:nvSpPr>
        <p:spPr>
          <a:xfrm>
            <a:off x="0" y="6656760"/>
            <a:ext cx="12191400" cy="200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Text 2"/>
          <p:cNvSpPr/>
          <p:nvPr/>
        </p:nvSpPr>
        <p:spPr>
          <a:xfrm>
            <a:off x="411480" y="6684120"/>
            <a:ext cx="384012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Baumstrukturen · Einstieg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Text 3"/>
          <p:cNvSpPr/>
          <p:nvPr/>
        </p:nvSpPr>
        <p:spPr>
          <a:xfrm>
            <a:off x="8321040" y="6684120"/>
            <a:ext cx="342864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Tic-Tac-Toe als Spielbaum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Text 4"/>
          <p:cNvSpPr/>
          <p:nvPr/>
        </p:nvSpPr>
        <p:spPr>
          <a:xfrm>
            <a:off x="567000" y="41148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u="none" strike="noStrike" dirty="0" err="1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Vorgehen</a:t>
            </a:r>
            <a:endParaRPr lang="en-US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Text 5"/>
          <p:cNvSpPr/>
          <p:nvPr/>
        </p:nvSpPr>
        <p:spPr>
          <a:xfrm>
            <a:off x="585360" y="89604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Vom bekannten Spiel zum formalen Modell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Shape 6"/>
          <p:cNvSpPr/>
          <p:nvPr/>
        </p:nvSpPr>
        <p:spPr>
          <a:xfrm>
            <a:off x="685800" y="1417320"/>
            <a:ext cx="2742840" cy="4023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Shape 7"/>
          <p:cNvSpPr/>
          <p:nvPr/>
        </p:nvSpPr>
        <p:spPr>
          <a:xfrm>
            <a:off x="3749040" y="1417320"/>
            <a:ext cx="2742840" cy="4023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Shape 8"/>
          <p:cNvSpPr/>
          <p:nvPr/>
        </p:nvSpPr>
        <p:spPr>
          <a:xfrm>
            <a:off x="6812280" y="1417320"/>
            <a:ext cx="2742840" cy="4023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Shape 9"/>
          <p:cNvSpPr/>
          <p:nvPr/>
        </p:nvSpPr>
        <p:spPr>
          <a:xfrm>
            <a:off x="9875520" y="1417320"/>
            <a:ext cx="1751704" cy="4023000"/>
          </a:xfrm>
          <a:prstGeom prst="roundRect">
            <a:avLst>
              <a:gd name="adj" fmla="val 3243"/>
            </a:avLst>
          </a:prstGeom>
          <a:solidFill>
            <a:srgbClr val="FFF4DD"/>
          </a:solidFill>
          <a:ln w="12700">
            <a:solidFill>
              <a:srgbClr val="FBD38D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Shape 10"/>
          <p:cNvSpPr/>
          <p:nvPr/>
        </p:nvSpPr>
        <p:spPr>
          <a:xfrm>
            <a:off x="960120" y="1719000"/>
            <a:ext cx="411120" cy="310680"/>
          </a:xfrm>
          <a:prstGeom prst="roundRect">
            <a:avLst>
              <a:gd name="adj" fmla="val 23529"/>
            </a:avLst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Text 11"/>
          <p:cNvSpPr/>
          <p:nvPr/>
        </p:nvSpPr>
        <p:spPr>
          <a:xfrm>
            <a:off x="1069920" y="1792080"/>
            <a:ext cx="191520" cy="16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50" b="1" u="none" strike="noStrike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1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Text 12"/>
          <p:cNvSpPr/>
          <p:nvPr/>
        </p:nvSpPr>
        <p:spPr>
          <a:xfrm>
            <a:off x="960120" y="2148840"/>
            <a:ext cx="201132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Spielsituation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Text 13"/>
          <p:cNvSpPr/>
          <p:nvPr/>
        </p:nvSpPr>
        <p:spPr>
          <a:xfrm>
            <a:off x="960120" y="2743200"/>
            <a:ext cx="205704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>
                <a:solidFill>
                  <a:srgbClr val="1F2937"/>
                </a:solidFill>
                <a:effectLst/>
                <a:uFillTx/>
                <a:latin typeface="Aptos"/>
              </a:rPr>
              <a:t>Ein Spielfeld wird als Ausgangspunkt betrachtet.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Shape 14"/>
          <p:cNvSpPr/>
          <p:nvPr/>
        </p:nvSpPr>
        <p:spPr>
          <a:xfrm>
            <a:off x="1298520" y="3584520"/>
            <a:ext cx="1151640" cy="1151640"/>
          </a:xfrm>
          <a:prstGeom prst="roundRect">
            <a:avLst>
              <a:gd name="adj" fmla="val 3175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Shape 15"/>
          <p:cNvSpPr/>
          <p:nvPr/>
        </p:nvSpPr>
        <p:spPr>
          <a:xfrm>
            <a:off x="1706760" y="3657600"/>
            <a:ext cx="360" cy="10058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Shape 16"/>
          <p:cNvSpPr/>
          <p:nvPr/>
        </p:nvSpPr>
        <p:spPr>
          <a:xfrm>
            <a:off x="1371600" y="3992760"/>
            <a:ext cx="10058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Shape 17"/>
          <p:cNvSpPr/>
          <p:nvPr/>
        </p:nvSpPr>
        <p:spPr>
          <a:xfrm>
            <a:off x="2041920" y="3657600"/>
            <a:ext cx="360" cy="10058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Shape 18"/>
          <p:cNvSpPr/>
          <p:nvPr/>
        </p:nvSpPr>
        <p:spPr>
          <a:xfrm>
            <a:off x="1371600" y="4327920"/>
            <a:ext cx="10058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Shape 19"/>
          <p:cNvSpPr/>
          <p:nvPr/>
        </p:nvSpPr>
        <p:spPr>
          <a:xfrm>
            <a:off x="1371600" y="3657600"/>
            <a:ext cx="1005480" cy="100548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Text 20"/>
          <p:cNvSpPr/>
          <p:nvPr/>
        </p:nvSpPr>
        <p:spPr>
          <a:xfrm>
            <a:off x="1371600" y="367776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Text 21"/>
          <p:cNvSpPr/>
          <p:nvPr/>
        </p:nvSpPr>
        <p:spPr>
          <a:xfrm>
            <a:off x="2042280" y="367776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Text 22"/>
          <p:cNvSpPr/>
          <p:nvPr/>
        </p:nvSpPr>
        <p:spPr>
          <a:xfrm>
            <a:off x="1706760" y="401292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Text 23"/>
          <p:cNvSpPr/>
          <p:nvPr/>
        </p:nvSpPr>
        <p:spPr>
          <a:xfrm>
            <a:off x="1371600" y="4348440"/>
            <a:ext cx="334800" cy="26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Shape 24"/>
          <p:cNvSpPr/>
          <p:nvPr/>
        </p:nvSpPr>
        <p:spPr>
          <a:xfrm>
            <a:off x="4023360" y="1719000"/>
            <a:ext cx="411120" cy="310680"/>
          </a:xfrm>
          <a:prstGeom prst="roundRect">
            <a:avLst>
              <a:gd name="adj" fmla="val 23529"/>
            </a:avLst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Text 25"/>
          <p:cNvSpPr/>
          <p:nvPr/>
        </p:nvSpPr>
        <p:spPr>
          <a:xfrm>
            <a:off x="4133160" y="1792080"/>
            <a:ext cx="191520" cy="16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50" b="1" u="none" strike="noStrike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2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Text 26"/>
          <p:cNvSpPr/>
          <p:nvPr/>
        </p:nvSpPr>
        <p:spPr>
          <a:xfrm>
            <a:off x="4023360" y="2148840"/>
            <a:ext cx="210276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Möglichkeiten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Text 27"/>
          <p:cNvSpPr/>
          <p:nvPr/>
        </p:nvSpPr>
        <p:spPr>
          <a:xfrm>
            <a:off x="4023360" y="2743200"/>
            <a:ext cx="205704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>
                <a:solidFill>
                  <a:srgbClr val="1F2937"/>
                </a:solidFill>
                <a:effectLst/>
                <a:uFillTx/>
                <a:latin typeface="Aptos"/>
              </a:rPr>
              <a:t>Alle sinnvollen nächsten Züge werden gesammelt.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Shape 28"/>
          <p:cNvSpPr/>
          <p:nvPr/>
        </p:nvSpPr>
        <p:spPr>
          <a:xfrm>
            <a:off x="4910400" y="3767400"/>
            <a:ext cx="328680" cy="328680"/>
          </a:xfrm>
          <a:prstGeom prst="ellipse">
            <a:avLst/>
          </a:prstGeom>
          <a:solidFill>
            <a:srgbClr val="E7F7F7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Shape 29"/>
          <p:cNvSpPr/>
          <p:nvPr/>
        </p:nvSpPr>
        <p:spPr>
          <a:xfrm>
            <a:off x="4407480" y="4407480"/>
            <a:ext cx="328680" cy="3286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Shape 30"/>
          <p:cNvSpPr/>
          <p:nvPr/>
        </p:nvSpPr>
        <p:spPr>
          <a:xfrm>
            <a:off x="4910400" y="4407480"/>
            <a:ext cx="328680" cy="3286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Shape 31"/>
          <p:cNvSpPr/>
          <p:nvPr/>
        </p:nvSpPr>
        <p:spPr>
          <a:xfrm>
            <a:off x="5413320" y="4407480"/>
            <a:ext cx="328680" cy="3286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Shape 32"/>
          <p:cNvSpPr/>
          <p:nvPr/>
        </p:nvSpPr>
        <p:spPr>
          <a:xfrm flipH="1">
            <a:off x="4572000" y="4096440"/>
            <a:ext cx="502920" cy="310680"/>
          </a:xfrm>
          <a:prstGeom prst="line">
            <a:avLst/>
          </a:prstGeom>
          <a:ln w="15240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Shape 33"/>
          <p:cNvSpPr/>
          <p:nvPr/>
        </p:nvSpPr>
        <p:spPr>
          <a:xfrm>
            <a:off x="5074920" y="4096440"/>
            <a:ext cx="360" cy="310680"/>
          </a:xfrm>
          <a:prstGeom prst="line">
            <a:avLst/>
          </a:prstGeom>
          <a:ln w="15240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Shape 34"/>
          <p:cNvSpPr/>
          <p:nvPr/>
        </p:nvSpPr>
        <p:spPr>
          <a:xfrm>
            <a:off x="5074920" y="4096440"/>
            <a:ext cx="502920" cy="310680"/>
          </a:xfrm>
          <a:prstGeom prst="line">
            <a:avLst/>
          </a:prstGeom>
          <a:ln w="15240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Shape 35"/>
          <p:cNvSpPr/>
          <p:nvPr/>
        </p:nvSpPr>
        <p:spPr>
          <a:xfrm>
            <a:off x="7086600" y="1719000"/>
            <a:ext cx="411120" cy="310680"/>
          </a:xfrm>
          <a:prstGeom prst="roundRect">
            <a:avLst>
              <a:gd name="adj" fmla="val 23529"/>
            </a:avLst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" name="Text 36"/>
          <p:cNvSpPr/>
          <p:nvPr/>
        </p:nvSpPr>
        <p:spPr>
          <a:xfrm>
            <a:off x="7196400" y="1792080"/>
            <a:ext cx="191520" cy="16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50" b="1" u="none" strike="noStrike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3</a:t>
            </a:r>
            <a:endParaRPr lang="en-US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Text 37"/>
          <p:cNvSpPr/>
          <p:nvPr/>
        </p:nvSpPr>
        <p:spPr>
          <a:xfrm>
            <a:off x="7086600" y="2148840"/>
            <a:ext cx="210276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1" u="none" strike="noStrike" dirty="0" err="1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Fachsprache</a:t>
            </a:r>
            <a:endParaRPr lang="en-US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 38"/>
          <p:cNvSpPr/>
          <p:nvPr/>
        </p:nvSpPr>
        <p:spPr>
          <a:xfrm>
            <a:off x="7086600" y="2743200"/>
            <a:ext cx="205704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>
                <a:solidFill>
                  <a:srgbClr val="1F2937"/>
                </a:solidFill>
                <a:effectLst/>
                <a:uFillTx/>
                <a:latin typeface="Aptos"/>
              </a:rPr>
              <a:t>Das Modell wird mit Begriffen aus der Informatik beschrieben.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Shape 39"/>
          <p:cNvSpPr/>
          <p:nvPr/>
        </p:nvSpPr>
        <p:spPr>
          <a:xfrm>
            <a:off x="7113960" y="374004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Text 40"/>
          <p:cNvSpPr/>
          <p:nvPr/>
        </p:nvSpPr>
        <p:spPr>
          <a:xfrm>
            <a:off x="7342560" y="3703320"/>
            <a:ext cx="164556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Wurzel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Shape 41"/>
          <p:cNvSpPr/>
          <p:nvPr/>
        </p:nvSpPr>
        <p:spPr>
          <a:xfrm>
            <a:off x="7113960" y="413316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Text 42"/>
          <p:cNvSpPr/>
          <p:nvPr/>
        </p:nvSpPr>
        <p:spPr>
          <a:xfrm>
            <a:off x="7342560" y="4096440"/>
            <a:ext cx="173700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Knoten und Kanten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Shape 43"/>
          <p:cNvSpPr/>
          <p:nvPr/>
        </p:nvSpPr>
        <p:spPr>
          <a:xfrm>
            <a:off x="7113960" y="452628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 44"/>
          <p:cNvSpPr/>
          <p:nvPr/>
        </p:nvSpPr>
        <p:spPr>
          <a:xfrm>
            <a:off x="7342560" y="4489560"/>
            <a:ext cx="164556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Blätter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Shape 45"/>
          <p:cNvSpPr/>
          <p:nvPr/>
        </p:nvSpPr>
        <p:spPr>
          <a:xfrm>
            <a:off x="7113960" y="491940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 46"/>
          <p:cNvSpPr/>
          <p:nvPr/>
        </p:nvSpPr>
        <p:spPr>
          <a:xfrm>
            <a:off x="7342560" y="4883040"/>
            <a:ext cx="182844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Pfade, Tiefe, Grad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Text 47"/>
          <p:cNvSpPr/>
          <p:nvPr/>
        </p:nvSpPr>
        <p:spPr>
          <a:xfrm>
            <a:off x="10104120" y="1783080"/>
            <a:ext cx="1234080" cy="22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1" u="none" strike="noStrike">
                <a:solidFill>
                  <a:srgbClr val="F59E0B"/>
                </a:solidFill>
                <a:effectLst/>
                <a:uFillTx/>
                <a:latin typeface="Aptos"/>
                <a:ea typeface="Aptos"/>
              </a:rPr>
              <a:t>Methode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Text 48"/>
          <p:cNvSpPr/>
          <p:nvPr/>
        </p:nvSpPr>
        <p:spPr>
          <a:xfrm>
            <a:off x="10058400" y="2240280"/>
            <a:ext cx="1447800" cy="411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92500" lnSpcReduction="19999"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 dirty="0" err="1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Modellmethode</a:t>
            </a:r>
            <a:endParaRPr lang="en-US" sz="1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Text 49"/>
          <p:cNvSpPr/>
          <p:nvPr/>
        </p:nvSpPr>
        <p:spPr>
          <a:xfrm>
            <a:off x="10104120" y="2880360"/>
            <a:ext cx="1234080" cy="13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Wir bilden aus dem Spiel ein vereinfachtes Modell und prüfen, was es zeigt.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0"/>
          <p:cNvSpPr/>
          <p:nvPr/>
        </p:nvSpPr>
        <p:spPr>
          <a:xfrm>
            <a:off x="0" y="0"/>
            <a:ext cx="12191400" cy="109440"/>
          </a:xfrm>
          <a:prstGeom prst="rect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" name="Shape 1"/>
          <p:cNvSpPr/>
          <p:nvPr/>
        </p:nvSpPr>
        <p:spPr>
          <a:xfrm>
            <a:off x="0" y="6656760"/>
            <a:ext cx="12191400" cy="200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 2"/>
          <p:cNvSpPr/>
          <p:nvPr/>
        </p:nvSpPr>
        <p:spPr>
          <a:xfrm>
            <a:off x="411480" y="6684120"/>
            <a:ext cx="384012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Baumstrukturen · Einstieg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 3"/>
          <p:cNvSpPr/>
          <p:nvPr/>
        </p:nvSpPr>
        <p:spPr>
          <a:xfrm>
            <a:off x="8321040" y="6684120"/>
            <a:ext cx="342864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Tic-Tac-Toe als Spielbaum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Text 4"/>
          <p:cNvSpPr/>
          <p:nvPr/>
        </p:nvSpPr>
        <p:spPr>
          <a:xfrm>
            <a:off x="567000" y="411480"/>
            <a:ext cx="8530920" cy="52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u="none" strike="noStrike" dirty="0" err="1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Hört</a:t>
            </a:r>
            <a:r>
              <a:rPr lang="en-US" sz="2600" b="1" u="none" strike="noStrike" dirty="0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 </a:t>
            </a:r>
            <a:r>
              <a:rPr lang="en-US" sz="2600" b="1" u="none" strike="noStrike" dirty="0" err="1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bei</a:t>
            </a:r>
            <a:r>
              <a:rPr lang="en-US" sz="2600" b="1" u="none" strike="noStrike" dirty="0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 Zug 4 ( </a:t>
            </a:r>
            <a:r>
              <a:rPr lang="en-US" sz="2600" b="1" u="none" strike="noStrike" dirty="0" err="1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nach</a:t>
            </a:r>
            <a:r>
              <a:rPr lang="en-US" sz="2600" b="1" u="none" strike="noStrike" dirty="0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 dem </a:t>
            </a:r>
            <a:r>
              <a:rPr lang="en-US" sz="2600" b="1" u="none" strike="noStrike" dirty="0" err="1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zweiten</a:t>
            </a:r>
            <a:r>
              <a:rPr lang="en-US" sz="2600" b="1" u="none" strike="noStrike" dirty="0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 Zug von </a:t>
            </a:r>
            <a:r>
              <a:rPr lang="en-US" sz="2600" b="1" u="none" strike="noStrike" dirty="0">
                <a:solidFill>
                  <a:srgbClr val="0070C0"/>
                </a:solidFill>
                <a:effectLst/>
                <a:uFillTx/>
                <a:latin typeface="Aptos Display"/>
                <a:ea typeface="Aptos Display"/>
              </a:rPr>
              <a:t>O)</a:t>
            </a:r>
            <a:r>
              <a:rPr lang="en-US" sz="2600" b="1" u="none" strike="noStrike" dirty="0">
                <a:effectLst/>
                <a:uFillTx/>
                <a:latin typeface="Aptos Display"/>
                <a:ea typeface="Aptos Display"/>
              </a:rPr>
              <a:t> auf </a:t>
            </a:r>
            <a:r>
              <a:rPr lang="en-US" sz="2600" b="1" u="none" strike="noStrike" dirty="0" err="1">
                <a:effectLst/>
                <a:uFillTx/>
                <a:latin typeface="Aptos Display"/>
                <a:ea typeface="Aptos Display"/>
              </a:rPr>
              <a:t>zu</a:t>
            </a:r>
            <a:r>
              <a:rPr lang="en-US" sz="2600" b="1" u="none" strike="noStrike" dirty="0">
                <a:effectLst/>
                <a:uFillTx/>
                <a:latin typeface="Aptos Display"/>
                <a:ea typeface="Aptos Display"/>
              </a:rPr>
              <a:t> </a:t>
            </a:r>
            <a:r>
              <a:rPr lang="en-US" sz="2600" b="1" u="none" strike="noStrike" dirty="0" err="1">
                <a:effectLst/>
                <a:uFillTx/>
                <a:latin typeface="Aptos Display"/>
                <a:ea typeface="Aptos Display"/>
              </a:rPr>
              <a:t>spielen</a:t>
            </a:r>
            <a:r>
              <a:rPr lang="en-US" sz="2600" b="1" u="none" strike="noStrike" dirty="0">
                <a:effectLst/>
                <a:uFillTx/>
                <a:latin typeface="Aptos Display"/>
                <a:ea typeface="Aptos Display"/>
              </a:rPr>
              <a:t>!</a:t>
            </a:r>
            <a:endParaRPr lang="en-US" sz="2600" b="0" u="none" strike="noStrike" dirty="0">
              <a:solidFill>
                <a:srgbClr val="0070C0"/>
              </a:solidFill>
              <a:effectLst/>
              <a:uFillTx/>
              <a:latin typeface="Arial"/>
            </a:endParaRPr>
          </a:p>
        </p:txBody>
      </p:sp>
      <p:sp>
        <p:nvSpPr>
          <p:cNvPr id="120" name="Text 5"/>
          <p:cNvSpPr/>
          <p:nvPr/>
        </p:nvSpPr>
        <p:spPr>
          <a:xfrm>
            <a:off x="585360" y="89604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Ein fast alltägliches Problem beim Spielen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Text 6"/>
          <p:cNvSpPr/>
          <p:nvPr/>
        </p:nvSpPr>
        <p:spPr>
          <a:xfrm>
            <a:off x="713160" y="1444680"/>
            <a:ext cx="2925720" cy="411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5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X ist am Zug.</a:t>
            </a:r>
            <a:endParaRPr lang="en-US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Text 7"/>
          <p:cNvSpPr/>
          <p:nvPr/>
        </p:nvSpPr>
        <p:spPr>
          <a:xfrm>
            <a:off x="713160" y="1920240"/>
            <a:ext cx="4297320" cy="319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5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Welche Möglichkeiten hat X jetzt?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Shape 8"/>
          <p:cNvSpPr/>
          <p:nvPr/>
        </p:nvSpPr>
        <p:spPr>
          <a:xfrm>
            <a:off x="777240" y="2715840"/>
            <a:ext cx="2751840" cy="2751840"/>
          </a:xfrm>
          <a:prstGeom prst="roundRect">
            <a:avLst>
              <a:gd name="adj" fmla="val 1329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Shape 9"/>
          <p:cNvSpPr/>
          <p:nvPr/>
        </p:nvSpPr>
        <p:spPr>
          <a:xfrm>
            <a:off x="1719000" y="2788920"/>
            <a:ext cx="360" cy="26060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Shape 10"/>
          <p:cNvSpPr/>
          <p:nvPr/>
        </p:nvSpPr>
        <p:spPr>
          <a:xfrm>
            <a:off x="850320" y="3657600"/>
            <a:ext cx="26060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Shape 11"/>
          <p:cNvSpPr/>
          <p:nvPr/>
        </p:nvSpPr>
        <p:spPr>
          <a:xfrm>
            <a:off x="2587680" y="2788920"/>
            <a:ext cx="360" cy="26060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Shape 12"/>
          <p:cNvSpPr/>
          <p:nvPr/>
        </p:nvSpPr>
        <p:spPr>
          <a:xfrm>
            <a:off x="850320" y="4526280"/>
            <a:ext cx="26060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Shape 13"/>
          <p:cNvSpPr/>
          <p:nvPr/>
        </p:nvSpPr>
        <p:spPr>
          <a:xfrm>
            <a:off x="850320" y="2788920"/>
            <a:ext cx="2605680" cy="260568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Text 14"/>
          <p:cNvSpPr/>
          <p:nvPr/>
        </p:nvSpPr>
        <p:spPr>
          <a:xfrm>
            <a:off x="850320" y="2841120"/>
            <a:ext cx="868320" cy="677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8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Text 15"/>
          <p:cNvSpPr/>
          <p:nvPr/>
        </p:nvSpPr>
        <p:spPr>
          <a:xfrm>
            <a:off x="2587680" y="2841120"/>
            <a:ext cx="868320" cy="677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8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Text 16"/>
          <p:cNvSpPr/>
          <p:nvPr/>
        </p:nvSpPr>
        <p:spPr>
          <a:xfrm>
            <a:off x="1719000" y="3709800"/>
            <a:ext cx="868320" cy="677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8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Text 17"/>
          <p:cNvSpPr/>
          <p:nvPr/>
        </p:nvSpPr>
        <p:spPr>
          <a:xfrm>
            <a:off x="850320" y="4578480"/>
            <a:ext cx="868320" cy="677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8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3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Shape 18"/>
          <p:cNvSpPr/>
          <p:nvPr/>
        </p:nvSpPr>
        <p:spPr>
          <a:xfrm>
            <a:off x="4709160" y="1417320"/>
            <a:ext cx="6354720" cy="4434480"/>
          </a:xfrm>
          <a:prstGeom prst="roundRect">
            <a:avLst>
              <a:gd name="adj" fmla="val 1237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Text 19"/>
          <p:cNvSpPr/>
          <p:nvPr/>
        </p:nvSpPr>
        <p:spPr>
          <a:xfrm>
            <a:off x="5074920" y="1783080"/>
            <a:ext cx="402300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200" b="1" u="none" strike="noStrike" dirty="0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Kurzer </a:t>
            </a:r>
            <a:r>
              <a:rPr lang="en-US" sz="2200" b="1" u="none" strike="noStrike" dirty="0" err="1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Arbeitsauftrag</a:t>
            </a:r>
            <a:endParaRPr lang="en-US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Shape 20"/>
          <p:cNvSpPr/>
          <p:nvPr/>
        </p:nvSpPr>
        <p:spPr>
          <a:xfrm>
            <a:off x="5120640" y="255132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Text 21"/>
          <p:cNvSpPr/>
          <p:nvPr/>
        </p:nvSpPr>
        <p:spPr>
          <a:xfrm>
            <a:off x="5349240" y="2514600"/>
            <a:ext cx="521172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Notiert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alle </a:t>
            </a: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freien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Felder, auf die X </a:t>
            </a: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setzen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könnte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.</a:t>
            </a:r>
            <a:endParaRPr lang="en-US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Shape 22"/>
          <p:cNvSpPr/>
          <p:nvPr/>
        </p:nvSpPr>
        <p:spPr>
          <a:xfrm>
            <a:off x="5120640" y="319140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 23"/>
          <p:cNvSpPr/>
          <p:nvPr/>
        </p:nvSpPr>
        <p:spPr>
          <a:xfrm>
            <a:off x="5349240" y="3154680"/>
            <a:ext cx="521172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Überlegt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: Welcher Zug </a:t>
            </a: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wäre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besonders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gut? Geht es </a:t>
            </a: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weiter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?</a:t>
            </a:r>
            <a:endParaRPr lang="en-US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Shape 24"/>
          <p:cNvSpPr/>
          <p:nvPr/>
        </p:nvSpPr>
        <p:spPr>
          <a:xfrm>
            <a:off x="5120640" y="383148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0" name="Text 25"/>
          <p:cNvSpPr/>
          <p:nvPr/>
        </p:nvSpPr>
        <p:spPr>
          <a:xfrm>
            <a:off x="5349240" y="3794760"/>
            <a:ext cx="521172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Stellt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den </a:t>
            </a: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Spielbaum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für die </a:t>
            </a: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nächsten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beiden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Züge</a:t>
            </a:r>
            <a:r>
              <a:rPr lang="en-US" sz="140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40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dar</a:t>
            </a:r>
            <a:r>
              <a:rPr lang="en-US" sz="1400" dirty="0">
                <a:solidFill>
                  <a:srgbClr val="1F2937"/>
                </a:solidFill>
                <a:latin typeface="Aptos"/>
                <a:ea typeface="Aptos"/>
              </a:rPr>
              <a:t>!</a:t>
            </a:r>
            <a:endParaRPr lang="en-US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Shape 26"/>
          <p:cNvSpPr/>
          <p:nvPr/>
        </p:nvSpPr>
        <p:spPr>
          <a:xfrm>
            <a:off x="5074920" y="4800600"/>
            <a:ext cx="5348880" cy="502560"/>
          </a:xfrm>
          <a:prstGeom prst="roundRect">
            <a:avLst>
              <a:gd name="adj" fmla="val 9091"/>
            </a:avLst>
          </a:prstGeom>
          <a:solidFill>
            <a:srgbClr val="E7F7F7"/>
          </a:solidFill>
          <a:ln w="12700">
            <a:solidFill>
              <a:srgbClr val="BFECE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Text 27"/>
          <p:cNvSpPr/>
          <p:nvPr/>
        </p:nvSpPr>
        <p:spPr>
          <a:xfrm>
            <a:off x="5285160" y="4946760"/>
            <a:ext cx="4937400" cy="16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1" u="none" strike="noStrike" dirty="0" err="1">
                <a:solidFill>
                  <a:srgbClr val="0B7F83"/>
                </a:solidFill>
                <a:effectLst/>
                <a:uFillTx/>
                <a:latin typeface="Aptos"/>
                <a:ea typeface="Aptos"/>
              </a:rPr>
              <a:t>Partnerarbeit</a:t>
            </a:r>
            <a:r>
              <a:rPr lang="en-US" sz="1600" b="1" u="none" strike="noStrike" dirty="0">
                <a:solidFill>
                  <a:srgbClr val="0B7F83"/>
                </a:solidFill>
                <a:effectLst/>
                <a:uFillTx/>
                <a:latin typeface="Aptos"/>
                <a:ea typeface="Aptos"/>
              </a:rPr>
              <a:t> (ca.10min)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0"/>
          <p:cNvSpPr/>
          <p:nvPr/>
        </p:nvSpPr>
        <p:spPr>
          <a:xfrm>
            <a:off x="0" y="0"/>
            <a:ext cx="12191400" cy="109440"/>
          </a:xfrm>
          <a:prstGeom prst="rect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4" name="Shape 1"/>
          <p:cNvSpPr/>
          <p:nvPr/>
        </p:nvSpPr>
        <p:spPr>
          <a:xfrm>
            <a:off x="0" y="6656760"/>
            <a:ext cx="12191400" cy="200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 2"/>
          <p:cNvSpPr/>
          <p:nvPr/>
        </p:nvSpPr>
        <p:spPr>
          <a:xfrm>
            <a:off x="411480" y="6684120"/>
            <a:ext cx="384012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Baumstrukturen · Einstieg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Text 3"/>
          <p:cNvSpPr/>
          <p:nvPr/>
        </p:nvSpPr>
        <p:spPr>
          <a:xfrm>
            <a:off x="8321040" y="6684120"/>
            <a:ext cx="342864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Tic-Tac-Toe als Spielbaum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Text 4"/>
          <p:cNvSpPr/>
          <p:nvPr/>
        </p:nvSpPr>
        <p:spPr>
          <a:xfrm>
            <a:off x="567000" y="41148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Vom Spielzug zum Spielbaum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Text 5"/>
          <p:cNvSpPr/>
          <p:nvPr/>
        </p:nvSpPr>
        <p:spPr>
          <a:xfrm>
            <a:off x="585360" y="89604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Jeder Spielzustand wird zu einem Knoten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Shape 6"/>
          <p:cNvSpPr/>
          <p:nvPr/>
        </p:nvSpPr>
        <p:spPr>
          <a:xfrm>
            <a:off x="704160" y="1938600"/>
            <a:ext cx="1928880" cy="1928880"/>
          </a:xfrm>
          <a:prstGeom prst="roundRect">
            <a:avLst>
              <a:gd name="adj" fmla="val 1896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Shape 7"/>
          <p:cNvSpPr/>
          <p:nvPr/>
        </p:nvSpPr>
        <p:spPr>
          <a:xfrm>
            <a:off x="1371600" y="2011680"/>
            <a:ext cx="360" cy="178308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Shape 8"/>
          <p:cNvSpPr/>
          <p:nvPr/>
        </p:nvSpPr>
        <p:spPr>
          <a:xfrm>
            <a:off x="777240" y="2606040"/>
            <a:ext cx="178308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Shape 9"/>
          <p:cNvSpPr/>
          <p:nvPr/>
        </p:nvSpPr>
        <p:spPr>
          <a:xfrm>
            <a:off x="1965960" y="2011680"/>
            <a:ext cx="360" cy="178308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Shape 10"/>
          <p:cNvSpPr/>
          <p:nvPr/>
        </p:nvSpPr>
        <p:spPr>
          <a:xfrm>
            <a:off x="777240" y="3200400"/>
            <a:ext cx="178308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Shape 11"/>
          <p:cNvSpPr/>
          <p:nvPr/>
        </p:nvSpPr>
        <p:spPr>
          <a:xfrm>
            <a:off x="777240" y="2011680"/>
            <a:ext cx="1782720" cy="178272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Text 12"/>
          <p:cNvSpPr/>
          <p:nvPr/>
        </p:nvSpPr>
        <p:spPr>
          <a:xfrm>
            <a:off x="777240" y="2047320"/>
            <a:ext cx="594000" cy="46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Text 13"/>
          <p:cNvSpPr/>
          <p:nvPr/>
        </p:nvSpPr>
        <p:spPr>
          <a:xfrm>
            <a:off x="1965960" y="2047320"/>
            <a:ext cx="594000" cy="46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7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Text 14"/>
          <p:cNvSpPr/>
          <p:nvPr/>
        </p:nvSpPr>
        <p:spPr>
          <a:xfrm>
            <a:off x="1371600" y="2641680"/>
            <a:ext cx="594000" cy="46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7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Text 15"/>
          <p:cNvSpPr/>
          <p:nvPr/>
        </p:nvSpPr>
        <p:spPr>
          <a:xfrm>
            <a:off x="777240" y="3236040"/>
            <a:ext cx="594000" cy="46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Text 16"/>
          <p:cNvSpPr/>
          <p:nvPr/>
        </p:nvSpPr>
        <p:spPr>
          <a:xfrm>
            <a:off x="667440" y="4096440"/>
            <a:ext cx="2011320" cy="22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64748B"/>
                </a:solidFill>
                <a:effectLst/>
                <a:uFillTx/>
                <a:latin typeface="Aptos"/>
              </a:rPr>
              <a:t>Ausgangszustand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Shape 17"/>
          <p:cNvSpPr/>
          <p:nvPr/>
        </p:nvSpPr>
        <p:spPr>
          <a:xfrm>
            <a:off x="3154680" y="2743200"/>
            <a:ext cx="639720" cy="502560"/>
          </a:xfrm>
          <a:prstGeom prst="chevron">
            <a:avLst>
              <a:gd name="adj" fmla="val 50000"/>
            </a:avLst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1" name="Shape 18"/>
          <p:cNvSpPr/>
          <p:nvPr/>
        </p:nvSpPr>
        <p:spPr>
          <a:xfrm>
            <a:off x="4251960" y="1463040"/>
            <a:ext cx="6811920" cy="4114440"/>
          </a:xfrm>
          <a:prstGeom prst="roundRect">
            <a:avLst>
              <a:gd name="adj" fmla="val 1333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Shape 19"/>
          <p:cNvSpPr/>
          <p:nvPr/>
        </p:nvSpPr>
        <p:spPr>
          <a:xfrm>
            <a:off x="5376600" y="2039040"/>
            <a:ext cx="585000" cy="585000"/>
          </a:xfrm>
          <a:prstGeom prst="ellipse">
            <a:avLst/>
          </a:prstGeom>
          <a:solidFill>
            <a:srgbClr val="E7F7F7"/>
          </a:solidFill>
          <a:ln w="25400">
            <a:solidFill>
              <a:srgbClr val="16A6A8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Text 20"/>
          <p:cNvSpPr/>
          <p:nvPr/>
        </p:nvSpPr>
        <p:spPr>
          <a:xfrm>
            <a:off x="5376600" y="2084760"/>
            <a:ext cx="585000" cy="493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A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Shape 21"/>
          <p:cNvSpPr/>
          <p:nvPr/>
        </p:nvSpPr>
        <p:spPr>
          <a:xfrm>
            <a:off x="4654440" y="3648600"/>
            <a:ext cx="475200" cy="4752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Text 22"/>
          <p:cNvSpPr/>
          <p:nvPr/>
        </p:nvSpPr>
        <p:spPr>
          <a:xfrm>
            <a:off x="4654440" y="3694320"/>
            <a:ext cx="47520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B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Shape 23"/>
          <p:cNvSpPr/>
          <p:nvPr/>
        </p:nvSpPr>
        <p:spPr>
          <a:xfrm>
            <a:off x="5431680" y="3648600"/>
            <a:ext cx="475200" cy="4752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Text 24"/>
          <p:cNvSpPr/>
          <p:nvPr/>
        </p:nvSpPr>
        <p:spPr>
          <a:xfrm>
            <a:off x="5431680" y="3694320"/>
            <a:ext cx="47520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C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Shape 25"/>
          <p:cNvSpPr/>
          <p:nvPr/>
        </p:nvSpPr>
        <p:spPr>
          <a:xfrm>
            <a:off x="6208920" y="3648600"/>
            <a:ext cx="475200" cy="4752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Text 26"/>
          <p:cNvSpPr/>
          <p:nvPr/>
        </p:nvSpPr>
        <p:spPr>
          <a:xfrm>
            <a:off x="6208920" y="3694320"/>
            <a:ext cx="47520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D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Shape 27"/>
          <p:cNvSpPr/>
          <p:nvPr/>
        </p:nvSpPr>
        <p:spPr>
          <a:xfrm flipH="1">
            <a:off x="4892040" y="2633400"/>
            <a:ext cx="777240" cy="1005840"/>
          </a:xfrm>
          <a:prstGeom prst="line">
            <a:avLst/>
          </a:prstGeom>
          <a:ln w="19050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Shape 28"/>
          <p:cNvSpPr/>
          <p:nvPr/>
        </p:nvSpPr>
        <p:spPr>
          <a:xfrm>
            <a:off x="5669280" y="2633400"/>
            <a:ext cx="360" cy="1005840"/>
          </a:xfrm>
          <a:prstGeom prst="line">
            <a:avLst/>
          </a:prstGeom>
          <a:ln w="19050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Shape 29"/>
          <p:cNvSpPr/>
          <p:nvPr/>
        </p:nvSpPr>
        <p:spPr>
          <a:xfrm>
            <a:off x="5669280" y="2633400"/>
            <a:ext cx="777240" cy="1005840"/>
          </a:xfrm>
          <a:prstGeom prst="line">
            <a:avLst/>
          </a:prstGeom>
          <a:ln w="19050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Text 30"/>
          <p:cNvSpPr/>
          <p:nvPr/>
        </p:nvSpPr>
        <p:spPr>
          <a:xfrm>
            <a:off x="7315200" y="1993320"/>
            <a:ext cx="265140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2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Modellidee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Shape 31"/>
          <p:cNvSpPr/>
          <p:nvPr/>
        </p:nvSpPr>
        <p:spPr>
          <a:xfrm>
            <a:off x="7360920" y="267012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5" name="Text 32"/>
          <p:cNvSpPr/>
          <p:nvPr/>
        </p:nvSpPr>
        <p:spPr>
          <a:xfrm>
            <a:off x="7589520" y="2633400"/>
            <a:ext cx="292572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ein Spielfeld = ein Knoten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Shape 33"/>
          <p:cNvSpPr/>
          <p:nvPr/>
        </p:nvSpPr>
        <p:spPr>
          <a:xfrm>
            <a:off x="7360920" y="319140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7" name="Text 34"/>
          <p:cNvSpPr/>
          <p:nvPr/>
        </p:nvSpPr>
        <p:spPr>
          <a:xfrm>
            <a:off x="7589520" y="3154680"/>
            <a:ext cx="292572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ein Zug = eine Kante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Shape 35"/>
          <p:cNvSpPr/>
          <p:nvPr/>
        </p:nvSpPr>
        <p:spPr>
          <a:xfrm>
            <a:off x="7360920" y="371232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9" name="Text 36"/>
          <p:cNvSpPr/>
          <p:nvPr/>
        </p:nvSpPr>
        <p:spPr>
          <a:xfrm>
            <a:off x="7589520" y="3675960"/>
            <a:ext cx="292572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neue Situation = Nachfolger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Shape 37"/>
          <p:cNvSpPr/>
          <p:nvPr/>
        </p:nvSpPr>
        <p:spPr>
          <a:xfrm>
            <a:off x="7360920" y="4526280"/>
            <a:ext cx="2880000" cy="502560"/>
          </a:xfrm>
          <a:prstGeom prst="roundRect">
            <a:avLst>
              <a:gd name="adj" fmla="val 9091"/>
            </a:avLst>
          </a:prstGeom>
          <a:solidFill>
            <a:srgbClr val="FFF4DD"/>
          </a:solidFill>
          <a:ln w="12700">
            <a:solidFill>
              <a:srgbClr val="FBD38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Text 38"/>
          <p:cNvSpPr/>
          <p:nvPr/>
        </p:nvSpPr>
        <p:spPr>
          <a:xfrm>
            <a:off x="7525440" y="4681800"/>
            <a:ext cx="2559960" cy="16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  <a:ea typeface="Aptos"/>
              </a:rPr>
              <a:t>So </a:t>
            </a:r>
            <a:r>
              <a:rPr lang="en-US" sz="1200" b="1" u="none" strike="noStrike" dirty="0" err="1">
                <a:solidFill>
                  <a:srgbClr val="102033"/>
                </a:solidFill>
                <a:effectLst/>
                <a:uFillTx/>
                <a:latin typeface="Aptos"/>
                <a:ea typeface="Aptos"/>
              </a:rPr>
              <a:t>entsteht</a:t>
            </a: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200" b="1" u="none" strike="noStrike" dirty="0" err="1">
                <a:solidFill>
                  <a:srgbClr val="102033"/>
                </a:solidFill>
                <a:effectLst/>
                <a:uFillTx/>
                <a:latin typeface="Aptos"/>
                <a:ea typeface="Aptos"/>
              </a:rPr>
              <a:t>ein</a:t>
            </a: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200" b="1" u="none" strike="noStrike" dirty="0" err="1">
                <a:solidFill>
                  <a:srgbClr val="102033"/>
                </a:solidFill>
                <a:effectLst/>
                <a:uFillTx/>
                <a:latin typeface="Aptos"/>
                <a:ea typeface="Aptos"/>
              </a:rPr>
              <a:t>Spielbaum</a:t>
            </a: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  <a:ea typeface="Aptos"/>
              </a:rPr>
              <a:t>.</a:t>
            </a:r>
            <a:endParaRPr lang="en-US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0"/>
          <p:cNvSpPr/>
          <p:nvPr/>
        </p:nvSpPr>
        <p:spPr>
          <a:xfrm>
            <a:off x="0" y="0"/>
            <a:ext cx="12191400" cy="109440"/>
          </a:xfrm>
          <a:prstGeom prst="rect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3" name="Shape 1"/>
          <p:cNvSpPr/>
          <p:nvPr/>
        </p:nvSpPr>
        <p:spPr>
          <a:xfrm>
            <a:off x="0" y="6656760"/>
            <a:ext cx="12191400" cy="200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Text 2"/>
          <p:cNvSpPr/>
          <p:nvPr/>
        </p:nvSpPr>
        <p:spPr>
          <a:xfrm>
            <a:off x="411480" y="6684120"/>
            <a:ext cx="384012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Baumstrukturen · Einstieg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Text 3"/>
          <p:cNvSpPr/>
          <p:nvPr/>
        </p:nvSpPr>
        <p:spPr>
          <a:xfrm>
            <a:off x="8321040" y="6684120"/>
            <a:ext cx="342864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Tic-Tac-Toe als Spielbaum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Text 4"/>
          <p:cNvSpPr/>
          <p:nvPr/>
        </p:nvSpPr>
        <p:spPr>
          <a:xfrm>
            <a:off x="567000" y="41148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Der erste Spielbaum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Text 5"/>
          <p:cNvSpPr/>
          <p:nvPr/>
        </p:nvSpPr>
        <p:spPr>
          <a:xfrm>
            <a:off x="585360" y="89604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Aus einem Zustand entstehen mehrere mögliche Folgezustände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Shape 6"/>
          <p:cNvSpPr/>
          <p:nvPr/>
        </p:nvSpPr>
        <p:spPr>
          <a:xfrm>
            <a:off x="4910400" y="1115640"/>
            <a:ext cx="1563120" cy="1563120"/>
          </a:xfrm>
          <a:prstGeom prst="roundRect">
            <a:avLst>
              <a:gd name="adj" fmla="val 2339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Shape 7"/>
          <p:cNvSpPr/>
          <p:nvPr/>
        </p:nvSpPr>
        <p:spPr>
          <a:xfrm>
            <a:off x="5455800" y="1188720"/>
            <a:ext cx="360" cy="141732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Shape 8"/>
          <p:cNvSpPr/>
          <p:nvPr/>
        </p:nvSpPr>
        <p:spPr>
          <a:xfrm>
            <a:off x="4983480" y="1661040"/>
            <a:ext cx="141732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Shape 9"/>
          <p:cNvSpPr/>
          <p:nvPr/>
        </p:nvSpPr>
        <p:spPr>
          <a:xfrm>
            <a:off x="5928120" y="1188720"/>
            <a:ext cx="360" cy="141732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Shape 10"/>
          <p:cNvSpPr/>
          <p:nvPr/>
        </p:nvSpPr>
        <p:spPr>
          <a:xfrm>
            <a:off x="4983480" y="2133360"/>
            <a:ext cx="141732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Shape 11"/>
          <p:cNvSpPr/>
          <p:nvPr/>
        </p:nvSpPr>
        <p:spPr>
          <a:xfrm>
            <a:off x="4983480" y="1188720"/>
            <a:ext cx="1416960" cy="141696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Text 12"/>
          <p:cNvSpPr/>
          <p:nvPr/>
        </p:nvSpPr>
        <p:spPr>
          <a:xfrm>
            <a:off x="4983480" y="1217160"/>
            <a:ext cx="471960" cy="36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Text 13"/>
          <p:cNvSpPr/>
          <p:nvPr/>
        </p:nvSpPr>
        <p:spPr>
          <a:xfrm>
            <a:off x="5928480" y="1217160"/>
            <a:ext cx="471960" cy="36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Text 14"/>
          <p:cNvSpPr/>
          <p:nvPr/>
        </p:nvSpPr>
        <p:spPr>
          <a:xfrm>
            <a:off x="5455800" y="1689480"/>
            <a:ext cx="471960" cy="36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Text 15"/>
          <p:cNvSpPr/>
          <p:nvPr/>
        </p:nvSpPr>
        <p:spPr>
          <a:xfrm>
            <a:off x="4983480" y="2161800"/>
            <a:ext cx="471960" cy="36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Shape 17"/>
          <p:cNvSpPr/>
          <p:nvPr/>
        </p:nvSpPr>
        <p:spPr>
          <a:xfrm>
            <a:off x="978480" y="3813120"/>
            <a:ext cx="1380240" cy="1380240"/>
          </a:xfrm>
          <a:prstGeom prst="roundRect">
            <a:avLst>
              <a:gd name="adj" fmla="val 2649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Shape 18"/>
          <p:cNvSpPr/>
          <p:nvPr/>
        </p:nvSpPr>
        <p:spPr>
          <a:xfrm>
            <a:off x="1463040" y="3886200"/>
            <a:ext cx="360" cy="12344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Shape 19"/>
          <p:cNvSpPr/>
          <p:nvPr/>
        </p:nvSpPr>
        <p:spPr>
          <a:xfrm>
            <a:off x="1051560" y="4297680"/>
            <a:ext cx="12344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Shape 20"/>
          <p:cNvSpPr/>
          <p:nvPr/>
        </p:nvSpPr>
        <p:spPr>
          <a:xfrm>
            <a:off x="1874520" y="3886200"/>
            <a:ext cx="360" cy="12344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Shape 21"/>
          <p:cNvSpPr/>
          <p:nvPr/>
        </p:nvSpPr>
        <p:spPr>
          <a:xfrm>
            <a:off x="1051560" y="4709160"/>
            <a:ext cx="12344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Shape 22"/>
          <p:cNvSpPr/>
          <p:nvPr/>
        </p:nvSpPr>
        <p:spPr>
          <a:xfrm>
            <a:off x="1051560" y="3886200"/>
            <a:ext cx="1234080" cy="123408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Text 23"/>
          <p:cNvSpPr/>
          <p:nvPr/>
        </p:nvSpPr>
        <p:spPr>
          <a:xfrm>
            <a:off x="1051560" y="391104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Text 24"/>
          <p:cNvSpPr/>
          <p:nvPr/>
        </p:nvSpPr>
        <p:spPr>
          <a:xfrm>
            <a:off x="1463040" y="391104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Text 25"/>
          <p:cNvSpPr/>
          <p:nvPr/>
        </p:nvSpPr>
        <p:spPr>
          <a:xfrm>
            <a:off x="1874520" y="391104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Text 26"/>
          <p:cNvSpPr/>
          <p:nvPr/>
        </p:nvSpPr>
        <p:spPr>
          <a:xfrm>
            <a:off x="1463040" y="432252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Text 27"/>
          <p:cNvSpPr/>
          <p:nvPr/>
        </p:nvSpPr>
        <p:spPr>
          <a:xfrm>
            <a:off x="1051560" y="473400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Shape 28"/>
          <p:cNvSpPr/>
          <p:nvPr/>
        </p:nvSpPr>
        <p:spPr>
          <a:xfrm flipH="1">
            <a:off x="1668600" y="2724840"/>
            <a:ext cx="4023360" cy="1097280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Text 29"/>
          <p:cNvSpPr/>
          <p:nvPr/>
        </p:nvSpPr>
        <p:spPr>
          <a:xfrm>
            <a:off x="887040" y="5321880"/>
            <a:ext cx="15541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880" b="0" u="none" strike="noStrike">
                <a:solidFill>
                  <a:srgbClr val="64748B"/>
                </a:solidFill>
                <a:effectLst/>
                <a:uFillTx/>
                <a:latin typeface="Aptos"/>
              </a:rPr>
              <a:t>Zug oben Mitte</a:t>
            </a:r>
            <a:endParaRPr lang="en-US" sz="8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Shape 30"/>
          <p:cNvSpPr/>
          <p:nvPr/>
        </p:nvSpPr>
        <p:spPr>
          <a:xfrm>
            <a:off x="3630240" y="3813120"/>
            <a:ext cx="1380240" cy="1380240"/>
          </a:xfrm>
          <a:prstGeom prst="roundRect">
            <a:avLst>
              <a:gd name="adj" fmla="val 2649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Shape 31"/>
          <p:cNvSpPr/>
          <p:nvPr/>
        </p:nvSpPr>
        <p:spPr>
          <a:xfrm>
            <a:off x="4114800" y="3886200"/>
            <a:ext cx="360" cy="12344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Shape 32"/>
          <p:cNvSpPr/>
          <p:nvPr/>
        </p:nvSpPr>
        <p:spPr>
          <a:xfrm>
            <a:off x="3703320" y="4297680"/>
            <a:ext cx="12344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Shape 33"/>
          <p:cNvSpPr/>
          <p:nvPr/>
        </p:nvSpPr>
        <p:spPr>
          <a:xfrm>
            <a:off x="4526280" y="3886200"/>
            <a:ext cx="360" cy="12344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Shape 34"/>
          <p:cNvSpPr/>
          <p:nvPr/>
        </p:nvSpPr>
        <p:spPr>
          <a:xfrm>
            <a:off x="3703320" y="4709160"/>
            <a:ext cx="12344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Shape 35"/>
          <p:cNvSpPr/>
          <p:nvPr/>
        </p:nvSpPr>
        <p:spPr>
          <a:xfrm>
            <a:off x="3703320" y="3886200"/>
            <a:ext cx="1234080" cy="123408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Text 36"/>
          <p:cNvSpPr/>
          <p:nvPr/>
        </p:nvSpPr>
        <p:spPr>
          <a:xfrm>
            <a:off x="3703320" y="391104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Text 37"/>
          <p:cNvSpPr/>
          <p:nvPr/>
        </p:nvSpPr>
        <p:spPr>
          <a:xfrm>
            <a:off x="4526280" y="391104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Text 38"/>
          <p:cNvSpPr/>
          <p:nvPr/>
        </p:nvSpPr>
        <p:spPr>
          <a:xfrm>
            <a:off x="3703320" y="432252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Text 39"/>
          <p:cNvSpPr/>
          <p:nvPr/>
        </p:nvSpPr>
        <p:spPr>
          <a:xfrm>
            <a:off x="4114800" y="432252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Text 40"/>
          <p:cNvSpPr/>
          <p:nvPr/>
        </p:nvSpPr>
        <p:spPr>
          <a:xfrm>
            <a:off x="3703320" y="473400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Shape 41"/>
          <p:cNvSpPr/>
          <p:nvPr/>
        </p:nvSpPr>
        <p:spPr>
          <a:xfrm flipH="1">
            <a:off x="4320360" y="2724840"/>
            <a:ext cx="1371600" cy="1097280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Text 42"/>
          <p:cNvSpPr/>
          <p:nvPr/>
        </p:nvSpPr>
        <p:spPr>
          <a:xfrm>
            <a:off x="3538800" y="5321880"/>
            <a:ext cx="15541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880" b="0" u="none" strike="noStrike">
                <a:solidFill>
                  <a:srgbClr val="64748B"/>
                </a:solidFill>
                <a:effectLst/>
                <a:uFillTx/>
                <a:latin typeface="Aptos"/>
              </a:rPr>
              <a:t>Zug Mitte links</a:t>
            </a:r>
            <a:endParaRPr lang="en-US" sz="8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Shape 43"/>
          <p:cNvSpPr/>
          <p:nvPr/>
        </p:nvSpPr>
        <p:spPr>
          <a:xfrm>
            <a:off x="6282000" y="3813120"/>
            <a:ext cx="1380240" cy="1380240"/>
          </a:xfrm>
          <a:prstGeom prst="roundRect">
            <a:avLst>
              <a:gd name="adj" fmla="val 2649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Shape 44"/>
          <p:cNvSpPr/>
          <p:nvPr/>
        </p:nvSpPr>
        <p:spPr>
          <a:xfrm>
            <a:off x="6766560" y="3886200"/>
            <a:ext cx="360" cy="12344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Shape 45"/>
          <p:cNvSpPr/>
          <p:nvPr/>
        </p:nvSpPr>
        <p:spPr>
          <a:xfrm>
            <a:off x="6355080" y="4297680"/>
            <a:ext cx="12344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Shape 46"/>
          <p:cNvSpPr/>
          <p:nvPr/>
        </p:nvSpPr>
        <p:spPr>
          <a:xfrm>
            <a:off x="7178040" y="3886200"/>
            <a:ext cx="360" cy="12344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Shape 47"/>
          <p:cNvSpPr/>
          <p:nvPr/>
        </p:nvSpPr>
        <p:spPr>
          <a:xfrm>
            <a:off x="6355080" y="4709160"/>
            <a:ext cx="12344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Shape 48"/>
          <p:cNvSpPr/>
          <p:nvPr/>
        </p:nvSpPr>
        <p:spPr>
          <a:xfrm>
            <a:off x="6355080" y="3886200"/>
            <a:ext cx="1234080" cy="123408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Text 49"/>
          <p:cNvSpPr/>
          <p:nvPr/>
        </p:nvSpPr>
        <p:spPr>
          <a:xfrm>
            <a:off x="6355080" y="391104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Text 50"/>
          <p:cNvSpPr/>
          <p:nvPr/>
        </p:nvSpPr>
        <p:spPr>
          <a:xfrm>
            <a:off x="7178040" y="391104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Text 51"/>
          <p:cNvSpPr/>
          <p:nvPr/>
        </p:nvSpPr>
        <p:spPr>
          <a:xfrm>
            <a:off x="6766560" y="432252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Text 52"/>
          <p:cNvSpPr/>
          <p:nvPr/>
        </p:nvSpPr>
        <p:spPr>
          <a:xfrm>
            <a:off x="7178040" y="432252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Text 53"/>
          <p:cNvSpPr/>
          <p:nvPr/>
        </p:nvSpPr>
        <p:spPr>
          <a:xfrm>
            <a:off x="6355080" y="473400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Shape 54"/>
          <p:cNvSpPr/>
          <p:nvPr/>
        </p:nvSpPr>
        <p:spPr>
          <a:xfrm>
            <a:off x="5691960" y="2724840"/>
            <a:ext cx="1280160" cy="1097280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Text 55"/>
          <p:cNvSpPr/>
          <p:nvPr/>
        </p:nvSpPr>
        <p:spPr>
          <a:xfrm>
            <a:off x="6190560" y="5321880"/>
            <a:ext cx="15541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880" b="0" u="none" strike="noStrike">
                <a:solidFill>
                  <a:srgbClr val="64748B"/>
                </a:solidFill>
                <a:effectLst/>
                <a:uFillTx/>
                <a:latin typeface="Aptos"/>
              </a:rPr>
              <a:t>Zug Mitte rechts</a:t>
            </a:r>
            <a:endParaRPr lang="en-US" sz="8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Shape 56"/>
          <p:cNvSpPr/>
          <p:nvPr/>
        </p:nvSpPr>
        <p:spPr>
          <a:xfrm>
            <a:off x="8933760" y="3813120"/>
            <a:ext cx="1380240" cy="1380240"/>
          </a:xfrm>
          <a:prstGeom prst="roundRect">
            <a:avLst>
              <a:gd name="adj" fmla="val 2649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Shape 57"/>
          <p:cNvSpPr/>
          <p:nvPr/>
        </p:nvSpPr>
        <p:spPr>
          <a:xfrm>
            <a:off x="9418320" y="3886200"/>
            <a:ext cx="360" cy="12344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Shape 58"/>
          <p:cNvSpPr/>
          <p:nvPr/>
        </p:nvSpPr>
        <p:spPr>
          <a:xfrm>
            <a:off x="9006840" y="4297680"/>
            <a:ext cx="12344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Shape 59"/>
          <p:cNvSpPr/>
          <p:nvPr/>
        </p:nvSpPr>
        <p:spPr>
          <a:xfrm>
            <a:off x="9829800" y="3886200"/>
            <a:ext cx="360" cy="123444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Shape 60"/>
          <p:cNvSpPr/>
          <p:nvPr/>
        </p:nvSpPr>
        <p:spPr>
          <a:xfrm>
            <a:off x="9006840" y="4709160"/>
            <a:ext cx="1234440" cy="360"/>
          </a:xfrm>
          <a:prstGeom prst="line">
            <a:avLst/>
          </a:prstGeom>
          <a:ln w="27940">
            <a:solidFill>
              <a:srgbClr val="102033">
                <a:alpha val="8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Shape 61"/>
          <p:cNvSpPr/>
          <p:nvPr/>
        </p:nvSpPr>
        <p:spPr>
          <a:xfrm>
            <a:off x="9006840" y="3886200"/>
            <a:ext cx="1234080" cy="1234080"/>
          </a:xfrm>
          <a:prstGeom prst="rect">
            <a:avLst/>
          </a:prstGeom>
          <a:noFill/>
          <a:ln w="10160">
            <a:solidFill>
              <a:srgbClr val="CBD5E1">
                <a:alpha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Text 62"/>
          <p:cNvSpPr/>
          <p:nvPr/>
        </p:nvSpPr>
        <p:spPr>
          <a:xfrm>
            <a:off x="9006840" y="391104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Text 63"/>
          <p:cNvSpPr/>
          <p:nvPr/>
        </p:nvSpPr>
        <p:spPr>
          <a:xfrm>
            <a:off x="9829800" y="391104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Text 64"/>
          <p:cNvSpPr/>
          <p:nvPr/>
        </p:nvSpPr>
        <p:spPr>
          <a:xfrm>
            <a:off x="9418320" y="432252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3478F6"/>
                </a:solidFill>
                <a:effectLst/>
                <a:uFillTx/>
                <a:latin typeface="Aptos Display"/>
                <a:ea typeface="Aptos Display"/>
              </a:rPr>
              <a:t>O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Text 65"/>
          <p:cNvSpPr/>
          <p:nvPr/>
        </p:nvSpPr>
        <p:spPr>
          <a:xfrm>
            <a:off x="9006840" y="473400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Text 66"/>
          <p:cNvSpPr/>
          <p:nvPr/>
        </p:nvSpPr>
        <p:spPr>
          <a:xfrm>
            <a:off x="9418320" y="4734000"/>
            <a:ext cx="41112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700" b="1" u="none" strike="noStrike">
                <a:solidFill>
                  <a:srgbClr val="E84A5F"/>
                </a:solidFill>
                <a:effectLst/>
                <a:uFillTx/>
                <a:latin typeface="Aptos Display"/>
                <a:ea typeface="Aptos Display"/>
              </a:rPr>
              <a:t>X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Shape 67"/>
          <p:cNvSpPr/>
          <p:nvPr/>
        </p:nvSpPr>
        <p:spPr>
          <a:xfrm>
            <a:off x="5691960" y="2724840"/>
            <a:ext cx="3931920" cy="1097280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Text 68"/>
          <p:cNvSpPr/>
          <p:nvPr/>
        </p:nvSpPr>
        <p:spPr>
          <a:xfrm>
            <a:off x="8842320" y="5321880"/>
            <a:ext cx="15541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880" b="0" u="none" strike="noStrike">
                <a:solidFill>
                  <a:srgbClr val="64748B"/>
                </a:solidFill>
                <a:effectLst/>
                <a:uFillTx/>
                <a:latin typeface="Aptos"/>
              </a:rPr>
              <a:t>Zug unten Mitte</a:t>
            </a:r>
            <a:endParaRPr lang="en-US" sz="8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41D1CF1-9009-DE86-BDEA-FA69DECACCD9}"/>
              </a:ext>
            </a:extLst>
          </p:cNvPr>
          <p:cNvSpPr txBox="1"/>
          <p:nvPr/>
        </p:nvSpPr>
        <p:spPr>
          <a:xfrm>
            <a:off x="7744680" y="1532454"/>
            <a:ext cx="3676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Was fehlt diesem Spielbaum noch?</a:t>
            </a:r>
            <a:br>
              <a:rPr lang="de-DE" dirty="0"/>
            </a:br>
            <a:r>
              <a:rPr lang="de-DE" dirty="0"/>
              <a:t>Ist er </a:t>
            </a:r>
            <a:r>
              <a:rPr lang="de-DE" dirty="0" err="1"/>
              <a:t>korrrekt</a:t>
            </a:r>
            <a:r>
              <a:rPr lang="de-DE" dirty="0"/>
              <a:t>?</a:t>
            </a:r>
          </a:p>
        </p:txBody>
      </p:sp>
      <p:sp>
        <p:nvSpPr>
          <p:cNvPr id="2" name="Shape 28">
            <a:extLst>
              <a:ext uri="{FF2B5EF4-FFF2-40B4-BE49-F238E27FC236}">
                <a16:creationId xmlns:a16="http://schemas.microsoft.com/office/drawing/2014/main" id="{A6CA17B9-5784-F79B-1B3F-50A042C6CC4B}"/>
              </a:ext>
            </a:extLst>
          </p:cNvPr>
          <p:cNvSpPr/>
          <p:nvPr/>
        </p:nvSpPr>
        <p:spPr>
          <a:xfrm flipH="1">
            <a:off x="810466" y="5257440"/>
            <a:ext cx="287735" cy="742127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Shape 28">
            <a:extLst>
              <a:ext uri="{FF2B5EF4-FFF2-40B4-BE49-F238E27FC236}">
                <a16:creationId xmlns:a16="http://schemas.microsoft.com/office/drawing/2014/main" id="{44736EFF-EE18-2E94-482A-E5C86C1BFDE5}"/>
              </a:ext>
            </a:extLst>
          </p:cNvPr>
          <p:cNvSpPr/>
          <p:nvPr/>
        </p:nvSpPr>
        <p:spPr>
          <a:xfrm flipH="1">
            <a:off x="1185560" y="5226075"/>
            <a:ext cx="108015" cy="910242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Shape 28">
            <a:extLst>
              <a:ext uri="{FF2B5EF4-FFF2-40B4-BE49-F238E27FC236}">
                <a16:creationId xmlns:a16="http://schemas.microsoft.com/office/drawing/2014/main" id="{B27CA31B-A20E-413F-D6D7-6260741489D8}"/>
              </a:ext>
            </a:extLst>
          </p:cNvPr>
          <p:cNvSpPr/>
          <p:nvPr/>
        </p:nvSpPr>
        <p:spPr>
          <a:xfrm>
            <a:off x="2092911" y="5266439"/>
            <a:ext cx="91091" cy="733128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Shape 28">
            <a:extLst>
              <a:ext uri="{FF2B5EF4-FFF2-40B4-BE49-F238E27FC236}">
                <a16:creationId xmlns:a16="http://schemas.microsoft.com/office/drawing/2014/main" id="{F4A86236-37F7-F0BC-96F7-34D86D445C56}"/>
              </a:ext>
            </a:extLst>
          </p:cNvPr>
          <p:cNvSpPr/>
          <p:nvPr/>
        </p:nvSpPr>
        <p:spPr>
          <a:xfrm>
            <a:off x="2358720" y="5266439"/>
            <a:ext cx="317894" cy="910241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Shape 28">
            <a:extLst>
              <a:ext uri="{FF2B5EF4-FFF2-40B4-BE49-F238E27FC236}">
                <a16:creationId xmlns:a16="http://schemas.microsoft.com/office/drawing/2014/main" id="{13F78523-2E94-456F-8CC6-837CCF0A8527}"/>
              </a:ext>
            </a:extLst>
          </p:cNvPr>
          <p:cNvSpPr/>
          <p:nvPr/>
        </p:nvSpPr>
        <p:spPr>
          <a:xfrm flipH="1">
            <a:off x="3400073" y="5266439"/>
            <a:ext cx="230165" cy="677970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Shape 28">
            <a:extLst>
              <a:ext uri="{FF2B5EF4-FFF2-40B4-BE49-F238E27FC236}">
                <a16:creationId xmlns:a16="http://schemas.microsoft.com/office/drawing/2014/main" id="{1535F906-4B32-0D5F-2497-30542A50BDAB}"/>
              </a:ext>
            </a:extLst>
          </p:cNvPr>
          <p:cNvSpPr/>
          <p:nvPr/>
        </p:nvSpPr>
        <p:spPr>
          <a:xfrm>
            <a:off x="3915130" y="5266439"/>
            <a:ext cx="15934" cy="648465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Shape 28">
            <a:extLst>
              <a:ext uri="{FF2B5EF4-FFF2-40B4-BE49-F238E27FC236}">
                <a16:creationId xmlns:a16="http://schemas.microsoft.com/office/drawing/2014/main" id="{FA98F945-5B72-B51B-0FE0-1BF9EACDC7E6}"/>
              </a:ext>
            </a:extLst>
          </p:cNvPr>
          <p:cNvSpPr/>
          <p:nvPr/>
        </p:nvSpPr>
        <p:spPr>
          <a:xfrm>
            <a:off x="4684720" y="5300473"/>
            <a:ext cx="15934" cy="623624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Shape 28">
            <a:extLst>
              <a:ext uri="{FF2B5EF4-FFF2-40B4-BE49-F238E27FC236}">
                <a16:creationId xmlns:a16="http://schemas.microsoft.com/office/drawing/2014/main" id="{296CCE02-5710-E92F-2F66-C1DDA17C35FB}"/>
              </a:ext>
            </a:extLst>
          </p:cNvPr>
          <p:cNvSpPr/>
          <p:nvPr/>
        </p:nvSpPr>
        <p:spPr>
          <a:xfrm>
            <a:off x="4937400" y="5286751"/>
            <a:ext cx="374050" cy="648465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Shape 28">
            <a:extLst>
              <a:ext uri="{FF2B5EF4-FFF2-40B4-BE49-F238E27FC236}">
                <a16:creationId xmlns:a16="http://schemas.microsoft.com/office/drawing/2014/main" id="{A96A8A8E-42DC-5D33-FC3C-5128D8167CEE}"/>
              </a:ext>
            </a:extLst>
          </p:cNvPr>
          <p:cNvSpPr/>
          <p:nvPr/>
        </p:nvSpPr>
        <p:spPr>
          <a:xfrm flipH="1">
            <a:off x="5939170" y="5248247"/>
            <a:ext cx="415909" cy="677776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Shape 28">
            <a:extLst>
              <a:ext uri="{FF2B5EF4-FFF2-40B4-BE49-F238E27FC236}">
                <a16:creationId xmlns:a16="http://schemas.microsoft.com/office/drawing/2014/main" id="{436303F3-C011-8FAD-6B01-F1C3E7CE15BC}"/>
              </a:ext>
            </a:extLst>
          </p:cNvPr>
          <p:cNvSpPr/>
          <p:nvPr/>
        </p:nvSpPr>
        <p:spPr>
          <a:xfrm flipH="1">
            <a:off x="6473520" y="5300473"/>
            <a:ext cx="79679" cy="699094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Shape 28">
            <a:extLst>
              <a:ext uri="{FF2B5EF4-FFF2-40B4-BE49-F238E27FC236}">
                <a16:creationId xmlns:a16="http://schemas.microsoft.com/office/drawing/2014/main" id="{B45AAA93-1ACE-E832-4A48-2188A37C59EE}"/>
              </a:ext>
            </a:extLst>
          </p:cNvPr>
          <p:cNvSpPr/>
          <p:nvPr/>
        </p:nvSpPr>
        <p:spPr>
          <a:xfrm>
            <a:off x="7350271" y="5266439"/>
            <a:ext cx="238889" cy="658534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Shape 28">
            <a:extLst>
              <a:ext uri="{FF2B5EF4-FFF2-40B4-BE49-F238E27FC236}">
                <a16:creationId xmlns:a16="http://schemas.microsoft.com/office/drawing/2014/main" id="{8935D1BC-048F-8C43-FEAF-E74B20818E6D}"/>
              </a:ext>
            </a:extLst>
          </p:cNvPr>
          <p:cNvSpPr/>
          <p:nvPr/>
        </p:nvSpPr>
        <p:spPr>
          <a:xfrm>
            <a:off x="7662239" y="5266438"/>
            <a:ext cx="230165" cy="695522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Shape 28">
            <a:extLst>
              <a:ext uri="{FF2B5EF4-FFF2-40B4-BE49-F238E27FC236}">
                <a16:creationId xmlns:a16="http://schemas.microsoft.com/office/drawing/2014/main" id="{A14254EE-E906-9DD0-0B0E-465F7250ED67}"/>
              </a:ext>
            </a:extLst>
          </p:cNvPr>
          <p:cNvSpPr/>
          <p:nvPr/>
        </p:nvSpPr>
        <p:spPr>
          <a:xfrm flipH="1">
            <a:off x="8708163" y="5225979"/>
            <a:ext cx="268313" cy="624574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Shape 28">
            <a:extLst>
              <a:ext uri="{FF2B5EF4-FFF2-40B4-BE49-F238E27FC236}">
                <a16:creationId xmlns:a16="http://schemas.microsoft.com/office/drawing/2014/main" id="{90A8E156-C84F-7C15-04EB-3EEA5547CB9E}"/>
              </a:ext>
            </a:extLst>
          </p:cNvPr>
          <p:cNvSpPr/>
          <p:nvPr/>
        </p:nvSpPr>
        <p:spPr>
          <a:xfrm flipH="1">
            <a:off x="9077774" y="5257440"/>
            <a:ext cx="92080" cy="622617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Shape 28">
            <a:extLst>
              <a:ext uri="{FF2B5EF4-FFF2-40B4-BE49-F238E27FC236}">
                <a16:creationId xmlns:a16="http://schemas.microsoft.com/office/drawing/2014/main" id="{40691252-150F-A0DE-4285-078419B57243}"/>
              </a:ext>
            </a:extLst>
          </p:cNvPr>
          <p:cNvSpPr/>
          <p:nvPr/>
        </p:nvSpPr>
        <p:spPr>
          <a:xfrm>
            <a:off x="10023387" y="5226075"/>
            <a:ext cx="91091" cy="636061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Shape 28">
            <a:extLst>
              <a:ext uri="{FF2B5EF4-FFF2-40B4-BE49-F238E27FC236}">
                <a16:creationId xmlns:a16="http://schemas.microsoft.com/office/drawing/2014/main" id="{566777F9-01E2-90AE-B9A4-1E5DD097F0BA}"/>
              </a:ext>
            </a:extLst>
          </p:cNvPr>
          <p:cNvSpPr/>
          <p:nvPr/>
        </p:nvSpPr>
        <p:spPr>
          <a:xfrm>
            <a:off x="10329934" y="5193360"/>
            <a:ext cx="149806" cy="704520"/>
          </a:xfrm>
          <a:prstGeom prst="line">
            <a:avLst/>
          </a:prstGeom>
          <a:ln w="17145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Shape 30">
            <a:extLst>
              <a:ext uri="{FF2B5EF4-FFF2-40B4-BE49-F238E27FC236}">
                <a16:creationId xmlns:a16="http://schemas.microsoft.com/office/drawing/2014/main" id="{C4D785DC-0512-788C-F8C0-950BB14B0601}"/>
              </a:ext>
            </a:extLst>
          </p:cNvPr>
          <p:cNvSpPr/>
          <p:nvPr/>
        </p:nvSpPr>
        <p:spPr>
          <a:xfrm>
            <a:off x="1293575" y="6011639"/>
            <a:ext cx="610133" cy="505954"/>
          </a:xfrm>
          <a:prstGeom prst="roundRect">
            <a:avLst>
              <a:gd name="adj" fmla="val 2649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r>
              <a:rPr lang="en-US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…</a:t>
            </a:r>
          </a:p>
        </p:txBody>
      </p:sp>
      <p:sp>
        <p:nvSpPr>
          <p:cNvPr id="20" name="Shape 30">
            <a:extLst>
              <a:ext uri="{FF2B5EF4-FFF2-40B4-BE49-F238E27FC236}">
                <a16:creationId xmlns:a16="http://schemas.microsoft.com/office/drawing/2014/main" id="{B34F8677-43F7-28B0-266F-5B0D5C2514A6}"/>
              </a:ext>
            </a:extLst>
          </p:cNvPr>
          <p:cNvSpPr/>
          <p:nvPr/>
        </p:nvSpPr>
        <p:spPr>
          <a:xfrm>
            <a:off x="9314313" y="5999567"/>
            <a:ext cx="610133" cy="505954"/>
          </a:xfrm>
          <a:prstGeom prst="roundRect">
            <a:avLst>
              <a:gd name="adj" fmla="val 2649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r>
              <a:rPr lang="en-US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…</a:t>
            </a:r>
          </a:p>
        </p:txBody>
      </p:sp>
      <p:sp>
        <p:nvSpPr>
          <p:cNvPr id="21" name="Shape 30">
            <a:extLst>
              <a:ext uri="{FF2B5EF4-FFF2-40B4-BE49-F238E27FC236}">
                <a16:creationId xmlns:a16="http://schemas.microsoft.com/office/drawing/2014/main" id="{5EB827F7-3396-4812-7356-A2DB6AB2E2F5}"/>
              </a:ext>
            </a:extLst>
          </p:cNvPr>
          <p:cNvSpPr/>
          <p:nvPr/>
        </p:nvSpPr>
        <p:spPr>
          <a:xfrm>
            <a:off x="6560640" y="6011639"/>
            <a:ext cx="610133" cy="505954"/>
          </a:xfrm>
          <a:prstGeom prst="roundRect">
            <a:avLst>
              <a:gd name="adj" fmla="val 2649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r>
              <a:rPr lang="en-US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…</a:t>
            </a:r>
          </a:p>
        </p:txBody>
      </p:sp>
      <p:sp>
        <p:nvSpPr>
          <p:cNvPr id="22" name="Shape 30">
            <a:extLst>
              <a:ext uri="{FF2B5EF4-FFF2-40B4-BE49-F238E27FC236}">
                <a16:creationId xmlns:a16="http://schemas.microsoft.com/office/drawing/2014/main" id="{28D85DF9-3813-F0D2-7836-6B1F663846F2}"/>
              </a:ext>
            </a:extLst>
          </p:cNvPr>
          <p:cNvSpPr/>
          <p:nvPr/>
        </p:nvSpPr>
        <p:spPr>
          <a:xfrm>
            <a:off x="4010793" y="6011639"/>
            <a:ext cx="610133" cy="505954"/>
          </a:xfrm>
          <a:prstGeom prst="roundRect">
            <a:avLst>
              <a:gd name="adj" fmla="val 2649"/>
            </a:avLst>
          </a:prstGeom>
          <a:solidFill>
            <a:srgbClr val="FFFFFF"/>
          </a:solidFill>
          <a:ln w="12700">
            <a:solidFill>
              <a:srgbClr val="E7EDF6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r>
              <a:rPr lang="en-US" sz="1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0"/>
          <p:cNvSpPr/>
          <p:nvPr/>
        </p:nvSpPr>
        <p:spPr>
          <a:xfrm>
            <a:off x="0" y="0"/>
            <a:ext cx="12191400" cy="109440"/>
          </a:xfrm>
          <a:prstGeom prst="rect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5" name="Shape 1"/>
          <p:cNvSpPr/>
          <p:nvPr/>
        </p:nvSpPr>
        <p:spPr>
          <a:xfrm>
            <a:off x="0" y="6656760"/>
            <a:ext cx="12191400" cy="200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Text 2"/>
          <p:cNvSpPr/>
          <p:nvPr/>
        </p:nvSpPr>
        <p:spPr>
          <a:xfrm>
            <a:off x="411480" y="6684120"/>
            <a:ext cx="384012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Baumstrukturen · Einstieg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Text 3"/>
          <p:cNvSpPr/>
          <p:nvPr/>
        </p:nvSpPr>
        <p:spPr>
          <a:xfrm>
            <a:off x="8321040" y="6684120"/>
            <a:ext cx="342864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Tic-Tac-Toe als Spielbaum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Text 4"/>
          <p:cNvSpPr/>
          <p:nvPr/>
        </p:nvSpPr>
        <p:spPr>
          <a:xfrm>
            <a:off x="567000" y="41148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Fachbegriffe am Spielbaum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Text 5"/>
          <p:cNvSpPr/>
          <p:nvPr/>
        </p:nvSpPr>
        <p:spPr>
          <a:xfrm>
            <a:off x="585360" y="89604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Wir benennen das Modell präzise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Shape 6"/>
          <p:cNvSpPr/>
          <p:nvPr/>
        </p:nvSpPr>
        <p:spPr>
          <a:xfrm>
            <a:off x="5010840" y="1353240"/>
            <a:ext cx="585000" cy="585000"/>
          </a:xfrm>
          <a:prstGeom prst="ellipse">
            <a:avLst/>
          </a:prstGeom>
          <a:solidFill>
            <a:srgbClr val="E7F7F7"/>
          </a:solidFill>
          <a:ln w="25400">
            <a:solidFill>
              <a:srgbClr val="16A6A8"/>
            </a:solidFill>
            <a:round/>
          </a:ln>
          <a:effectLst>
            <a:outerShdw blurRad="12600" dist="50402" dir="2700000" algn="bl" rotWithShape="0">
              <a:srgbClr val="B8C5D6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Text 7"/>
          <p:cNvSpPr/>
          <p:nvPr/>
        </p:nvSpPr>
        <p:spPr>
          <a:xfrm>
            <a:off x="5010840" y="1398960"/>
            <a:ext cx="585000" cy="493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Shape 8"/>
          <p:cNvSpPr/>
          <p:nvPr/>
        </p:nvSpPr>
        <p:spPr>
          <a:xfrm>
            <a:off x="3035880" y="2715840"/>
            <a:ext cx="511560" cy="5115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Text 9"/>
          <p:cNvSpPr/>
          <p:nvPr/>
        </p:nvSpPr>
        <p:spPr>
          <a:xfrm>
            <a:off x="3035880" y="2761560"/>
            <a:ext cx="511560" cy="420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A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Shape 10"/>
          <p:cNvSpPr/>
          <p:nvPr/>
        </p:nvSpPr>
        <p:spPr>
          <a:xfrm>
            <a:off x="5047560" y="2715840"/>
            <a:ext cx="511560" cy="5115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Text 11"/>
          <p:cNvSpPr/>
          <p:nvPr/>
        </p:nvSpPr>
        <p:spPr>
          <a:xfrm>
            <a:off x="5047560" y="2761560"/>
            <a:ext cx="511560" cy="420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B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Shape 12"/>
          <p:cNvSpPr/>
          <p:nvPr/>
        </p:nvSpPr>
        <p:spPr>
          <a:xfrm>
            <a:off x="7059240" y="2715840"/>
            <a:ext cx="511560" cy="5115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Text 13"/>
          <p:cNvSpPr/>
          <p:nvPr/>
        </p:nvSpPr>
        <p:spPr>
          <a:xfrm>
            <a:off x="7059240" y="2761560"/>
            <a:ext cx="511560" cy="420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C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Shape 14"/>
          <p:cNvSpPr/>
          <p:nvPr/>
        </p:nvSpPr>
        <p:spPr>
          <a:xfrm>
            <a:off x="2240280" y="4297680"/>
            <a:ext cx="456840" cy="45684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Text 15"/>
          <p:cNvSpPr/>
          <p:nvPr/>
        </p:nvSpPr>
        <p:spPr>
          <a:xfrm>
            <a:off x="2240280" y="4343400"/>
            <a:ext cx="4568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D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Shape 16"/>
          <p:cNvSpPr/>
          <p:nvPr/>
        </p:nvSpPr>
        <p:spPr>
          <a:xfrm>
            <a:off x="3886200" y="4297680"/>
            <a:ext cx="456840" cy="45684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Text 17"/>
          <p:cNvSpPr/>
          <p:nvPr/>
        </p:nvSpPr>
        <p:spPr>
          <a:xfrm>
            <a:off x="3886200" y="4343400"/>
            <a:ext cx="4568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E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Shape 18"/>
          <p:cNvSpPr/>
          <p:nvPr/>
        </p:nvSpPr>
        <p:spPr>
          <a:xfrm>
            <a:off x="5074920" y="4297680"/>
            <a:ext cx="456840" cy="45684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Text 19"/>
          <p:cNvSpPr/>
          <p:nvPr/>
        </p:nvSpPr>
        <p:spPr>
          <a:xfrm>
            <a:off x="5074920" y="4343400"/>
            <a:ext cx="4568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F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Shape 20"/>
          <p:cNvSpPr/>
          <p:nvPr/>
        </p:nvSpPr>
        <p:spPr>
          <a:xfrm>
            <a:off x="6400800" y="4297680"/>
            <a:ext cx="456840" cy="45684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Text 21"/>
          <p:cNvSpPr/>
          <p:nvPr/>
        </p:nvSpPr>
        <p:spPr>
          <a:xfrm>
            <a:off x="6400800" y="4343400"/>
            <a:ext cx="4568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G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Shape 22"/>
          <p:cNvSpPr/>
          <p:nvPr/>
        </p:nvSpPr>
        <p:spPr>
          <a:xfrm>
            <a:off x="7772400" y="4297680"/>
            <a:ext cx="456840" cy="45684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Text 23"/>
          <p:cNvSpPr/>
          <p:nvPr/>
        </p:nvSpPr>
        <p:spPr>
          <a:xfrm>
            <a:off x="7772400" y="4343400"/>
            <a:ext cx="4568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H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Shape 24"/>
          <p:cNvSpPr/>
          <p:nvPr/>
        </p:nvSpPr>
        <p:spPr>
          <a:xfrm flipH="1">
            <a:off x="3291840" y="1938240"/>
            <a:ext cx="2011680" cy="777240"/>
          </a:xfrm>
          <a:prstGeom prst="line">
            <a:avLst/>
          </a:prstGeom>
          <a:ln w="1905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Shape 25"/>
          <p:cNvSpPr/>
          <p:nvPr/>
        </p:nvSpPr>
        <p:spPr>
          <a:xfrm>
            <a:off x="5303520" y="1938240"/>
            <a:ext cx="360" cy="777240"/>
          </a:xfrm>
          <a:prstGeom prst="line">
            <a:avLst/>
          </a:prstGeom>
          <a:ln w="1905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Shape 26"/>
          <p:cNvSpPr/>
          <p:nvPr/>
        </p:nvSpPr>
        <p:spPr>
          <a:xfrm>
            <a:off x="5303520" y="1938240"/>
            <a:ext cx="2011680" cy="777240"/>
          </a:xfrm>
          <a:prstGeom prst="line">
            <a:avLst/>
          </a:prstGeom>
          <a:ln w="1905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Shape 27"/>
          <p:cNvSpPr/>
          <p:nvPr/>
        </p:nvSpPr>
        <p:spPr>
          <a:xfrm flipH="1">
            <a:off x="2468880" y="3218400"/>
            <a:ext cx="822960" cy="1079280"/>
          </a:xfrm>
          <a:prstGeom prst="line">
            <a:avLst/>
          </a:prstGeom>
          <a:ln w="1905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Shape 28"/>
          <p:cNvSpPr/>
          <p:nvPr/>
        </p:nvSpPr>
        <p:spPr>
          <a:xfrm>
            <a:off x="3291840" y="3218400"/>
            <a:ext cx="822960" cy="1079280"/>
          </a:xfrm>
          <a:prstGeom prst="line">
            <a:avLst/>
          </a:prstGeom>
          <a:ln w="1905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Shape 29"/>
          <p:cNvSpPr/>
          <p:nvPr/>
        </p:nvSpPr>
        <p:spPr>
          <a:xfrm>
            <a:off x="5303520" y="3218400"/>
            <a:ext cx="360" cy="1079280"/>
          </a:xfrm>
          <a:prstGeom prst="line">
            <a:avLst/>
          </a:prstGeom>
          <a:ln w="1905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Shape 30"/>
          <p:cNvSpPr/>
          <p:nvPr/>
        </p:nvSpPr>
        <p:spPr>
          <a:xfrm flipH="1">
            <a:off x="6629400" y="3218400"/>
            <a:ext cx="685800" cy="1079280"/>
          </a:xfrm>
          <a:prstGeom prst="line">
            <a:avLst/>
          </a:prstGeom>
          <a:ln w="1905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Shape 31"/>
          <p:cNvSpPr/>
          <p:nvPr/>
        </p:nvSpPr>
        <p:spPr>
          <a:xfrm>
            <a:off x="7315200" y="3218400"/>
            <a:ext cx="685800" cy="1079280"/>
          </a:xfrm>
          <a:prstGeom prst="line">
            <a:avLst/>
          </a:prstGeom>
          <a:ln w="1905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Shape 32"/>
          <p:cNvSpPr/>
          <p:nvPr/>
        </p:nvSpPr>
        <p:spPr>
          <a:xfrm>
            <a:off x="658440" y="1243440"/>
            <a:ext cx="2468520" cy="914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Text 33"/>
          <p:cNvSpPr/>
          <p:nvPr/>
        </p:nvSpPr>
        <p:spPr>
          <a:xfrm>
            <a:off x="868680" y="1435680"/>
            <a:ext cx="2011320" cy="22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50" b="1" u="none" strike="noStrike">
                <a:solidFill>
                  <a:srgbClr val="0B7F83"/>
                </a:solidFill>
                <a:effectLst/>
                <a:uFillTx/>
                <a:latin typeface="Aptos"/>
              </a:rPr>
              <a:t>Wurzel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Text 34"/>
          <p:cNvSpPr/>
          <p:nvPr/>
        </p:nvSpPr>
        <p:spPr>
          <a:xfrm>
            <a:off x="868680" y="175572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oberster</a:t>
            </a:r>
            <a:r>
              <a:rPr lang="en-US" sz="115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</a:t>
            </a:r>
            <a:r>
              <a:rPr lang="en-US" sz="115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Startknoten</a:t>
            </a:r>
            <a:endParaRPr lang="en-US" sz="1150" b="1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Shape 35"/>
          <p:cNvSpPr/>
          <p:nvPr/>
        </p:nvSpPr>
        <p:spPr>
          <a:xfrm flipV="1">
            <a:off x="3126960" y="1645920"/>
            <a:ext cx="1856520" cy="54720"/>
          </a:xfrm>
          <a:prstGeom prst="line">
            <a:avLst/>
          </a:prstGeom>
          <a:ln w="13970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Shape 36"/>
          <p:cNvSpPr/>
          <p:nvPr/>
        </p:nvSpPr>
        <p:spPr>
          <a:xfrm>
            <a:off x="8641080" y="1627560"/>
            <a:ext cx="2651400" cy="914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Text 37"/>
          <p:cNvSpPr/>
          <p:nvPr/>
        </p:nvSpPr>
        <p:spPr>
          <a:xfrm>
            <a:off x="8851320" y="1819800"/>
            <a:ext cx="2011320" cy="22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50" b="1" u="none" strike="noStrike">
                <a:solidFill>
                  <a:srgbClr val="0B7F83"/>
                </a:solidFill>
                <a:effectLst/>
                <a:uFillTx/>
                <a:latin typeface="Aptos"/>
              </a:rPr>
              <a:t>Kante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Text 38"/>
          <p:cNvSpPr/>
          <p:nvPr/>
        </p:nvSpPr>
        <p:spPr>
          <a:xfrm>
            <a:off x="8851320" y="2139840"/>
            <a:ext cx="214848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Verbindung</a:t>
            </a:r>
            <a:r>
              <a:rPr lang="en-US" sz="115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</a:t>
            </a:r>
            <a:r>
              <a:rPr lang="en-US" sz="115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zwischen</a:t>
            </a:r>
            <a:r>
              <a:rPr lang="en-US" sz="115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Knoten</a:t>
            </a:r>
            <a:endParaRPr lang="en-US" sz="1150" b="1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Shape 39"/>
          <p:cNvSpPr/>
          <p:nvPr/>
        </p:nvSpPr>
        <p:spPr>
          <a:xfrm flipH="1">
            <a:off x="6629400" y="2084760"/>
            <a:ext cx="2011680" cy="219960"/>
          </a:xfrm>
          <a:prstGeom prst="line">
            <a:avLst/>
          </a:prstGeom>
          <a:ln w="13970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Shape 40"/>
          <p:cNvSpPr/>
          <p:nvPr/>
        </p:nvSpPr>
        <p:spPr>
          <a:xfrm>
            <a:off x="3017340" y="5175360"/>
            <a:ext cx="2468520" cy="959760"/>
          </a:xfrm>
          <a:prstGeom prst="roundRect">
            <a:avLst>
              <a:gd name="adj" fmla="val 5714"/>
            </a:avLst>
          </a:prstGeom>
          <a:solidFill>
            <a:srgbClr val="FFF4DD"/>
          </a:solidFill>
          <a:ln w="12700">
            <a:solidFill>
              <a:srgbClr val="FBD38D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Text 41"/>
          <p:cNvSpPr/>
          <p:nvPr/>
        </p:nvSpPr>
        <p:spPr>
          <a:xfrm>
            <a:off x="3291660" y="5373784"/>
            <a:ext cx="2011320" cy="22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50" b="1" u="none" strike="noStrike" dirty="0">
                <a:solidFill>
                  <a:srgbClr val="F59E0B"/>
                </a:solidFill>
                <a:effectLst/>
                <a:uFillTx/>
                <a:latin typeface="Aptos"/>
              </a:rPr>
              <a:t>Blatt</a:t>
            </a:r>
            <a:endParaRPr lang="en-US" sz="155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Text 42"/>
          <p:cNvSpPr/>
          <p:nvPr/>
        </p:nvSpPr>
        <p:spPr>
          <a:xfrm>
            <a:off x="3291660" y="571536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Knoten </a:t>
            </a:r>
            <a:r>
              <a:rPr lang="en-US" sz="115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ohne</a:t>
            </a:r>
            <a:r>
              <a:rPr lang="en-US" sz="115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</a:t>
            </a:r>
            <a:r>
              <a:rPr lang="en-US" sz="115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Nachfolger</a:t>
            </a:r>
            <a:endParaRPr lang="en-US" sz="1150" b="1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Shape 43"/>
          <p:cNvSpPr/>
          <p:nvPr/>
        </p:nvSpPr>
        <p:spPr>
          <a:xfrm flipV="1">
            <a:off x="3886200" y="4781880"/>
            <a:ext cx="156882" cy="393480"/>
          </a:xfrm>
          <a:prstGeom prst="line">
            <a:avLst/>
          </a:prstGeom>
          <a:ln w="13970">
            <a:solidFill>
              <a:srgbClr val="F59E0B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Shape 44"/>
          <p:cNvSpPr/>
          <p:nvPr/>
        </p:nvSpPr>
        <p:spPr>
          <a:xfrm>
            <a:off x="8717174" y="3255480"/>
            <a:ext cx="2651400" cy="1023840"/>
          </a:xfrm>
          <a:prstGeom prst="roundRect">
            <a:avLst>
              <a:gd name="adj" fmla="val 5357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Text 45"/>
          <p:cNvSpPr/>
          <p:nvPr/>
        </p:nvSpPr>
        <p:spPr>
          <a:xfrm>
            <a:off x="8927414" y="3447360"/>
            <a:ext cx="2148480" cy="22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50" b="1" u="none" strike="noStrike">
                <a:solidFill>
                  <a:srgbClr val="0B7F83"/>
                </a:solidFill>
                <a:effectLst/>
                <a:uFillTx/>
                <a:latin typeface="Aptos"/>
              </a:rPr>
              <a:t>innerer Knoten</a:t>
            </a:r>
            <a:endParaRPr lang="en-US" sz="15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Text 46"/>
          <p:cNvSpPr/>
          <p:nvPr/>
        </p:nvSpPr>
        <p:spPr>
          <a:xfrm>
            <a:off x="8927414" y="3776760"/>
            <a:ext cx="214848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Knoten </a:t>
            </a:r>
            <a:r>
              <a:rPr lang="en-US" sz="115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mit</a:t>
            </a:r>
            <a:r>
              <a:rPr lang="en-US" sz="115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</a:t>
            </a:r>
            <a:r>
              <a:rPr lang="en-US" sz="115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Nachfolgern</a:t>
            </a:r>
            <a:endParaRPr lang="en-US" sz="1150" b="1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Shape 47"/>
          <p:cNvSpPr/>
          <p:nvPr/>
        </p:nvSpPr>
        <p:spPr>
          <a:xfrm flipH="1" flipV="1">
            <a:off x="7646894" y="3072240"/>
            <a:ext cx="1039906" cy="311760"/>
          </a:xfrm>
          <a:prstGeom prst="line">
            <a:avLst/>
          </a:prstGeom>
          <a:ln w="13970">
            <a:solidFill>
              <a:srgbClr val="16A6A8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0"/>
          <p:cNvSpPr/>
          <p:nvPr/>
        </p:nvSpPr>
        <p:spPr>
          <a:xfrm>
            <a:off x="0" y="0"/>
            <a:ext cx="12191400" cy="109440"/>
          </a:xfrm>
          <a:prstGeom prst="rect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3" name="Shape 1"/>
          <p:cNvSpPr/>
          <p:nvPr/>
        </p:nvSpPr>
        <p:spPr>
          <a:xfrm>
            <a:off x="0" y="6656760"/>
            <a:ext cx="12191400" cy="200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Text 2"/>
          <p:cNvSpPr/>
          <p:nvPr/>
        </p:nvSpPr>
        <p:spPr>
          <a:xfrm>
            <a:off x="411480" y="6684120"/>
            <a:ext cx="384012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Baumstrukturen · Einstieg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Text 3"/>
          <p:cNvSpPr/>
          <p:nvPr/>
        </p:nvSpPr>
        <p:spPr>
          <a:xfrm>
            <a:off x="8321040" y="6684120"/>
            <a:ext cx="342864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Tic-Tac-Toe als Spielbaum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Text 4"/>
          <p:cNvSpPr/>
          <p:nvPr/>
        </p:nvSpPr>
        <p:spPr>
          <a:xfrm>
            <a:off x="567000" y="41148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Grad, Pfad, Ebene und Tiefe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Text 5"/>
          <p:cNvSpPr/>
          <p:nvPr/>
        </p:nvSpPr>
        <p:spPr>
          <a:xfrm>
            <a:off x="585360" y="89604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Vier Begriffe, die man am Baum ablesen kann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Shape 6"/>
          <p:cNvSpPr/>
          <p:nvPr/>
        </p:nvSpPr>
        <p:spPr>
          <a:xfrm>
            <a:off x="594360" y="1536120"/>
            <a:ext cx="5486040" cy="868320"/>
          </a:xfrm>
          <a:prstGeom prst="rect">
            <a:avLst/>
          </a:prstGeom>
          <a:solidFill>
            <a:srgbClr val="ECFDF5"/>
          </a:solidFill>
          <a:ln w="12700">
            <a:solidFill>
              <a:srgbClr val="D1FAE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Shape 7"/>
          <p:cNvSpPr/>
          <p:nvPr/>
        </p:nvSpPr>
        <p:spPr>
          <a:xfrm>
            <a:off x="594360" y="2404800"/>
            <a:ext cx="5486040" cy="12798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Shape 8"/>
          <p:cNvSpPr/>
          <p:nvPr/>
        </p:nvSpPr>
        <p:spPr>
          <a:xfrm>
            <a:off x="594360" y="3684960"/>
            <a:ext cx="5486040" cy="1234080"/>
          </a:xfrm>
          <a:prstGeom prst="rect">
            <a:avLst/>
          </a:prstGeom>
          <a:solidFill>
            <a:srgbClr val="FFF7ED"/>
          </a:solidFill>
          <a:ln w="12700">
            <a:solidFill>
              <a:srgbClr val="FED7AA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Shape 9"/>
          <p:cNvSpPr/>
          <p:nvPr/>
        </p:nvSpPr>
        <p:spPr>
          <a:xfrm>
            <a:off x="3108960" y="1673280"/>
            <a:ext cx="456840" cy="456840"/>
          </a:xfrm>
          <a:prstGeom prst="ellipse">
            <a:avLst/>
          </a:prstGeom>
          <a:solidFill>
            <a:srgbClr val="E7F7F7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Text 10"/>
          <p:cNvSpPr/>
          <p:nvPr/>
        </p:nvSpPr>
        <p:spPr>
          <a:xfrm>
            <a:off x="3108960" y="1719000"/>
            <a:ext cx="4568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Shape 11"/>
          <p:cNvSpPr/>
          <p:nvPr/>
        </p:nvSpPr>
        <p:spPr>
          <a:xfrm>
            <a:off x="1901880" y="2706480"/>
            <a:ext cx="402120" cy="40212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Text 12"/>
          <p:cNvSpPr/>
          <p:nvPr/>
        </p:nvSpPr>
        <p:spPr>
          <a:xfrm>
            <a:off x="1901880" y="2752200"/>
            <a:ext cx="402120" cy="31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A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Shape 13"/>
          <p:cNvSpPr/>
          <p:nvPr/>
        </p:nvSpPr>
        <p:spPr>
          <a:xfrm>
            <a:off x="3136320" y="2706480"/>
            <a:ext cx="402120" cy="40212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Text 14"/>
          <p:cNvSpPr/>
          <p:nvPr/>
        </p:nvSpPr>
        <p:spPr>
          <a:xfrm>
            <a:off x="3136320" y="2752200"/>
            <a:ext cx="402120" cy="31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B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Shape 15"/>
          <p:cNvSpPr/>
          <p:nvPr/>
        </p:nvSpPr>
        <p:spPr>
          <a:xfrm>
            <a:off x="4370760" y="2706480"/>
            <a:ext cx="402120" cy="40212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Text 16"/>
          <p:cNvSpPr/>
          <p:nvPr/>
        </p:nvSpPr>
        <p:spPr>
          <a:xfrm>
            <a:off x="4370760" y="2752200"/>
            <a:ext cx="402120" cy="31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C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Shape 17"/>
          <p:cNvSpPr/>
          <p:nvPr/>
        </p:nvSpPr>
        <p:spPr>
          <a:xfrm>
            <a:off x="1325880" y="4133160"/>
            <a:ext cx="365400" cy="36540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Text 18"/>
          <p:cNvSpPr/>
          <p:nvPr/>
        </p:nvSpPr>
        <p:spPr>
          <a:xfrm>
            <a:off x="1325880" y="4178880"/>
            <a:ext cx="36540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D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Shape 19"/>
          <p:cNvSpPr/>
          <p:nvPr/>
        </p:nvSpPr>
        <p:spPr>
          <a:xfrm>
            <a:off x="2514600" y="4133160"/>
            <a:ext cx="365400" cy="36540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Text 20"/>
          <p:cNvSpPr/>
          <p:nvPr/>
        </p:nvSpPr>
        <p:spPr>
          <a:xfrm>
            <a:off x="2514600" y="4178880"/>
            <a:ext cx="36540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E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Shape 21"/>
          <p:cNvSpPr/>
          <p:nvPr/>
        </p:nvSpPr>
        <p:spPr>
          <a:xfrm>
            <a:off x="3154680" y="4133160"/>
            <a:ext cx="365400" cy="36540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Text 22"/>
          <p:cNvSpPr/>
          <p:nvPr/>
        </p:nvSpPr>
        <p:spPr>
          <a:xfrm>
            <a:off x="3154680" y="4178880"/>
            <a:ext cx="36540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F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Shape 23"/>
          <p:cNvSpPr/>
          <p:nvPr/>
        </p:nvSpPr>
        <p:spPr>
          <a:xfrm>
            <a:off x="3886200" y="4133160"/>
            <a:ext cx="365400" cy="36540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Text 24"/>
          <p:cNvSpPr/>
          <p:nvPr/>
        </p:nvSpPr>
        <p:spPr>
          <a:xfrm>
            <a:off x="3886200" y="4178880"/>
            <a:ext cx="36540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G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Shape 25"/>
          <p:cNvSpPr/>
          <p:nvPr/>
        </p:nvSpPr>
        <p:spPr>
          <a:xfrm>
            <a:off x="4892040" y="4133160"/>
            <a:ext cx="365400" cy="36540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Text 26"/>
          <p:cNvSpPr/>
          <p:nvPr/>
        </p:nvSpPr>
        <p:spPr>
          <a:xfrm>
            <a:off x="4892040" y="4178880"/>
            <a:ext cx="36540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H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Shape 27"/>
          <p:cNvSpPr/>
          <p:nvPr/>
        </p:nvSpPr>
        <p:spPr>
          <a:xfrm flipH="1">
            <a:off x="2103120" y="2139480"/>
            <a:ext cx="1234440" cy="558000"/>
          </a:xfrm>
          <a:prstGeom prst="line">
            <a:avLst/>
          </a:prstGeom>
          <a:ln w="1651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Shape 28"/>
          <p:cNvSpPr/>
          <p:nvPr/>
        </p:nvSpPr>
        <p:spPr>
          <a:xfrm>
            <a:off x="3337560" y="2139480"/>
            <a:ext cx="360" cy="558000"/>
          </a:xfrm>
          <a:prstGeom prst="line">
            <a:avLst/>
          </a:prstGeom>
          <a:ln w="1651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Shape 29"/>
          <p:cNvSpPr/>
          <p:nvPr/>
        </p:nvSpPr>
        <p:spPr>
          <a:xfrm>
            <a:off x="3337560" y="2139480"/>
            <a:ext cx="1234440" cy="558000"/>
          </a:xfrm>
          <a:prstGeom prst="line">
            <a:avLst/>
          </a:prstGeom>
          <a:ln w="1651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Shape 30"/>
          <p:cNvSpPr/>
          <p:nvPr/>
        </p:nvSpPr>
        <p:spPr>
          <a:xfrm flipH="1">
            <a:off x="1508760" y="3108960"/>
            <a:ext cx="594360" cy="1005840"/>
          </a:xfrm>
          <a:prstGeom prst="line">
            <a:avLst/>
          </a:prstGeom>
          <a:ln w="1651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Shape 31"/>
          <p:cNvSpPr/>
          <p:nvPr/>
        </p:nvSpPr>
        <p:spPr>
          <a:xfrm>
            <a:off x="2103120" y="3108960"/>
            <a:ext cx="594360" cy="1005840"/>
          </a:xfrm>
          <a:prstGeom prst="line">
            <a:avLst/>
          </a:prstGeom>
          <a:ln w="1651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Shape 32"/>
          <p:cNvSpPr/>
          <p:nvPr/>
        </p:nvSpPr>
        <p:spPr>
          <a:xfrm>
            <a:off x="3337560" y="3108960"/>
            <a:ext cx="360" cy="1005840"/>
          </a:xfrm>
          <a:prstGeom prst="line">
            <a:avLst/>
          </a:prstGeom>
          <a:ln w="1651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Shape 33"/>
          <p:cNvSpPr/>
          <p:nvPr/>
        </p:nvSpPr>
        <p:spPr>
          <a:xfrm flipH="1">
            <a:off x="4069080" y="3108960"/>
            <a:ext cx="502920" cy="1005840"/>
          </a:xfrm>
          <a:prstGeom prst="line">
            <a:avLst/>
          </a:prstGeom>
          <a:ln w="1651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Shape 34"/>
          <p:cNvSpPr/>
          <p:nvPr/>
        </p:nvSpPr>
        <p:spPr>
          <a:xfrm>
            <a:off x="4572000" y="3108960"/>
            <a:ext cx="502920" cy="1005840"/>
          </a:xfrm>
          <a:prstGeom prst="line">
            <a:avLst/>
          </a:prstGeom>
          <a:ln w="1651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Text 35"/>
          <p:cNvSpPr/>
          <p:nvPr/>
        </p:nvSpPr>
        <p:spPr>
          <a:xfrm>
            <a:off x="5257800" y="1737360"/>
            <a:ext cx="6854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00" b="1" u="none" strike="noStrike">
                <a:solidFill>
                  <a:srgbClr val="34A853"/>
                </a:solidFill>
                <a:effectLst/>
                <a:uFillTx/>
                <a:latin typeface="Aptos"/>
              </a:rPr>
              <a:t>Ebene 0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00" b="1" u="none" strike="noStrike">
                <a:solidFill>
                  <a:srgbClr val="34A853"/>
                </a:solidFill>
                <a:effectLst/>
                <a:uFillTx/>
                <a:latin typeface="Aptos"/>
              </a:rPr>
              <a:t>Tiefe 0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Text 36"/>
          <p:cNvSpPr/>
          <p:nvPr/>
        </p:nvSpPr>
        <p:spPr>
          <a:xfrm>
            <a:off x="5257800" y="2788920"/>
            <a:ext cx="6854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00" b="1" u="none" strike="noStrike">
                <a:solidFill>
                  <a:srgbClr val="64748B"/>
                </a:solidFill>
                <a:effectLst/>
                <a:uFillTx/>
                <a:latin typeface="Aptos"/>
              </a:rPr>
              <a:t>Ebene 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00" b="1" u="none" strike="noStrike">
                <a:solidFill>
                  <a:srgbClr val="64748B"/>
                </a:solidFill>
                <a:effectLst/>
                <a:uFillTx/>
                <a:latin typeface="Aptos"/>
              </a:rPr>
              <a:t>Tiefe 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Text 37"/>
          <p:cNvSpPr/>
          <p:nvPr/>
        </p:nvSpPr>
        <p:spPr>
          <a:xfrm>
            <a:off x="5257800" y="4160520"/>
            <a:ext cx="6854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00" b="1" u="none" strike="noStrike">
                <a:solidFill>
                  <a:srgbClr val="F59E0B"/>
                </a:solidFill>
                <a:effectLst/>
                <a:uFillTx/>
                <a:latin typeface="Aptos"/>
              </a:rPr>
              <a:t>Ebene 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00" b="1" u="none" strike="noStrike">
                <a:solidFill>
                  <a:srgbClr val="F59E0B"/>
                </a:solidFill>
                <a:effectLst/>
                <a:uFillTx/>
                <a:latin typeface="Aptos"/>
              </a:rPr>
              <a:t>Tiefe 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Shape 38"/>
          <p:cNvSpPr/>
          <p:nvPr/>
        </p:nvSpPr>
        <p:spPr>
          <a:xfrm>
            <a:off x="6537960" y="1417320"/>
            <a:ext cx="4800240" cy="4068720"/>
          </a:xfrm>
          <a:prstGeom prst="roundRect">
            <a:avLst>
              <a:gd name="adj" fmla="val 1348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Shape 39"/>
          <p:cNvSpPr/>
          <p:nvPr/>
        </p:nvSpPr>
        <p:spPr>
          <a:xfrm>
            <a:off x="6839640" y="181980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2" name="Text 40"/>
          <p:cNvSpPr/>
          <p:nvPr/>
        </p:nvSpPr>
        <p:spPr>
          <a:xfrm>
            <a:off x="7068240" y="1783080"/>
            <a:ext cx="411444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92500" lnSpcReduction="9999"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5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Grad eines Knotens: Anzahl der direkten Nachfolger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Shape 41"/>
          <p:cNvSpPr/>
          <p:nvPr/>
        </p:nvSpPr>
        <p:spPr>
          <a:xfrm>
            <a:off x="6839640" y="248724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4" name="Text 42"/>
          <p:cNvSpPr/>
          <p:nvPr/>
        </p:nvSpPr>
        <p:spPr>
          <a:xfrm>
            <a:off x="7068240" y="2450520"/>
            <a:ext cx="411444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5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Pfad: Folge von Knoten entlang der Kanten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Shape 43"/>
          <p:cNvSpPr/>
          <p:nvPr/>
        </p:nvSpPr>
        <p:spPr>
          <a:xfrm>
            <a:off x="6839640" y="315468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6" name="Text 44"/>
          <p:cNvSpPr/>
          <p:nvPr/>
        </p:nvSpPr>
        <p:spPr>
          <a:xfrm>
            <a:off x="7068240" y="3117960"/>
            <a:ext cx="411444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92500" lnSpcReduction="9999"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5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Ebene: alle Knoten mit gleichem Abstand zur Wurzel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Shape 45"/>
          <p:cNvSpPr/>
          <p:nvPr/>
        </p:nvSpPr>
        <p:spPr>
          <a:xfrm>
            <a:off x="6839640" y="395028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8" name="Text 46"/>
          <p:cNvSpPr/>
          <p:nvPr/>
        </p:nvSpPr>
        <p:spPr>
          <a:xfrm>
            <a:off x="7068240" y="3913560"/>
            <a:ext cx="411444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92500" lnSpcReduction="9999"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5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Tiefe: Anzahl der Kanten von der Wurzel bis zum Knoten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Shape 47"/>
          <p:cNvSpPr/>
          <p:nvPr/>
        </p:nvSpPr>
        <p:spPr>
          <a:xfrm>
            <a:off x="6839640" y="4791600"/>
            <a:ext cx="4114440" cy="392760"/>
          </a:xfrm>
          <a:prstGeom prst="roundRect">
            <a:avLst>
              <a:gd name="adj" fmla="val 9302"/>
            </a:avLst>
          </a:prstGeom>
          <a:solidFill>
            <a:srgbClr val="E7F7F7"/>
          </a:solidFill>
          <a:ln w="12700">
            <a:solidFill>
              <a:srgbClr val="BFECE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Text 48"/>
          <p:cNvSpPr/>
          <p:nvPr/>
        </p:nvSpPr>
        <p:spPr>
          <a:xfrm>
            <a:off x="6995160" y="4919400"/>
            <a:ext cx="3840120" cy="145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1" u="none" strike="noStrike">
                <a:solidFill>
                  <a:srgbClr val="0B7F83"/>
                </a:solidFill>
                <a:effectLst/>
                <a:uFillTx/>
                <a:latin typeface="Aptos"/>
              </a:rPr>
              <a:t>Mini-Check: Welchen Grad hat S?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0"/>
          <p:cNvSpPr/>
          <p:nvPr/>
        </p:nvSpPr>
        <p:spPr>
          <a:xfrm>
            <a:off x="0" y="0"/>
            <a:ext cx="12191400" cy="109440"/>
          </a:xfrm>
          <a:prstGeom prst="rect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2" name="Shape 1"/>
          <p:cNvSpPr/>
          <p:nvPr/>
        </p:nvSpPr>
        <p:spPr>
          <a:xfrm>
            <a:off x="0" y="6656760"/>
            <a:ext cx="12191400" cy="200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Text 2"/>
          <p:cNvSpPr/>
          <p:nvPr/>
        </p:nvSpPr>
        <p:spPr>
          <a:xfrm>
            <a:off x="411480" y="6684120"/>
            <a:ext cx="384012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Baumstrukturen · Einstieg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Text 3"/>
          <p:cNvSpPr/>
          <p:nvPr/>
        </p:nvSpPr>
        <p:spPr>
          <a:xfrm>
            <a:off x="8321040" y="6684120"/>
            <a:ext cx="342864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Tic-Tac-Toe als Spielbaum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Text 4"/>
          <p:cNvSpPr/>
          <p:nvPr/>
        </p:nvSpPr>
        <p:spPr>
          <a:xfrm>
            <a:off x="567000" y="41148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Was ist ein Teilbaum?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Text 5"/>
          <p:cNvSpPr/>
          <p:nvPr/>
        </p:nvSpPr>
        <p:spPr>
          <a:xfrm>
            <a:off x="585360" y="89604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Ein Teil des Spielbaums kann wieder wie ein Baum betrachtet werden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Shape 6"/>
          <p:cNvSpPr/>
          <p:nvPr/>
        </p:nvSpPr>
        <p:spPr>
          <a:xfrm>
            <a:off x="8395312" y="2432340"/>
            <a:ext cx="3291480" cy="2605680"/>
          </a:xfrm>
          <a:prstGeom prst="roundRect">
            <a:avLst>
              <a:gd name="adj" fmla="val 2807"/>
            </a:avLst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Shape 7"/>
          <p:cNvSpPr/>
          <p:nvPr/>
        </p:nvSpPr>
        <p:spPr>
          <a:xfrm>
            <a:off x="7800952" y="1289340"/>
            <a:ext cx="548280" cy="548280"/>
          </a:xfrm>
          <a:prstGeom prst="ellipse">
            <a:avLst/>
          </a:prstGeom>
          <a:solidFill>
            <a:srgbClr val="E7F7F7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Text 8"/>
          <p:cNvSpPr/>
          <p:nvPr/>
        </p:nvSpPr>
        <p:spPr>
          <a:xfrm>
            <a:off x="7800952" y="1335060"/>
            <a:ext cx="54828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Shape 9"/>
          <p:cNvSpPr/>
          <p:nvPr/>
        </p:nvSpPr>
        <p:spPr>
          <a:xfrm>
            <a:off x="5652112" y="2523780"/>
            <a:ext cx="456840" cy="45684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Text 10"/>
          <p:cNvSpPr/>
          <p:nvPr/>
        </p:nvSpPr>
        <p:spPr>
          <a:xfrm>
            <a:off x="5652112" y="2569500"/>
            <a:ext cx="4568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A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Shape 11"/>
          <p:cNvSpPr/>
          <p:nvPr/>
        </p:nvSpPr>
        <p:spPr>
          <a:xfrm>
            <a:off x="7846672" y="2523780"/>
            <a:ext cx="456840" cy="45684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Text 12"/>
          <p:cNvSpPr/>
          <p:nvPr/>
        </p:nvSpPr>
        <p:spPr>
          <a:xfrm>
            <a:off x="7846672" y="2569500"/>
            <a:ext cx="4568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B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Shape 13"/>
          <p:cNvSpPr/>
          <p:nvPr/>
        </p:nvSpPr>
        <p:spPr>
          <a:xfrm>
            <a:off x="9949792" y="2523780"/>
            <a:ext cx="456840" cy="45684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Text 14"/>
          <p:cNvSpPr/>
          <p:nvPr/>
        </p:nvSpPr>
        <p:spPr>
          <a:xfrm>
            <a:off x="9949792" y="2569500"/>
            <a:ext cx="4568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C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Shape 15"/>
          <p:cNvSpPr/>
          <p:nvPr/>
        </p:nvSpPr>
        <p:spPr>
          <a:xfrm>
            <a:off x="5018524" y="4123980"/>
            <a:ext cx="383760" cy="3837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Text 16"/>
          <p:cNvSpPr/>
          <p:nvPr/>
        </p:nvSpPr>
        <p:spPr>
          <a:xfrm>
            <a:off x="5018524" y="4179741"/>
            <a:ext cx="383760" cy="292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 dirty="0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D</a:t>
            </a:r>
            <a:endParaRPr lang="en-US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Shape 17"/>
          <p:cNvSpPr/>
          <p:nvPr/>
        </p:nvSpPr>
        <p:spPr>
          <a:xfrm>
            <a:off x="6283192" y="4114980"/>
            <a:ext cx="383760" cy="3837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9" name="Text 18"/>
          <p:cNvSpPr/>
          <p:nvPr/>
        </p:nvSpPr>
        <p:spPr>
          <a:xfrm>
            <a:off x="6283192" y="4160700"/>
            <a:ext cx="383760" cy="292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E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0" name="Shape 19"/>
          <p:cNvSpPr/>
          <p:nvPr/>
        </p:nvSpPr>
        <p:spPr>
          <a:xfrm>
            <a:off x="7883392" y="4114980"/>
            <a:ext cx="383760" cy="3837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1" name="Text 20"/>
          <p:cNvSpPr/>
          <p:nvPr/>
        </p:nvSpPr>
        <p:spPr>
          <a:xfrm>
            <a:off x="7883392" y="4160700"/>
            <a:ext cx="383760" cy="292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F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Shape 21"/>
          <p:cNvSpPr/>
          <p:nvPr/>
        </p:nvSpPr>
        <p:spPr>
          <a:xfrm>
            <a:off x="9254992" y="4114980"/>
            <a:ext cx="383760" cy="38376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Text 22"/>
          <p:cNvSpPr/>
          <p:nvPr/>
        </p:nvSpPr>
        <p:spPr>
          <a:xfrm>
            <a:off x="9254992" y="4160700"/>
            <a:ext cx="383760" cy="292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G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Shape 23"/>
          <p:cNvSpPr/>
          <p:nvPr/>
        </p:nvSpPr>
        <p:spPr>
          <a:xfrm>
            <a:off x="10718032" y="4114980"/>
            <a:ext cx="383760" cy="383760"/>
          </a:xfrm>
          <a:prstGeom prst="ellipse">
            <a:avLst/>
          </a:prstGeom>
          <a:solidFill>
            <a:srgbClr val="FFF4DD"/>
          </a:solidFill>
          <a:ln w="2540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Text 24"/>
          <p:cNvSpPr/>
          <p:nvPr/>
        </p:nvSpPr>
        <p:spPr>
          <a:xfrm>
            <a:off x="10718032" y="4160700"/>
            <a:ext cx="383760" cy="292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H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Shape 25"/>
          <p:cNvSpPr/>
          <p:nvPr/>
        </p:nvSpPr>
        <p:spPr>
          <a:xfrm flipH="1">
            <a:off x="5880712" y="1837980"/>
            <a:ext cx="2194560" cy="703800"/>
          </a:xfrm>
          <a:prstGeom prst="line">
            <a:avLst/>
          </a:prstGeom>
          <a:ln w="1778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Shape 26"/>
          <p:cNvSpPr/>
          <p:nvPr/>
        </p:nvSpPr>
        <p:spPr>
          <a:xfrm>
            <a:off x="8075272" y="1837980"/>
            <a:ext cx="360" cy="703800"/>
          </a:xfrm>
          <a:prstGeom prst="line">
            <a:avLst/>
          </a:prstGeom>
          <a:ln w="1778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Shape 27"/>
          <p:cNvSpPr/>
          <p:nvPr/>
        </p:nvSpPr>
        <p:spPr>
          <a:xfrm>
            <a:off x="8075272" y="1837980"/>
            <a:ext cx="2103120" cy="703800"/>
          </a:xfrm>
          <a:prstGeom prst="line">
            <a:avLst/>
          </a:prstGeom>
          <a:ln w="2286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Shape 28"/>
          <p:cNvSpPr/>
          <p:nvPr/>
        </p:nvSpPr>
        <p:spPr>
          <a:xfrm flipH="1">
            <a:off x="5286352" y="2980980"/>
            <a:ext cx="594360" cy="1143000"/>
          </a:xfrm>
          <a:prstGeom prst="line">
            <a:avLst/>
          </a:prstGeom>
          <a:ln w="1778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Shape 29"/>
          <p:cNvSpPr/>
          <p:nvPr/>
        </p:nvSpPr>
        <p:spPr>
          <a:xfrm>
            <a:off x="5880712" y="2980980"/>
            <a:ext cx="594360" cy="1143000"/>
          </a:xfrm>
          <a:prstGeom prst="line">
            <a:avLst/>
          </a:prstGeom>
          <a:ln w="1778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Shape 30"/>
          <p:cNvSpPr/>
          <p:nvPr/>
        </p:nvSpPr>
        <p:spPr>
          <a:xfrm>
            <a:off x="8075272" y="2980980"/>
            <a:ext cx="360" cy="1143000"/>
          </a:xfrm>
          <a:prstGeom prst="line">
            <a:avLst/>
          </a:prstGeom>
          <a:ln w="1778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Shape 31"/>
          <p:cNvSpPr/>
          <p:nvPr/>
        </p:nvSpPr>
        <p:spPr>
          <a:xfrm flipH="1">
            <a:off x="9446872" y="2980980"/>
            <a:ext cx="731520" cy="1143000"/>
          </a:xfrm>
          <a:prstGeom prst="line">
            <a:avLst/>
          </a:prstGeom>
          <a:ln w="2286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Shape 32"/>
          <p:cNvSpPr/>
          <p:nvPr/>
        </p:nvSpPr>
        <p:spPr>
          <a:xfrm>
            <a:off x="10178392" y="2980980"/>
            <a:ext cx="731520" cy="1143000"/>
          </a:xfrm>
          <a:prstGeom prst="line">
            <a:avLst/>
          </a:prstGeom>
          <a:ln w="22860">
            <a:solidFill>
              <a:srgbClr val="F59E0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Shape 33"/>
          <p:cNvSpPr/>
          <p:nvPr/>
        </p:nvSpPr>
        <p:spPr>
          <a:xfrm>
            <a:off x="397916" y="1975603"/>
            <a:ext cx="4400636" cy="2148377"/>
          </a:xfrm>
          <a:prstGeom prst="roundRect">
            <a:avLst>
              <a:gd name="adj" fmla="val 1579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Text 34"/>
          <p:cNvSpPr/>
          <p:nvPr/>
        </p:nvSpPr>
        <p:spPr>
          <a:xfrm>
            <a:off x="584111" y="2078203"/>
            <a:ext cx="2448375" cy="29607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200" b="1" u="none" strike="noStrike" dirty="0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Idee</a:t>
            </a:r>
            <a:endParaRPr lang="en-US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Text 35"/>
          <p:cNvSpPr/>
          <p:nvPr/>
        </p:nvSpPr>
        <p:spPr>
          <a:xfrm>
            <a:off x="532427" y="2355515"/>
            <a:ext cx="3748085" cy="9664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0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Wenn man </a:t>
            </a:r>
            <a:r>
              <a:rPr lang="en-US" sz="1500" b="0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einen</a:t>
            </a:r>
            <a:r>
              <a:rPr lang="en-US" sz="1500" b="0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Knoten </a:t>
            </a:r>
            <a:r>
              <a:rPr lang="en-US" sz="1500" b="0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auswählt</a:t>
            </a:r>
            <a:r>
              <a:rPr lang="en-US" sz="1500" b="0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, </a:t>
            </a:r>
            <a:r>
              <a:rPr lang="en-US" sz="1500" b="0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gehören</a:t>
            </a:r>
            <a:r>
              <a:rPr lang="en-US" sz="1500" b="0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alle </a:t>
            </a:r>
            <a:r>
              <a:rPr lang="en-US" sz="1500" b="0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Nachfolger</a:t>
            </a:r>
            <a:r>
              <a:rPr lang="en-US" sz="1500" b="0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</a:t>
            </a:r>
            <a:r>
              <a:rPr lang="en-US" sz="1500" b="0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unter</a:t>
            </a:r>
            <a:r>
              <a:rPr lang="en-US" sz="1500" b="0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</a:t>
            </a:r>
            <a:r>
              <a:rPr lang="en-US" sz="1500" b="0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diesem</a:t>
            </a:r>
            <a:r>
              <a:rPr lang="en-US" sz="1500" b="0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Knoten </a:t>
            </a:r>
            <a:r>
              <a:rPr lang="en-US" sz="1500" b="0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zu</a:t>
            </a:r>
            <a:r>
              <a:rPr lang="en-US" sz="1500" b="0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</a:t>
            </a:r>
            <a:r>
              <a:rPr lang="en-US" sz="1500" b="0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seinem</a:t>
            </a:r>
            <a:r>
              <a:rPr lang="en-US" sz="1500" b="0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</a:t>
            </a:r>
            <a:r>
              <a:rPr lang="en-US" sz="1500" b="0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Teilbaum</a:t>
            </a:r>
            <a:r>
              <a:rPr lang="en-US" sz="1500" b="0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.</a:t>
            </a:r>
            <a:endParaRPr lang="en-US" sz="1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Shape 36"/>
          <p:cNvSpPr/>
          <p:nvPr/>
        </p:nvSpPr>
        <p:spPr>
          <a:xfrm>
            <a:off x="441645" y="3330201"/>
            <a:ext cx="4334494" cy="710473"/>
          </a:xfrm>
          <a:prstGeom prst="roundRect">
            <a:avLst>
              <a:gd name="adj" fmla="val 7692"/>
            </a:avLst>
          </a:prstGeom>
          <a:solidFill>
            <a:srgbClr val="FFF4DD"/>
          </a:solidFill>
          <a:ln w="12700">
            <a:solidFill>
              <a:srgbClr val="FBD38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Text 37"/>
          <p:cNvSpPr/>
          <p:nvPr/>
        </p:nvSpPr>
        <p:spPr>
          <a:xfrm>
            <a:off x="478090" y="3454573"/>
            <a:ext cx="3944082" cy="53194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Im</a:t>
            </a: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 Spiel: Nach </a:t>
            </a:r>
            <a:r>
              <a:rPr lang="en-US" sz="120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einem</a:t>
            </a: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 Zug </a:t>
            </a:r>
            <a:r>
              <a:rPr lang="en-US" sz="120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betrachtet</a:t>
            </a: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 man </a:t>
            </a:r>
            <a:r>
              <a:rPr lang="en-US" sz="120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nur</a:t>
            </a: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 </a:t>
            </a:r>
            <a:r>
              <a:rPr lang="en-US" sz="120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noch</a:t>
            </a: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 die </a:t>
            </a:r>
            <a:r>
              <a:rPr lang="en-US" sz="120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möglichen</a:t>
            </a: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 </a:t>
            </a:r>
            <a:r>
              <a:rPr lang="en-US" sz="120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Fortsetzungen</a:t>
            </a: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 dieses </a:t>
            </a:r>
            <a:r>
              <a:rPr lang="en-US" sz="120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Zuges</a:t>
            </a:r>
            <a:r>
              <a:rPr lang="en-US" sz="120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.</a:t>
            </a:r>
            <a:endParaRPr lang="en-US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Text 38"/>
          <p:cNvSpPr/>
          <p:nvPr/>
        </p:nvSpPr>
        <p:spPr>
          <a:xfrm>
            <a:off x="8852512" y="5248620"/>
            <a:ext cx="2422800" cy="22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1" u="none" strike="noStrike">
                <a:solidFill>
                  <a:srgbClr val="F59E0B"/>
                </a:solidFill>
                <a:effectLst/>
                <a:uFillTx/>
                <a:latin typeface="Aptos"/>
              </a:rPr>
              <a:t>Teilbaum von 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0"/>
          <p:cNvSpPr/>
          <p:nvPr/>
        </p:nvSpPr>
        <p:spPr>
          <a:xfrm>
            <a:off x="0" y="0"/>
            <a:ext cx="12191400" cy="109440"/>
          </a:xfrm>
          <a:prstGeom prst="rect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1" name="Shape 1"/>
          <p:cNvSpPr/>
          <p:nvPr/>
        </p:nvSpPr>
        <p:spPr>
          <a:xfrm>
            <a:off x="0" y="6656760"/>
            <a:ext cx="12191400" cy="2008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Text 2"/>
          <p:cNvSpPr/>
          <p:nvPr/>
        </p:nvSpPr>
        <p:spPr>
          <a:xfrm>
            <a:off x="411480" y="6684120"/>
            <a:ext cx="384012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Baumstrukturen · Einstieg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Text 3"/>
          <p:cNvSpPr/>
          <p:nvPr/>
        </p:nvSpPr>
        <p:spPr>
          <a:xfrm>
            <a:off x="8321040" y="6684120"/>
            <a:ext cx="3428640" cy="1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7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Tic-Tac-Toe als Spielbaum</a:t>
            </a:r>
            <a:endParaRPr lang="en-US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Text 4"/>
          <p:cNvSpPr/>
          <p:nvPr/>
        </p:nvSpPr>
        <p:spPr>
          <a:xfrm>
            <a:off x="567000" y="411480"/>
            <a:ext cx="77720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u="none" strike="noStrike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Arbeitsphase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Text 5"/>
          <p:cNvSpPr/>
          <p:nvPr/>
        </p:nvSpPr>
        <p:spPr>
          <a:xfrm>
            <a:off x="585360" y="89604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64748B"/>
                </a:solidFill>
                <a:effectLst/>
                <a:uFillTx/>
                <a:latin typeface="Aptos"/>
                <a:ea typeface="Aptos"/>
              </a:rPr>
              <a:t>Ihr baut und beschreibt einen kleinen Spielbaum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1" name="Shape 21"/>
          <p:cNvSpPr/>
          <p:nvPr/>
        </p:nvSpPr>
        <p:spPr>
          <a:xfrm>
            <a:off x="1659081" y="1531980"/>
            <a:ext cx="3474360" cy="4480200"/>
          </a:xfrm>
          <a:prstGeom prst="roundRect">
            <a:avLst>
              <a:gd name="adj" fmla="val 1579"/>
            </a:avLst>
          </a:prstGeom>
          <a:solidFill>
            <a:srgbClr val="FFFFFF"/>
          </a:solidFill>
          <a:ln w="12700">
            <a:solidFill>
              <a:srgbClr val="E6EBF2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Text 22"/>
          <p:cNvSpPr/>
          <p:nvPr/>
        </p:nvSpPr>
        <p:spPr>
          <a:xfrm>
            <a:off x="2081534" y="1681098"/>
            <a:ext cx="228564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2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Shape 23"/>
          <p:cNvSpPr/>
          <p:nvPr/>
        </p:nvSpPr>
        <p:spPr>
          <a:xfrm>
            <a:off x="2190974" y="254664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4" name="Text 24"/>
          <p:cNvSpPr/>
          <p:nvPr/>
        </p:nvSpPr>
        <p:spPr>
          <a:xfrm>
            <a:off x="2419574" y="2509920"/>
            <a:ext cx="265140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5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Markiert die Wurzel.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5" name="Shape 25"/>
          <p:cNvSpPr/>
          <p:nvPr/>
        </p:nvSpPr>
        <p:spPr>
          <a:xfrm>
            <a:off x="2190974" y="304020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6" name="Text 26"/>
          <p:cNvSpPr/>
          <p:nvPr/>
        </p:nvSpPr>
        <p:spPr>
          <a:xfrm>
            <a:off x="2419574" y="3003840"/>
            <a:ext cx="265140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5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Kreist alle Blätter ein.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7" name="Shape 27"/>
          <p:cNvSpPr/>
          <p:nvPr/>
        </p:nvSpPr>
        <p:spPr>
          <a:xfrm>
            <a:off x="2190974" y="353412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8" name="Text 28"/>
          <p:cNvSpPr/>
          <p:nvPr/>
        </p:nvSpPr>
        <p:spPr>
          <a:xfrm>
            <a:off x="2419574" y="3497400"/>
            <a:ext cx="265140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92500" lnSpcReduction="9999"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50" b="0" u="none" strike="noStrike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Beschriftet mindestens zwei Kanten.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Shape 29"/>
          <p:cNvSpPr/>
          <p:nvPr/>
        </p:nvSpPr>
        <p:spPr>
          <a:xfrm>
            <a:off x="2190974" y="402804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0" name="Text 30"/>
          <p:cNvSpPr/>
          <p:nvPr/>
        </p:nvSpPr>
        <p:spPr>
          <a:xfrm>
            <a:off x="2419574" y="3991320"/>
            <a:ext cx="265140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5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Gebt</a:t>
            </a:r>
            <a:r>
              <a:rPr lang="en-US" sz="135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den Grad der Wurzel an.</a:t>
            </a:r>
            <a:endParaRPr lang="en-US" sz="135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1" name="Shape 31"/>
          <p:cNvSpPr/>
          <p:nvPr/>
        </p:nvSpPr>
        <p:spPr>
          <a:xfrm>
            <a:off x="2190974" y="4521600"/>
            <a:ext cx="127800" cy="127800"/>
          </a:xfrm>
          <a:prstGeom prst="ellipse">
            <a:avLst/>
          </a:prstGeom>
          <a:solidFill>
            <a:srgbClr val="16A6A8"/>
          </a:solidFill>
          <a:ln w="12700">
            <a:solidFill>
              <a:srgbClr val="16A6A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2" name="Text 32"/>
          <p:cNvSpPr/>
          <p:nvPr/>
        </p:nvSpPr>
        <p:spPr>
          <a:xfrm>
            <a:off x="2419574" y="4485240"/>
            <a:ext cx="2651400" cy="25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5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Beschreibt</a:t>
            </a:r>
            <a:r>
              <a:rPr lang="en-US" sz="135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35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einen</a:t>
            </a:r>
            <a:r>
              <a:rPr lang="en-US" sz="135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 </a:t>
            </a:r>
            <a:r>
              <a:rPr lang="en-US" sz="1350" b="0" u="none" strike="noStrike" dirty="0" err="1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Pfad</a:t>
            </a:r>
            <a:r>
              <a:rPr lang="en-US" sz="1350" b="0" u="none" strike="noStrike" dirty="0">
                <a:solidFill>
                  <a:srgbClr val="1F2937"/>
                </a:solidFill>
                <a:effectLst/>
                <a:uFillTx/>
                <a:latin typeface="Aptos"/>
                <a:ea typeface="Aptos"/>
              </a:rPr>
              <a:t>.</a:t>
            </a:r>
            <a:endParaRPr lang="en-US" sz="135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3" name="Shape 33"/>
          <p:cNvSpPr/>
          <p:nvPr/>
        </p:nvSpPr>
        <p:spPr>
          <a:xfrm>
            <a:off x="5619974" y="1522440"/>
            <a:ext cx="3291480" cy="4480200"/>
          </a:xfrm>
          <a:prstGeom prst="roundRect">
            <a:avLst>
              <a:gd name="adj" fmla="val 1667"/>
            </a:avLst>
          </a:prstGeom>
          <a:solidFill>
            <a:srgbClr val="FFF4DD"/>
          </a:solidFill>
          <a:ln w="12700">
            <a:solidFill>
              <a:srgbClr val="FBD38D"/>
            </a:solidFill>
            <a:round/>
          </a:ln>
          <a:effectLst>
            <a:outerShdw blurRad="12600" dist="50402" dir="2700000" algn="bl" rotWithShape="0">
              <a:srgbClr val="CBD5E1">
                <a:alpha val="2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4" name="Text 34"/>
          <p:cNvSpPr/>
          <p:nvPr/>
        </p:nvSpPr>
        <p:spPr>
          <a:xfrm>
            <a:off x="5921654" y="1869840"/>
            <a:ext cx="228564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100" b="1" u="none" strike="noStrike" dirty="0" err="1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Aufgaben</a:t>
            </a:r>
            <a:r>
              <a:rPr lang="en-US" sz="2100" b="1" u="none" strike="noStrike" dirty="0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 </a:t>
            </a:r>
            <a:r>
              <a:rPr lang="en-US" sz="2100" b="1" u="none" strike="noStrike" dirty="0" err="1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im</a:t>
            </a:r>
            <a:r>
              <a:rPr lang="en-US" sz="2100" b="1" u="none" strike="noStrike" dirty="0">
                <a:solidFill>
                  <a:srgbClr val="102033"/>
                </a:solidFill>
                <a:effectLst/>
                <a:uFillTx/>
                <a:latin typeface="Aptos Display"/>
                <a:ea typeface="Aptos Display"/>
              </a:rPr>
              <a:t> Buch:</a:t>
            </a:r>
            <a:endParaRPr lang="en-US" sz="2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5" name="Text 35"/>
          <p:cNvSpPr/>
          <p:nvPr/>
        </p:nvSpPr>
        <p:spPr>
          <a:xfrm>
            <a:off x="5921654" y="2635895"/>
            <a:ext cx="2605680" cy="776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92500" lnSpcReduction="19999"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S. 200 Nr.1-3</a:t>
            </a:r>
            <a:br>
              <a:rPr lang="en-US" sz="200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</a:br>
            <a:br>
              <a:rPr lang="en-US" sz="200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</a:br>
            <a:r>
              <a:rPr lang="en-US" sz="200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S. 201 Nr. 7</a:t>
            </a: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2000" b="1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6" name="Shape 36"/>
          <p:cNvSpPr/>
          <p:nvPr/>
        </p:nvSpPr>
        <p:spPr>
          <a:xfrm>
            <a:off x="5958014" y="3671280"/>
            <a:ext cx="2423160" cy="360"/>
          </a:xfrm>
          <a:prstGeom prst="line">
            <a:avLst/>
          </a:prstGeom>
          <a:ln w="25400">
            <a:solidFill>
              <a:srgbClr val="F59E0B">
                <a:alpha val="9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7" name="Text 37"/>
          <p:cNvSpPr/>
          <p:nvPr/>
        </p:nvSpPr>
        <p:spPr>
          <a:xfrm>
            <a:off x="5921654" y="4037040"/>
            <a:ext cx="2605680" cy="502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77500" lnSpcReduction="20000"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Fertig?</a:t>
            </a:r>
            <a:br>
              <a:rPr lang="en-US" sz="125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</a:br>
            <a:br>
              <a:rPr lang="en-US" sz="125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</a:br>
            <a:r>
              <a:rPr lang="en-US" sz="125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Überlegt</a:t>
            </a:r>
            <a:r>
              <a:rPr lang="en-US" sz="125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 </a:t>
            </a:r>
            <a:r>
              <a:rPr lang="en-US" sz="125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euch</a:t>
            </a:r>
            <a:r>
              <a:rPr lang="en-US" sz="125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 </a:t>
            </a:r>
            <a:r>
              <a:rPr lang="en-US" sz="125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ein</a:t>
            </a:r>
            <a:r>
              <a:rPr lang="en-US" sz="1250" b="1" u="none" strike="noStrike" dirty="0">
                <a:solidFill>
                  <a:srgbClr val="102033"/>
                </a:solidFill>
                <a:effectLst/>
                <a:uFillTx/>
                <a:latin typeface="Aptos"/>
              </a:rPr>
              <a:t> </a:t>
            </a:r>
            <a:r>
              <a:rPr lang="en-US" sz="1250" b="1" u="none" strike="noStrike" dirty="0" err="1">
                <a:solidFill>
                  <a:srgbClr val="102033"/>
                </a:solidFill>
                <a:effectLst/>
                <a:uFillTx/>
                <a:latin typeface="Aptos"/>
              </a:rPr>
              <a:t>weiteres</a:t>
            </a:r>
            <a:r>
              <a:rPr lang="en-US" sz="1250" b="1" dirty="0">
                <a:solidFill>
                  <a:srgbClr val="102033"/>
                </a:solidFill>
                <a:latin typeface="Aptos"/>
              </a:rPr>
              <a:t> </a:t>
            </a:r>
            <a:r>
              <a:rPr lang="en-US" sz="1250" b="1" dirty="0" err="1">
                <a:solidFill>
                  <a:srgbClr val="102033"/>
                </a:solidFill>
                <a:latin typeface="Aptos"/>
              </a:rPr>
              <a:t>Beispiel</a:t>
            </a:r>
            <a:r>
              <a:rPr lang="en-US" sz="1250" b="1" dirty="0">
                <a:solidFill>
                  <a:srgbClr val="102033"/>
                </a:solidFill>
                <a:latin typeface="Aptos"/>
              </a:rPr>
              <a:t> in dem </a:t>
            </a:r>
            <a:r>
              <a:rPr lang="en-US" sz="1250" b="1" dirty="0" err="1">
                <a:solidFill>
                  <a:srgbClr val="102033"/>
                </a:solidFill>
                <a:latin typeface="Aptos"/>
              </a:rPr>
              <a:t>Baumstrukturen</a:t>
            </a:r>
            <a:r>
              <a:rPr lang="en-US" sz="1250" b="1" dirty="0">
                <a:solidFill>
                  <a:srgbClr val="102033"/>
                </a:solidFill>
                <a:latin typeface="Aptos"/>
              </a:rPr>
              <a:t> </a:t>
            </a:r>
            <a:r>
              <a:rPr lang="en-US" sz="1250" b="1" dirty="0" err="1">
                <a:solidFill>
                  <a:srgbClr val="102033"/>
                </a:solidFill>
                <a:latin typeface="Aptos"/>
              </a:rPr>
              <a:t>wirken</a:t>
            </a:r>
            <a:r>
              <a:rPr lang="en-US" sz="1250" b="1" dirty="0">
                <a:solidFill>
                  <a:srgbClr val="102033"/>
                </a:solidFill>
                <a:latin typeface="Aptos"/>
              </a:rPr>
              <a:t>!</a:t>
            </a:r>
            <a:endParaRPr lang="en-US" sz="125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8" name="Text 38"/>
          <p:cNvSpPr/>
          <p:nvPr/>
        </p:nvSpPr>
        <p:spPr>
          <a:xfrm>
            <a:off x="5921654" y="4878360"/>
            <a:ext cx="2605680" cy="502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1" u="none" strike="noStrike" dirty="0" err="1">
                <a:solidFill>
                  <a:srgbClr val="F59E0B"/>
                </a:solidFill>
                <a:effectLst/>
                <a:uFillTx/>
                <a:latin typeface="Aptos"/>
              </a:rPr>
              <a:t>Arbeitsform</a:t>
            </a:r>
            <a:r>
              <a:rPr lang="en-US" sz="1100" b="1" u="none" strike="noStrike" dirty="0">
                <a:solidFill>
                  <a:srgbClr val="F59E0B"/>
                </a:solidFill>
                <a:effectLst/>
                <a:uFillTx/>
                <a:latin typeface="Aptos"/>
              </a:rPr>
              <a:t>: </a:t>
            </a:r>
            <a:r>
              <a:rPr lang="en-US" sz="1100" b="1" u="none" strike="noStrike" dirty="0" err="1">
                <a:solidFill>
                  <a:srgbClr val="F59E0B"/>
                </a:solidFill>
                <a:effectLst/>
                <a:uFillTx/>
                <a:latin typeface="Aptos"/>
              </a:rPr>
              <a:t>Partnerarbeit</a:t>
            </a:r>
            <a:endParaRPr lang="en-US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Text 8">
            <a:extLst>
              <a:ext uri="{FF2B5EF4-FFF2-40B4-BE49-F238E27FC236}">
                <a16:creationId xmlns:a16="http://schemas.microsoft.com/office/drawing/2014/main" id="{6ED7A451-C7CE-685A-3021-6F1527880896}"/>
              </a:ext>
            </a:extLst>
          </p:cNvPr>
          <p:cNvSpPr/>
          <p:nvPr/>
        </p:nvSpPr>
        <p:spPr>
          <a:xfrm>
            <a:off x="1938635" y="1740751"/>
            <a:ext cx="2353666" cy="62049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Betrachtet</a:t>
            </a:r>
            <a:r>
              <a:rPr lang="en-US" sz="150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</a:t>
            </a:r>
            <a:r>
              <a:rPr lang="en-US" sz="150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eure</a:t>
            </a:r>
            <a:r>
              <a:rPr lang="en-US" sz="150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</a:t>
            </a:r>
            <a:r>
              <a:rPr lang="en-US" sz="150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erstelltern</a:t>
            </a:r>
            <a:r>
              <a:rPr lang="en-US" sz="150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  </a:t>
            </a:r>
            <a:r>
              <a:rPr lang="en-US" sz="1500" b="1" u="none" strike="noStrike" dirty="0" err="1">
                <a:solidFill>
                  <a:srgbClr val="1F2937"/>
                </a:solidFill>
                <a:effectLst/>
                <a:uFillTx/>
                <a:latin typeface="Aptos"/>
              </a:rPr>
              <a:t>Spielbäume</a:t>
            </a:r>
            <a:r>
              <a:rPr lang="en-US" sz="1500" b="1" u="none" strike="noStrike" dirty="0">
                <a:solidFill>
                  <a:srgbClr val="1F2937"/>
                </a:solidFill>
                <a:effectLst/>
                <a:uFillTx/>
                <a:latin typeface="Aptos"/>
              </a:rPr>
              <a:t>!</a:t>
            </a:r>
            <a:endParaRPr lang="en-US" sz="1500" b="1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</a:majorFont>
      <a:minorFont>
        <a:latin typeface="Apto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1144</Words>
  <Application>Microsoft Office PowerPoint</Application>
  <PresentationFormat>Breitbild</PresentationFormat>
  <Paragraphs>273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Symbol</vt:lpstr>
      <vt:lpstr>Times New Roman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Leon Bechtel</dc:creator>
  <cp:lastModifiedBy>Leon Bechtel</cp:lastModifiedBy>
  <cp:revision>7</cp:revision>
  <dcterms:modified xsi:type="dcterms:W3CDTF">2026-05-20T16:31:44Z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2026-05-17T17:30:55Z</dcterms:created>
  <dc:creator>OpenAI</dc:creator>
  <dc:description/>
  <dc:language>en-US</dc:language>
  <cp:lastModifiedBy>OpenAI</cp:lastModifiedBy>
  <dcterms:modified xsi:type="dcterms:W3CDTF">2026-05-17T17:30:55Z</dcterms:modified>
  <cp:revision>1</cp:revision>
  <dc:subject>Einstiegsstunde Informatik: Baumstrukturen mit Tic-Tac-Toe</dc:subject>
  <dc:title>Tic-Tac-Toe als Spielbaum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14</vt:r8>
  </property>
  <property fmtid="{D5CDD505-2E9C-101B-9397-08002B2CF9AE}" pid="3" name="PresentationFormat">
    <vt:lpwstr>On-screen Show (16:9)</vt:lpwstr>
  </property>
  <property fmtid="{D5CDD505-2E9C-101B-9397-08002B2CF9AE}" pid="4" name="Slides">
    <vt:r8>14</vt:r8>
  </property>
</Properties>
</file>