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7" r:id="rId6"/>
    <p:sldId id="269" r:id="rId7"/>
    <p:sldId id="271" r:id="rId8"/>
    <p:sldId id="273" r:id="rId9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42" autoAdjust="0"/>
  </p:normalViewPr>
  <p:slideViewPr>
    <p:cSldViewPr snapToGrid="0">
      <p:cViewPr varScale="1">
        <p:scale>
          <a:sx n="78" d="100"/>
          <a:sy n="78" d="100"/>
        </p:scale>
        <p:origin x="60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Einstieg nicht mit dem Fachbegriff Normalenvektor rahmen.</a:t>
            </a:r>
          </a:p>
          <a:p>
            <a:r>
              <a:t>Ziel: Die Lernenden sollen zunächst das Ausrichtungsproblem wahrnehmen und selbst nach einer beschreibenden Größe suchen.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Leitfrage aus den Forscherfragen entwickeln.</a:t>
            </a:r>
          </a:p>
          <a:p>
            <a:r>
              <a:t>Wichtig: Der besondere Vektor wird noch nicht als Normalenvektor benannt. Begriff erst nach der App-Erkundung bzw. aus Schüleraussagen heraus sichern.</a:t>
            </a:r>
          </a:p>
          <a:p>
            <a:r>
              <a:t>Didaktischer Fokus: Schüleroutput und Entdeckung, nicht Lehrervortrag.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13694-BC13-EAA3-8D64-0C9120150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4C3071-95C0-DC7C-F4F7-ECC82EC76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6B0D2B-E52C-EC9D-3D14-CDB9A3D52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Leitfrage aus den Forscherfragen entwickeln.</a:t>
            </a:r>
          </a:p>
          <a:p>
            <a:r>
              <a:t>Wichtig: Der besondere Vektor wird noch nicht als Normalenvektor benannt. Begriff erst nach der App-Erkundung bzw. aus Schüleraussagen heraus sichern.</a:t>
            </a:r>
          </a:p>
          <a:p>
            <a:r>
              <a:t>Didaktischer Fokus: Schüleroutput und Entdeckung, nicht Lehrervortrag.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08B46-FDA3-9BBB-37F0-89C0E2503C58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2683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5C3DE-0F4B-BD54-3D6D-FF8117126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128D0A-691E-F00D-C0DF-7FE814999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1E3D5D-C639-E84D-68A2-B843F34BBE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Leitfrage aus den Forscherfragen entwickeln.</a:t>
            </a:r>
          </a:p>
          <a:p>
            <a:r>
              <a:t>Wichtig: Der besondere Vektor wird noch nicht als Normalenvektor benannt. Begriff erst nach der App-Erkundung bzw. aus Schüleraussagen heraus sichern.</a:t>
            </a:r>
          </a:p>
          <a:p>
            <a:r>
              <a:t>Didaktischer Fokus: Schüleroutput und Entdeckung, nicht Lehrervortrag.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6C896-7DA3-F582-75AE-C1965007457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3646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A2CBD-81D8-FA18-2566-20155234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38EEB9-D6A8-2AA3-CBCB-A155686BA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9CC0-C914-213E-04CC-2768B0BE3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Leitfrage aus den Forscherfragen entwickeln.</a:t>
            </a:r>
          </a:p>
          <a:p>
            <a:r>
              <a:t>Wichtig: Der besondere Vektor wird noch nicht als Normalenvektor benannt. Begriff erst nach der App-Erkundung bzw. aus Schüleraussagen heraus sichern.</a:t>
            </a:r>
          </a:p>
          <a:p>
            <a:r>
              <a:t>Didaktischer Fokus: Schüleroutput und Entdeckung, nicht Lehrervortrag.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7937C-C361-85C9-469B-9820AF35B2A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9451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1630C-C6E3-1A5E-B9E7-B826D6647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80568D-E7AB-3A2E-D35D-864908CD4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F04010-A260-0733-523A-9FEF154E7B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Leitfrage aus den Forscherfragen entwickeln.</a:t>
            </a:r>
          </a:p>
          <a:p>
            <a:r>
              <a:t>Wichtig: Der besondere Vektor wird noch nicht als Normalenvektor benannt. Begriff erst nach der App-Erkundung bzw. aus Schüleraussagen heraus sichern.</a:t>
            </a:r>
          </a:p>
          <a:p>
            <a:r>
              <a:t>Didaktischer Fokus: Schüleroutput und Entdeckung, nicht Lehrervortrag.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E621C-D30C-6889-AC62-22626D97F0D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822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84402-4F5C-4BD4-B154-B55B53D6A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A026C-6FE6-4992-BB15-048E144A7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54EC6-562A-47E3-BC03-F94921E6D16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B44C0-18E6-405D-BF2C-B5A7ECB57E8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519F7-D689-489D-95BD-FC353501AA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FEC8-83E8-4861-A0E7-F3143CBA5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DA734-BD4D-4F91-A6BF-8F64877ED9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EB53F-234B-4B12-8DC2-54BE4E80CC4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2E003-B4DC-40CF-9553-432227318A7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464C1-745C-4509-B1FB-BD2E64CBF5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4379EB-9F81-4B4A-8989-9C43950F2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5B81DD-F1FB-4D8C-A292-BF39230FB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F8D9F-937A-4087-A0DD-507EA988C8C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89DEE-B94B-471C-92B1-8135A2B9AE8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0D0D9-F34D-450C-AEBA-8AFAB46E5A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91B7F-8F0D-4E94-9052-E1276B799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95085-39A0-43E7-A164-DD249C086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7F1E1-ED90-465A-B248-67E90FB279E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5101C-8141-4AD7-A8E3-015E1C19DD8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ACD84-7B49-45EC-9047-D61F565292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B17D2-E726-40E0-9BA3-C3FB2F82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36AB2-DD60-4836-A2AD-DED089466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C3A0E-65EC-4F68-B3D1-AFBEC784F49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AF90D-989B-4B89-8087-307CE49FD40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51237-B0D7-42D0-9394-814A8D423E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2DE8-3157-49C0-85B2-CC7DA6D42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A87A7-79AB-4800-90C9-68474AA0D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DACD05-16E2-4BAA-BDC0-605613F34161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BA731-9EDB-483B-92B7-C4789710F2A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180E56-FA15-49C4-A6A6-0B68767B266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07440-F837-467C-95DF-795123F1F3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E8946-0214-40ED-B0D7-0F096AC78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705DF-BEB7-4668-B3E8-61DD71458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ECAC1C-521F-4F0D-841D-3C3BC094F744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831A9A-B18A-40C0-8A00-23A76A7FDF41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12662E-E7F3-47F3-911D-415DE020FBC0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A19B92-A803-42A1-A994-1DACA4A91A1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662EE4-5FC1-4207-8B8D-C80CDD1D0EB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E77150-BF5F-4405-A91F-94118CD48E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93C60-577D-4953-9170-9797D8302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F9B731-A55B-4D0F-BC0E-EDB46F414D6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94246-42F6-4203-856B-43528EC218E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0C491F-9883-45CF-AB72-D62105CCEB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BEFD5F-14E4-4A4E-B476-9EB7912D2B7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B0DB8F-FFA0-4C69-B0BA-5806F896AF6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60141-B0C8-4E32-B070-6917A6B62B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19070-491A-461F-BB0E-D7B142E75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5E8E6-F925-4284-951D-D56D658DD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A9DA5B-9006-4AD2-ABD7-2FC33BAC989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F8514-3034-4331-8F86-CBD995F42A2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9B9F3D-111D-48FE-8123-4B5A0DF41C9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D96D8-9394-4E7A-89D0-9C8E403907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920EA-8C37-4D2C-924F-92AC1F736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4D3DA6-9D28-4B55-BBCD-D2CCEA3F2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66985-DBD9-4F87-84EA-40AC067B7D9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64156-20F1-41D8-9554-B7D3EAD5D3C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6C1352-FFA7-4C8F-9610-743D67FCB4F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1ECDD4-A1F4-4533-9300-A20F1D3522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1998A-5A45-4E73-B6D7-13A4D6DA2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C5287-2C97-4123-B920-F541DB6AE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73A-1D7F-4318-A6DF-080844024332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t>02.07.2026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698CB-CF64-4EB2-9A41-7E8CBFC22E90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1ADD0-1C3D-4160-8CB3-2E9E2E72674B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EBC239-C4DE-4AB3-A734-A71199D7408A}"/>
              </a:ext>
            </a:extLst>
          </p:cNvPr>
          <p:cNvSpPr>
            <a:spLocks noGrp="1"/>
          </p:cNvSpPr>
          <p:nvPr/>
        </p:nvSpPr>
        <p:spPr>
          <a:xfrm>
            <a:off x="0" y="2331720"/>
            <a:ext cx="12191695" cy="54864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0E5138-DB99-40EB-B9CE-6420D5DEB41B}"/>
              </a:ext>
            </a:extLst>
          </p:cNvPr>
          <p:cNvSpPr>
            <a:spLocks noGrp="1"/>
          </p:cNvSpPr>
          <p:nvPr/>
        </p:nvSpPr>
        <p:spPr>
          <a:xfrm>
            <a:off x="731520" y="1371600"/>
            <a:ext cx="10728655" cy="80021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46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„</a:t>
            </a:r>
            <a:r>
              <a:rPr sz="46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Vom</a:t>
            </a:r>
            <a:r>
              <a:rPr sz="46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46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Sonnenlicht</a:t>
            </a:r>
            <a:r>
              <a:rPr sz="46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46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zur</a:t>
            </a:r>
            <a:r>
              <a:rPr sz="46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46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Gleichung</a:t>
            </a:r>
            <a:r>
              <a:rPr sz="46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11E79-3E7E-49C6-8554-F757ED009ED3}"/>
              </a:ext>
            </a:extLst>
          </p:cNvPr>
          <p:cNvSpPr>
            <a:spLocks noGrp="1"/>
          </p:cNvSpPr>
          <p:nvPr/>
        </p:nvSpPr>
        <p:spPr>
          <a:xfrm>
            <a:off x="731520" y="2514600"/>
            <a:ext cx="1072865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200" b="0" i="0" dirty="0">
                <a:solidFill>
                  <a:srgbClr val="FFD479"/>
                </a:solidFill>
                <a:latin typeface="Calibri"/>
                <a:ea typeface="Calibri"/>
                <a:cs typeface="Calibri"/>
              </a:rPr>
              <a:t>Mit einem Vektor eine Ebene festlegen und optimal zur Sonne ausrichten.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D1983C-049F-41E7-8368-925247EB04A5}"/>
              </a:ext>
            </a:extLst>
          </p:cNvPr>
          <p:cNvSpPr>
            <a:spLocks noGrp="1"/>
          </p:cNvSpPr>
          <p:nvPr/>
        </p:nvSpPr>
        <p:spPr>
          <a:xfrm>
            <a:off x="731520" y="594360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400" b="0" i="0">
                <a:solidFill>
                  <a:srgbClr val="9FB4C8"/>
                </a:solidFill>
                <a:latin typeface="Calibri"/>
                <a:ea typeface="Calibri"/>
                <a:cs typeface="Calibri"/>
              </a:rPr>
              <a:t>Mathematik · Q1 Grundkurs · Parameter- → Koordinatenform einer Ebene</a:t>
            </a:r>
          </a:p>
        </p:txBody>
      </p:sp>
    </p:spTree>
    <p:extLst>
      <p:ext uri="{BB962C8B-B14F-4D97-AF65-F5344CB8AC3E}">
        <p14:creationId xmlns:p14="http://schemas.microsoft.com/office/powerpoint/2010/main" val="1865609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BE394C-0B30-41F9-9C10-78EC7347FB7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75386C-7BFF-43F5-8B60-3B3A239F6D51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0B4F82-D2C5-4135-AE27-2F35EED091F7}"/>
              </a:ext>
            </a:extLst>
          </p:cNvPr>
          <p:cNvSpPr>
            <a:spLocks noGrp="1"/>
          </p:cNvSpPr>
          <p:nvPr/>
        </p:nvSpPr>
        <p:spPr>
          <a:xfrm>
            <a:off x="502920" y="109728"/>
            <a:ext cx="11277295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3000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Volle Kraft aus der Sonne?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85DDD-01B7-4B98-A3CD-BF8420FA9888}"/>
              </a:ext>
            </a:extLst>
          </p:cNvPr>
          <p:cNvSpPr>
            <a:spLocks noGrp="1"/>
          </p:cNvSpPr>
          <p:nvPr/>
        </p:nvSpPr>
        <p:spPr>
          <a:xfrm>
            <a:off x="502920" y="676656"/>
            <a:ext cx="1127729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1400" b="0" i="0">
                <a:solidFill>
                  <a:srgbClr val="BFD0E6"/>
                </a:solidFill>
                <a:latin typeface="Calibri"/>
                <a:ea typeface="Calibri"/>
                <a:cs typeface="Calibri"/>
              </a:rPr>
              <a:t>Dasselbe Panel – zwei Stellungen zum einfallenden Sonnenlicht.</a:t>
            </a:r>
          </a:p>
        </p:txBody>
      </p:sp>
      <p:pic>
        <p:nvPicPr>
          <p:cNvPr id="1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720" y="1371600"/>
            <a:ext cx="6502400" cy="3657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759C701-29FC-4A97-868E-8BF4D0E56FF9}"/>
              </a:ext>
            </a:extLst>
          </p:cNvPr>
          <p:cNvSpPr>
            <a:spLocks noGrp="1"/>
          </p:cNvSpPr>
          <p:nvPr/>
        </p:nvSpPr>
        <p:spPr>
          <a:xfrm>
            <a:off x="502920" y="5257800"/>
            <a:ext cx="11185855" cy="1188720"/>
          </a:xfrm>
          <a:prstGeom prst="rect">
            <a:avLst/>
          </a:prstGeom>
          <a:solidFill>
            <a:srgbClr val="EF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A62460-FF75-4AA3-86F3-A36BB6274DCA}"/>
              </a:ext>
            </a:extLst>
          </p:cNvPr>
          <p:cNvSpPr>
            <a:spLocks noGrp="1"/>
          </p:cNvSpPr>
          <p:nvPr/>
        </p:nvSpPr>
        <p:spPr>
          <a:xfrm>
            <a:off x="502920" y="5257800"/>
            <a:ext cx="91440" cy="1188720"/>
          </a:xfrm>
          <a:prstGeom prst="rect">
            <a:avLst/>
          </a:prstGeom>
          <a:solidFill>
            <a:srgbClr val="34A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57476C-4EDD-4F9F-908C-80480696B8A0}"/>
              </a:ext>
            </a:extLst>
          </p:cNvPr>
          <p:cNvSpPr>
            <a:spLocks noGrp="1"/>
          </p:cNvSpPr>
          <p:nvPr/>
        </p:nvSpPr>
        <p:spPr>
          <a:xfrm>
            <a:off x="731672" y="5569518"/>
            <a:ext cx="10728655" cy="5715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1200" b="1" i="0" dirty="0">
                <a:solidFill>
                  <a:srgbClr val="1E7A3C"/>
                </a:solidFill>
                <a:latin typeface="Calibri"/>
                <a:ea typeface="Calibri"/>
                <a:cs typeface="Calibri"/>
              </a:rPr>
              <a:t>BEOBACHTET  </a:t>
            </a:r>
          </a:p>
          <a:p>
            <a:pPr algn="l">
              <a:lnSpc>
                <a:spcPct val="105000"/>
              </a:lnSpc>
              <a:buNone/>
            </a:pPr>
            <a:r>
              <a:rPr sz="1800" b="1" i="0" dirty="0" err="1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Beobachtet</a:t>
            </a:r>
            <a:r>
              <a:rPr sz="18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18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das GIF</a:t>
            </a:r>
            <a:r>
              <a:rPr lang="de-DE" b="1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!</a:t>
            </a:r>
            <a:r>
              <a:rPr sz="18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b="1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Beschreibt was ihr seht!</a:t>
            </a:r>
            <a:endParaRPr sz="1800" b="1" i="0" dirty="0">
              <a:solidFill>
                <a:srgbClr val="202A36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815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EA167B-3CC8-4765-98FD-3B3C950DAA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57B36D-12A7-402C-A8EC-8636E4DC695F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E9F0A2-FC71-4FE0-B25B-543A9461D116}"/>
              </a:ext>
            </a:extLst>
          </p:cNvPr>
          <p:cNvSpPr>
            <a:spLocks noGrp="1"/>
          </p:cNvSpPr>
          <p:nvPr/>
        </p:nvSpPr>
        <p:spPr>
          <a:xfrm>
            <a:off x="502920" y="109728"/>
            <a:ext cx="11277295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3000" b="1" i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Woran erkennt man die optimale Stellung?</a:t>
            </a: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554480"/>
            <a:ext cx="5303520" cy="2983230"/>
          </a:xfrm>
          <a:prstGeom prst="rect">
            <a:avLst/>
          </a:prstGeom>
        </p:spPr>
      </p:pic>
      <p:pic>
        <p:nvPicPr>
          <p:cNvPr id="18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554480"/>
            <a:ext cx="5303520" cy="29832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EE0077-6A47-4043-9ABA-3815269CDE5B}"/>
              </a:ext>
            </a:extLst>
          </p:cNvPr>
          <p:cNvSpPr>
            <a:spLocks noGrp="1"/>
          </p:cNvSpPr>
          <p:nvPr/>
        </p:nvSpPr>
        <p:spPr>
          <a:xfrm>
            <a:off x="502920" y="5257800"/>
            <a:ext cx="11185855" cy="1188720"/>
          </a:xfrm>
          <a:prstGeom prst="rect">
            <a:avLst/>
          </a:prstGeom>
          <a:solidFill>
            <a:srgbClr val="EF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3C0D35-4FD0-4CC9-8D51-165FA5890F99}"/>
              </a:ext>
            </a:extLst>
          </p:cNvPr>
          <p:cNvSpPr>
            <a:spLocks noGrp="1"/>
          </p:cNvSpPr>
          <p:nvPr/>
        </p:nvSpPr>
        <p:spPr>
          <a:xfrm>
            <a:off x="502920" y="5257800"/>
            <a:ext cx="91440" cy="1188720"/>
          </a:xfrm>
          <a:prstGeom prst="rect">
            <a:avLst/>
          </a:prstGeom>
          <a:solidFill>
            <a:srgbClr val="34A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D3A12-884F-499B-9F83-C3F46F2BE318}"/>
              </a:ext>
            </a:extLst>
          </p:cNvPr>
          <p:cNvSpPr>
            <a:spLocks noGrp="1"/>
          </p:cNvSpPr>
          <p:nvPr/>
        </p:nvSpPr>
        <p:spPr>
          <a:xfrm>
            <a:off x="777240" y="5424094"/>
            <a:ext cx="10728655" cy="8561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1200" b="1" i="0" dirty="0">
                <a:solidFill>
                  <a:srgbClr val="1E7A3C"/>
                </a:solidFill>
                <a:latin typeface="Calibri"/>
                <a:ea typeface="Calibri"/>
                <a:cs typeface="Calibri"/>
              </a:rPr>
              <a:t>ÜBERLEGT  </a:t>
            </a:r>
          </a:p>
          <a:p>
            <a:pPr algn="l">
              <a:lnSpc>
                <a:spcPct val="105000"/>
              </a:lnSpc>
              <a:buNone/>
            </a:pPr>
            <a:r>
              <a:rPr lang="de-DE" sz="18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Stellt euch vor, ihr müsstet Herrn Bechtel am Telefon erklären wie er das Panel ausrichten soll – was würdet ihr ihm sagen? </a:t>
            </a:r>
            <a:endParaRPr sz="1800" b="1" i="0" dirty="0">
              <a:solidFill>
                <a:srgbClr val="202A36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72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62A8B3-9196-4911-A198-AB272BE2E9A5}"/>
              </a:ext>
            </a:extLst>
          </p:cNvPr>
          <p:cNvSpPr>
            <a:spLocks noGrp="1"/>
          </p:cNvSpPr>
          <p:nvPr/>
        </p:nvSpPr>
        <p:spPr>
          <a:xfrm>
            <a:off x="731520" y="1702076"/>
            <a:ext cx="10728655" cy="54864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B364FD-E6D3-421B-A34E-BFC468B7E497}"/>
              </a:ext>
            </a:extLst>
          </p:cNvPr>
          <p:cNvSpPr>
            <a:spLocks noGrp="1"/>
          </p:cNvSpPr>
          <p:nvPr/>
        </p:nvSpPr>
        <p:spPr>
          <a:xfrm>
            <a:off x="731520" y="822960"/>
            <a:ext cx="1072865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200" b="1" i="0" dirty="0" err="1">
                <a:solidFill>
                  <a:srgbClr val="9FC0E3"/>
                </a:solidFill>
                <a:latin typeface="Calibri"/>
                <a:ea typeface="Calibri"/>
                <a:cs typeface="Calibri"/>
              </a:rPr>
              <a:t>Unsere Leitfrage</a:t>
            </a:r>
            <a:endParaRPr sz="2200" b="1" i="0" dirty="0">
              <a:solidFill>
                <a:srgbClr val="9FC0E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BFAE3B-D4E2-4CFE-B384-4F4655B7AED3}"/>
              </a:ext>
            </a:extLst>
          </p:cNvPr>
          <p:cNvSpPr>
            <a:spLocks noGrp="1"/>
          </p:cNvSpPr>
          <p:nvPr/>
        </p:nvSpPr>
        <p:spPr>
          <a:xfrm>
            <a:off x="1020927" y="1954189"/>
            <a:ext cx="10149840" cy="169033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sz="3200" b="0" dirty="0">
                <a:solidFill>
                  <a:srgbClr val="FFFFFF"/>
                </a:solidFill>
                <a:latin typeface="Calibri"/>
              </a:rPr>
              <a:t>Wie </a:t>
            </a:r>
            <a:r>
              <a:rPr sz="3200" b="0" dirty="0" err="1">
                <a:solidFill>
                  <a:srgbClr val="FFFFFF"/>
                </a:solidFill>
                <a:latin typeface="Calibri"/>
              </a:rPr>
              <a:t>kann</a:t>
            </a:r>
            <a:r>
              <a:rPr sz="3200" b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de-DE" sz="3200" dirty="0">
                <a:solidFill>
                  <a:srgbClr val="FFFFFF"/>
                </a:solidFill>
              </a:rPr>
              <a:t>man ein Ebene </a:t>
            </a:r>
            <a:r>
              <a:rPr lang="de-DE" sz="3200" b="1" dirty="0">
                <a:solidFill>
                  <a:srgbClr val="FFD479"/>
                </a:solidFill>
              </a:rPr>
              <a:t>optimal zur Sonne</a:t>
            </a:r>
            <a:r>
              <a:rPr lang="de-DE" sz="3200" dirty="0">
                <a:solidFill>
                  <a:srgbClr val="FFFFFF"/>
                </a:solidFill>
              </a:rPr>
              <a:t> ausrichten – und </a:t>
            </a:r>
            <a:r>
              <a:rPr lang="de-DE" sz="3200" b="1" dirty="0">
                <a:solidFill>
                  <a:srgbClr val="FFC000"/>
                </a:solidFill>
              </a:rPr>
              <a:t>womit</a:t>
            </a:r>
            <a:r>
              <a:rPr lang="de-DE" sz="3200" dirty="0">
                <a:solidFill>
                  <a:srgbClr val="FFFFFF"/>
                </a:solidFill>
              </a:rPr>
              <a:t> lässt sich eine Ebene im Raum eindeutig festlegen</a:t>
            </a:r>
            <a:r>
              <a:rPr sz="3200" b="0" dirty="0">
                <a:solidFill>
                  <a:srgbClr val="FFFFFF"/>
                </a:solidFill>
                <a:latin typeface="Calibri"/>
              </a:rPr>
              <a:t>?</a:t>
            </a:r>
            <a:endParaRPr sz="2775" b="0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B97C7D-13F2-8062-C059-EC84520D5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938" y="3678993"/>
            <a:ext cx="2931818" cy="295386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C9C1A87-435F-D71D-7FAD-A338E3C33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530" y="3295650"/>
            <a:ext cx="548894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3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24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B9C9EC-0746-8E9A-0585-F66465CD5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153D4C-6755-AAA0-EED9-21434F016597}"/>
              </a:ext>
            </a:extLst>
          </p:cNvPr>
          <p:cNvSpPr>
            <a:spLocks noGrp="1"/>
          </p:cNvSpPr>
          <p:nvPr/>
        </p:nvSpPr>
        <p:spPr>
          <a:xfrm>
            <a:off x="731520" y="1702076"/>
            <a:ext cx="10728655" cy="54864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6D7ECA-A55C-6284-B3AE-1888A9BAB7EA}"/>
              </a:ext>
            </a:extLst>
          </p:cNvPr>
          <p:cNvSpPr>
            <a:spLocks noGrp="1"/>
          </p:cNvSpPr>
          <p:nvPr/>
        </p:nvSpPr>
        <p:spPr>
          <a:xfrm>
            <a:off x="731520" y="822960"/>
            <a:ext cx="1072865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2200" b="1" i="0" dirty="0">
                <a:solidFill>
                  <a:srgbClr val="9FC0E3"/>
                </a:solidFill>
                <a:latin typeface="Calibri"/>
                <a:ea typeface="Calibri"/>
                <a:cs typeface="Calibri"/>
              </a:rPr>
              <a:t>Nun ihr!</a:t>
            </a:r>
            <a:endParaRPr sz="2200" b="1" i="0" dirty="0">
              <a:solidFill>
                <a:srgbClr val="9FC0E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9A0594-DF63-9BBF-4857-1D5492B743A6}"/>
              </a:ext>
            </a:extLst>
          </p:cNvPr>
          <p:cNvSpPr>
            <a:spLocks noGrp="1"/>
          </p:cNvSpPr>
          <p:nvPr/>
        </p:nvSpPr>
        <p:spPr>
          <a:xfrm>
            <a:off x="1052404" y="2100058"/>
            <a:ext cx="10086885" cy="256993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Was habt ihr im Applet mit dem </a:t>
            </a:r>
            <a:r>
              <a:rPr lang="de-DE" sz="4400" b="1" dirty="0" err="1">
                <a:solidFill>
                  <a:srgbClr val="FFFFFF"/>
                </a:solidFill>
                <a:latin typeface="Calibri"/>
              </a:rPr>
              <a:t>Solarmudul</a:t>
            </a:r>
            <a:r>
              <a:rPr lang="de-DE" sz="4400" b="1" dirty="0">
                <a:solidFill>
                  <a:srgbClr val="FFFFFF"/>
                </a:solidFill>
                <a:latin typeface="Calibri"/>
              </a:rPr>
              <a:t> herausgefunden?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81D411E-E7F4-0EFA-135E-EF1D8BEED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957" y="4118130"/>
            <a:ext cx="2907777" cy="242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0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24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650C1F-B845-DCC7-AE33-5F24FF845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9D45BF-2356-FDFF-BAA2-E547E8385981}"/>
              </a:ext>
            </a:extLst>
          </p:cNvPr>
          <p:cNvSpPr>
            <a:spLocks noGrp="1"/>
          </p:cNvSpPr>
          <p:nvPr/>
        </p:nvSpPr>
        <p:spPr>
          <a:xfrm>
            <a:off x="731519" y="1466182"/>
            <a:ext cx="10728655" cy="54864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0EF9DB-09F9-997A-5BC8-0CFC3572AB36}"/>
              </a:ext>
            </a:extLst>
          </p:cNvPr>
          <p:cNvSpPr>
            <a:spLocks noGrp="1"/>
          </p:cNvSpPr>
          <p:nvPr/>
        </p:nvSpPr>
        <p:spPr>
          <a:xfrm>
            <a:off x="731520" y="822960"/>
            <a:ext cx="1072865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2200" b="1" i="0" dirty="0">
                <a:solidFill>
                  <a:srgbClr val="9FC0E3"/>
                </a:solidFill>
                <a:latin typeface="Calibri"/>
                <a:ea typeface="Calibri"/>
                <a:cs typeface="Calibri"/>
              </a:rPr>
              <a:t>Nun ihr!</a:t>
            </a:r>
            <a:endParaRPr sz="2200" b="1" i="0" dirty="0">
              <a:solidFill>
                <a:srgbClr val="9FC0E3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59078F-053D-C5ED-D880-8AB04CABBCDF}"/>
              </a:ext>
            </a:extLst>
          </p:cNvPr>
          <p:cNvSpPr>
            <a:spLocks noGrp="1"/>
          </p:cNvSpPr>
          <p:nvPr/>
        </p:nvSpPr>
        <p:spPr>
          <a:xfrm>
            <a:off x="1065074" y="1521046"/>
            <a:ext cx="9588607" cy="256993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Übt nun selber das Verfahren!</a:t>
            </a:r>
            <a:br>
              <a:rPr lang="de-DE" sz="4400" b="1" dirty="0">
                <a:solidFill>
                  <a:srgbClr val="FFFFFF"/>
                </a:solidFill>
                <a:latin typeface="Calibri"/>
              </a:rPr>
            </a:br>
            <a:r>
              <a:rPr lang="de-DE" sz="4400" b="1" dirty="0">
                <a:solidFill>
                  <a:srgbClr val="FFFFFF"/>
                </a:solidFill>
                <a:latin typeface="Calibri"/>
              </a:rPr>
              <a:t>(</a:t>
            </a:r>
            <a:r>
              <a:rPr lang="de-DE" sz="4400" b="1" dirty="0">
                <a:solidFill>
                  <a:srgbClr val="FFC000"/>
                </a:solidFill>
                <a:latin typeface="Calibri"/>
              </a:rPr>
              <a:t>Nutzt die </a:t>
            </a:r>
            <a:r>
              <a:rPr lang="de-DE" sz="4400" b="1" dirty="0" err="1">
                <a:solidFill>
                  <a:srgbClr val="FFC000"/>
                </a:solidFill>
                <a:latin typeface="Calibri"/>
              </a:rPr>
              <a:t>CASeasy</a:t>
            </a:r>
            <a:r>
              <a:rPr lang="de-DE" sz="4400" b="1" dirty="0">
                <a:solidFill>
                  <a:srgbClr val="FFC000"/>
                </a:solidFill>
                <a:latin typeface="Calibri"/>
              </a:rPr>
              <a:t>+ App für Schritt 1!</a:t>
            </a:r>
            <a:r>
              <a:rPr lang="de-DE" sz="4400" b="1" dirty="0">
                <a:solidFill>
                  <a:srgbClr val="FFFFFF"/>
                </a:solidFill>
                <a:latin typeface="Calibri"/>
              </a:rPr>
              <a:t>)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96DB96C-4946-4004-827B-32B878F41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068" y="3211352"/>
            <a:ext cx="3508276" cy="349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80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24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B27E9D-0472-ECF6-0C2A-5AB92E08D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534FCD-EF72-16B6-BEC3-4D9130C50FAA}"/>
              </a:ext>
            </a:extLst>
          </p:cNvPr>
          <p:cNvSpPr>
            <a:spLocks noGrp="1"/>
          </p:cNvSpPr>
          <p:nvPr/>
        </p:nvSpPr>
        <p:spPr>
          <a:xfrm>
            <a:off x="731520" y="1702076"/>
            <a:ext cx="10728655" cy="54864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346F6C-EFD8-1036-2EF5-CCEC049FCFC8}"/>
              </a:ext>
            </a:extLst>
          </p:cNvPr>
          <p:cNvSpPr>
            <a:spLocks noGrp="1"/>
          </p:cNvSpPr>
          <p:nvPr/>
        </p:nvSpPr>
        <p:spPr>
          <a:xfrm>
            <a:off x="166924" y="2935078"/>
            <a:ext cx="6325930" cy="33147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Was bringt uns die Koordinatenform für Vorteile?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Grafik 4" descr="101 Silly Math Jokes and Puns to Make Students Laugh Like Crazy">
            <a:extLst>
              <a:ext uri="{FF2B5EF4-FFF2-40B4-BE49-F238E27FC236}">
                <a16:creationId xmlns:a16="http://schemas.microsoft.com/office/drawing/2014/main" id="{A3AC6F52-0DDD-2630-B4A1-6C0E47972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407" y="2278785"/>
            <a:ext cx="4869768" cy="370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74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24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7537F-8D7C-80D7-0384-8DE1F7F92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CAE07E-B58B-9063-6001-7C084E8B128C}"/>
              </a:ext>
            </a:extLst>
          </p:cNvPr>
          <p:cNvSpPr>
            <a:spLocks noGrp="1"/>
          </p:cNvSpPr>
          <p:nvPr/>
        </p:nvSpPr>
        <p:spPr>
          <a:xfrm>
            <a:off x="731520" y="1702076"/>
            <a:ext cx="10728655" cy="54864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1BF32-A4D9-18BD-22F9-0F9545A209B6}"/>
              </a:ext>
            </a:extLst>
          </p:cNvPr>
          <p:cNvSpPr>
            <a:spLocks noGrp="1"/>
          </p:cNvSpPr>
          <p:nvPr/>
        </p:nvSpPr>
        <p:spPr>
          <a:xfrm>
            <a:off x="2932882" y="746453"/>
            <a:ext cx="6325930" cy="18251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Schönes Wochenende!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Grafik 6" descr="So Proud GIFs | Tenor">
            <a:extLst>
              <a:ext uri="{FF2B5EF4-FFF2-40B4-BE49-F238E27FC236}">
                <a16:creationId xmlns:a16="http://schemas.microsoft.com/office/drawing/2014/main" id="{2591D497-E999-7433-D1F7-56EC55F26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038" y="3583893"/>
            <a:ext cx="2851618" cy="2851618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0247B26C-8CED-1958-763A-FD1F1D63AD48}"/>
              </a:ext>
            </a:extLst>
          </p:cNvPr>
          <p:cNvSpPr>
            <a:spLocks noGrp="1"/>
          </p:cNvSpPr>
          <p:nvPr/>
        </p:nvSpPr>
        <p:spPr>
          <a:xfrm>
            <a:off x="2455865" y="2315724"/>
            <a:ext cx="7279964" cy="18251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Danke für eure Mitarbeit!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217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DocSecurity>0</DocSecurity>
  <PresentationFormat>Breitbild</PresentationFormat>
  <Paragraphs>36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Leon Bechtel</cp:lastModifiedBy>
  <cp:revision>21</cp:revision>
  <dcterms:created xsi:type="dcterms:W3CDTF">2026-06-26T11:20:26Z</dcterms:created>
  <dcterms:modified xsi:type="dcterms:W3CDTF">2026-07-03T06:43:17Z</dcterms:modified>
</cp:coreProperties>
</file>