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5" r:id="rId4"/>
    <p:sldId id="267" r:id="rId5"/>
    <p:sldId id="270" r:id="rId6"/>
    <p:sldId id="268" r:id="rId7"/>
    <p:sldId id="263" r:id="rId8"/>
    <p:sldId id="266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9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4599F94E-CEE6-441E-89CC-EB005ECD8F06}">
      <a14:m xmlns:a14="http://schemas.microsoft.com/office/drawing/2010/main">
        <m:mathPr xmlns:m="http://schemas.openxmlformats.org/officeDocument/2006/math"/>
      </a14:m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50" d="100"/>
          <a:sy n="150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6388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646A5-6B9E-A64F-C35E-2080C208F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D023BD-9B61-16E1-6E0D-C9A33E07E6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319802-73A6-C0BD-45FF-C7AB0131DF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F70D24-0B2C-88B3-0350-CFD7D5A9D6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89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680960" y="36576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8001000" y="36576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321040" y="36576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7680960" y="68580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001000" y="68580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8321040" y="68580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14300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KAPITEL V  ·  VEKTOREN, GERADEN UND WINKEL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04607" y="1838259"/>
            <a:ext cx="7863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Orthogonalität</a:t>
            </a:r>
            <a:endParaRPr lang="en-US" sz="6000" dirty="0"/>
          </a:p>
        </p:txBody>
      </p:sp>
      <p:sp>
        <p:nvSpPr>
          <p:cNvPr id="10" name="Text 8"/>
          <p:cNvSpPr/>
          <p:nvPr/>
        </p:nvSpPr>
        <p:spPr>
          <a:xfrm>
            <a:off x="640080" y="2331720"/>
            <a:ext cx="7863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6000" dirty="0"/>
          </a:p>
        </p:txBody>
      </p:sp>
      <p:sp>
        <p:nvSpPr>
          <p:cNvPr id="11" name="Text 9"/>
          <p:cNvSpPr/>
          <p:nvPr/>
        </p:nvSpPr>
        <p:spPr>
          <a:xfrm>
            <a:off x="640080" y="347472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" y="4160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6CA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Mathematik  ·  Q-Phase  ·  60 min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84048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54864"/>
            <a:ext cx="292608" cy="2926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5486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8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77240" y="54864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EINSTIEG  ·  HEUTIGE AUSGANGSLAGE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766560" y="54864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Plenum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11480" y="52120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 </a:t>
            </a:r>
            <a:r>
              <a:rPr lang="en-US" sz="2200" b="1" dirty="0" err="1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seht</a:t>
            </a:r>
            <a:r>
              <a:rPr lang="en-US" sz="2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200" b="1" dirty="0" err="1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ihr</a:t>
            </a:r>
            <a:r>
              <a:rPr lang="en-US" sz="2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200" b="1" dirty="0" err="1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hier</a:t>
            </a:r>
            <a:r>
              <a:rPr lang="en-US" sz="2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342788" y="926155"/>
            <a:ext cx="4530664" cy="19380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033" y="943424"/>
            <a:ext cx="4458173" cy="1957247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 flipV="1">
            <a:off x="1606632" y="1367459"/>
            <a:ext cx="3625" cy="1022257"/>
          </a:xfrm>
          <a:prstGeom prst="line">
            <a:avLst/>
          </a:prstGeom>
          <a:noFill/>
          <a:ln w="50800">
            <a:solidFill>
              <a:srgbClr val="F59E0B"/>
            </a:solidFill>
            <a:prstDash val="solid"/>
            <a:tailEnd type="triangle"/>
          </a:ln>
        </p:spPr>
        <p:txBody>
          <a:bodyPr/>
          <a:lstStyle/>
          <a:p>
            <a:endParaRPr lang="de-DE" dirty="0"/>
          </a:p>
        </p:txBody>
      </p:sp>
      <p:sp>
        <p:nvSpPr>
          <p:cNvPr id="12" name="Shape 9"/>
          <p:cNvSpPr/>
          <p:nvPr/>
        </p:nvSpPr>
        <p:spPr>
          <a:xfrm>
            <a:off x="1636416" y="1339211"/>
            <a:ext cx="1159125" cy="3461"/>
          </a:xfrm>
          <a:prstGeom prst="line">
            <a:avLst/>
          </a:prstGeom>
          <a:noFill/>
          <a:ln w="50800">
            <a:solidFill>
              <a:srgbClr val="1C7293"/>
            </a:solidFill>
            <a:prstDash val="solid"/>
            <a:tailEnd type="triangle"/>
          </a:ln>
        </p:spPr>
      </p:sp>
      <p:sp>
        <p:nvSpPr>
          <p:cNvPr id="13" name="Shape 10"/>
          <p:cNvSpPr/>
          <p:nvPr/>
        </p:nvSpPr>
        <p:spPr>
          <a:xfrm>
            <a:off x="1719386" y="1848183"/>
            <a:ext cx="304461" cy="221493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2881" y="1841076"/>
            <a:ext cx="217472" cy="217472"/>
          </a:xfrm>
          <a:prstGeom prst="rect">
            <a:avLst/>
          </a:prstGeom>
        </p:spPr>
      </p:pic>
      <p:sp>
        <p:nvSpPr>
          <p:cNvPr id="15" name="Shape 11"/>
          <p:cNvSpPr/>
          <p:nvPr/>
        </p:nvSpPr>
        <p:spPr>
          <a:xfrm>
            <a:off x="2065036" y="1068303"/>
            <a:ext cx="304461" cy="221493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6961" y="1084856"/>
            <a:ext cx="217472" cy="217472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5334601" y="1530686"/>
            <a:ext cx="242316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5334601" y="1530686"/>
            <a:ext cx="73152" cy="25603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9" name="Text 14"/>
          <p:cNvSpPr/>
          <p:nvPr/>
        </p:nvSpPr>
        <p:spPr>
          <a:xfrm>
            <a:off x="5517481" y="1622126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5517481" y="1942166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Pfosten</a:t>
            </a:r>
            <a:endParaRPr lang="en-US" sz="1100" dirty="0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17481" y="2170766"/>
            <a:ext cx="457200" cy="4572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020401" y="2216486"/>
            <a:ext cx="274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F2A4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=</a:t>
            </a:r>
            <a:endParaRPr lang="en-US" sz="1800" dirty="0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40441" y="2079326"/>
            <a:ext cx="508508" cy="713232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5517481" y="2948006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Querarm</a:t>
            </a:r>
            <a:endParaRPr lang="en-US" sz="1100" dirty="0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17481" y="3176606"/>
            <a:ext cx="457200" cy="457200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6020401" y="3222326"/>
            <a:ext cx="274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F2A4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=</a:t>
            </a:r>
            <a:endParaRPr lang="en-US" sz="1800" dirty="0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40441" y="3085166"/>
            <a:ext cx="508508" cy="713232"/>
          </a:xfrm>
          <a:prstGeom prst="rect">
            <a:avLst/>
          </a:prstGeom>
        </p:spPr>
      </p:pic>
      <p:sp>
        <p:nvSpPr>
          <p:cNvPr id="29" name="Text 20"/>
          <p:cNvSpPr/>
          <p:nvPr/>
        </p:nvSpPr>
        <p:spPr>
          <a:xfrm>
            <a:off x="640080" y="44348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Stehen Pfosten und Querarm wirklich senkrecht zueinander?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365760" y="485089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Orthogonalität von Vektoren  ·  Lernen aus Lösungsbeispielen</a:t>
            </a:r>
            <a:endParaRPr lang="en-US" sz="900" dirty="0"/>
          </a:p>
        </p:txBody>
      </p:sp>
      <p:sp>
        <p:nvSpPr>
          <p:cNvPr id="31" name="Text 22"/>
          <p:cNvSpPr/>
          <p:nvPr/>
        </p:nvSpPr>
        <p:spPr>
          <a:xfrm>
            <a:off x="8046720" y="4850892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7</a:t>
            </a:r>
            <a:endParaRPr lang="en-US" sz="900" dirty="0"/>
          </a:p>
        </p:txBody>
      </p:sp>
      <p:sp>
        <p:nvSpPr>
          <p:cNvPr id="32" name="Shape 7">
            <a:extLst>
              <a:ext uri="{FF2B5EF4-FFF2-40B4-BE49-F238E27FC236}">
                <a16:creationId xmlns:a16="http://schemas.microsoft.com/office/drawing/2014/main" id="{63971B18-E64C-C0BD-8B7E-A021F2D24594}"/>
              </a:ext>
            </a:extLst>
          </p:cNvPr>
          <p:cNvSpPr/>
          <p:nvPr/>
        </p:nvSpPr>
        <p:spPr>
          <a:xfrm>
            <a:off x="365760" y="2917224"/>
            <a:ext cx="4503893" cy="205867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33" name="Image 0" descr="preencoded.png">
            <a:extLst>
              <a:ext uri="{FF2B5EF4-FFF2-40B4-BE49-F238E27FC236}">
                <a16:creationId xmlns:a16="http://schemas.microsoft.com/office/drawing/2014/main" id="{20421CCF-5B08-2626-C504-F945270D6E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19" y="2984525"/>
            <a:ext cx="4458173" cy="1957247"/>
          </a:xfrm>
          <a:prstGeom prst="rect">
            <a:avLst/>
          </a:prstGeom>
        </p:spPr>
      </p:pic>
      <p:sp>
        <p:nvSpPr>
          <p:cNvPr id="34" name="Shape 8">
            <a:extLst>
              <a:ext uri="{FF2B5EF4-FFF2-40B4-BE49-F238E27FC236}">
                <a16:creationId xmlns:a16="http://schemas.microsoft.com/office/drawing/2014/main" id="{40682E5D-21B0-ECE8-9699-9FE674CA5F5E}"/>
              </a:ext>
            </a:extLst>
          </p:cNvPr>
          <p:cNvSpPr/>
          <p:nvPr/>
        </p:nvSpPr>
        <p:spPr>
          <a:xfrm flipV="1">
            <a:off x="1636416" y="3346272"/>
            <a:ext cx="124127" cy="1075573"/>
          </a:xfrm>
          <a:prstGeom prst="line">
            <a:avLst/>
          </a:prstGeom>
          <a:noFill/>
          <a:ln w="50800">
            <a:solidFill>
              <a:srgbClr val="F59E0B"/>
            </a:solidFill>
            <a:prstDash val="solid"/>
            <a:tailEnd type="triangle"/>
          </a:ln>
        </p:spPr>
        <p:txBody>
          <a:bodyPr/>
          <a:lstStyle/>
          <a:p>
            <a:endParaRPr lang="de-DE" dirty="0"/>
          </a:p>
        </p:txBody>
      </p:sp>
      <p:sp>
        <p:nvSpPr>
          <p:cNvPr id="35" name="Shape 9">
            <a:extLst>
              <a:ext uri="{FF2B5EF4-FFF2-40B4-BE49-F238E27FC236}">
                <a16:creationId xmlns:a16="http://schemas.microsoft.com/office/drawing/2014/main" id="{064C9286-AC61-DC84-5103-AEB1E6348CB6}"/>
              </a:ext>
            </a:extLst>
          </p:cNvPr>
          <p:cNvSpPr/>
          <p:nvPr/>
        </p:nvSpPr>
        <p:spPr>
          <a:xfrm>
            <a:off x="1778513" y="3347911"/>
            <a:ext cx="1111061" cy="24407"/>
          </a:xfrm>
          <a:prstGeom prst="line">
            <a:avLst/>
          </a:prstGeom>
          <a:noFill/>
          <a:ln w="50800">
            <a:solidFill>
              <a:srgbClr val="1C7293"/>
            </a:solidFill>
            <a:prstDash val="solid"/>
            <a:tailEnd type="triangle"/>
          </a:ln>
        </p:spPr>
      </p:sp>
      <p:sp>
        <p:nvSpPr>
          <p:cNvPr id="36" name="Shape 10">
            <a:extLst>
              <a:ext uri="{FF2B5EF4-FFF2-40B4-BE49-F238E27FC236}">
                <a16:creationId xmlns:a16="http://schemas.microsoft.com/office/drawing/2014/main" id="{16C8E115-D5BF-516D-53A1-1B745AF08D30}"/>
              </a:ext>
            </a:extLst>
          </p:cNvPr>
          <p:cNvSpPr/>
          <p:nvPr/>
        </p:nvSpPr>
        <p:spPr>
          <a:xfrm>
            <a:off x="1774480" y="3791074"/>
            <a:ext cx="304461" cy="221493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37" name="Image 1" descr="preencoded.png">
            <a:extLst>
              <a:ext uri="{FF2B5EF4-FFF2-40B4-BE49-F238E27FC236}">
                <a16:creationId xmlns:a16="http://schemas.microsoft.com/office/drawing/2014/main" id="{557F0F6F-24D3-620E-9AA8-9FCF3F937C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7975" y="3783967"/>
            <a:ext cx="217472" cy="217472"/>
          </a:xfrm>
          <a:prstGeom prst="rect">
            <a:avLst/>
          </a:prstGeom>
        </p:spPr>
      </p:pic>
      <p:sp>
        <p:nvSpPr>
          <p:cNvPr id="38" name="Shape 11">
            <a:extLst>
              <a:ext uri="{FF2B5EF4-FFF2-40B4-BE49-F238E27FC236}">
                <a16:creationId xmlns:a16="http://schemas.microsoft.com/office/drawing/2014/main" id="{ABC080A6-D857-8F9F-5F7B-3A6028703551}"/>
              </a:ext>
            </a:extLst>
          </p:cNvPr>
          <p:cNvSpPr/>
          <p:nvPr/>
        </p:nvSpPr>
        <p:spPr>
          <a:xfrm>
            <a:off x="2120130" y="3011194"/>
            <a:ext cx="304461" cy="221493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39" name="Image 2" descr="preencoded.png">
            <a:extLst>
              <a:ext uri="{FF2B5EF4-FFF2-40B4-BE49-F238E27FC236}">
                <a16:creationId xmlns:a16="http://schemas.microsoft.com/office/drawing/2014/main" id="{645CC73F-009F-DC31-0473-8DF0AADDFA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2055" y="3027747"/>
            <a:ext cx="217472" cy="2174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53440"/>
            <a:ext cx="8229600" cy="17830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88011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  ·  SKALARPRODUKT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410462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Für Vektoren</a:t>
            </a:r>
            <a:endParaRPr lang="en-US" sz="14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240" y="1355598"/>
            <a:ext cx="36576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304288" y="1410462"/>
            <a:ext cx="228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=</a:t>
            </a:r>
            <a:endParaRPr lang="en-US" sz="16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0320" y="1245870"/>
            <a:ext cx="521547" cy="7315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173307" y="1410462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und</a:t>
            </a:r>
            <a:endParaRPr lang="en-US" sz="14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8795" y="1355598"/>
            <a:ext cx="365760" cy="4572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4041987" y="1410462"/>
            <a:ext cx="228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=</a:t>
            </a:r>
            <a:endParaRPr lang="en-US" sz="160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8875" y="1245870"/>
            <a:ext cx="521547" cy="73152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901861" y="1410462"/>
            <a:ext cx="640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heißt</a:t>
            </a:r>
            <a:endParaRPr lang="en-US" sz="14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2114550"/>
            <a:ext cx="365760" cy="457200"/>
          </a:xfrm>
          <a:prstGeom prst="rect">
            <a:avLst/>
          </a:prstGeom>
        </p:spPr>
      </p:pic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5376" y="2114550"/>
            <a:ext cx="365760" cy="45720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2276856" y="2169414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=  </a:t>
            </a:r>
            <a:r>
              <a:rPr lang="en-US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a₁</a:t>
            </a: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·</a:t>
            </a:r>
            <a:r>
              <a:rPr lang="en-US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b₁ </a:t>
            </a: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 </a:t>
            </a:r>
            <a:r>
              <a:rPr lang="en-US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a₂</a:t>
            </a: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·</a:t>
            </a:r>
            <a:r>
              <a:rPr lang="en-US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b₂ </a:t>
            </a: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 </a:t>
            </a:r>
            <a:r>
              <a:rPr lang="en-US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a₃</a:t>
            </a: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·</a:t>
            </a:r>
            <a:r>
              <a:rPr lang="en-US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b₃     </a:t>
            </a:r>
            <a:r>
              <a:rPr lang="en-US" sz="14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das </a:t>
            </a:r>
            <a:r>
              <a:rPr lang="en-US" sz="1400" b="1" dirty="0">
                <a:solidFill>
                  <a:srgbClr val="DC96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Skalarprodukt</a:t>
            </a:r>
            <a:endParaRPr lang="en-US" sz="1400" dirty="0">
              <a:solidFill>
                <a:srgbClr val="DC9642"/>
              </a:solidFill>
            </a:endParaRPr>
          </a:p>
        </p:txBody>
      </p:sp>
      <p:sp>
        <p:nvSpPr>
          <p:cNvPr id="18" name="Shape 10"/>
          <p:cNvSpPr/>
          <p:nvPr/>
        </p:nvSpPr>
        <p:spPr>
          <a:xfrm>
            <a:off x="365760" y="2754630"/>
            <a:ext cx="8229600" cy="1280160"/>
          </a:xfrm>
          <a:prstGeom prst="rect">
            <a:avLst/>
          </a:prstGeom>
          <a:solidFill>
            <a:srgbClr val="D1FAE5"/>
          </a:solidFill>
          <a:ln w="1905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19" name="Shape 11"/>
          <p:cNvSpPr/>
          <p:nvPr/>
        </p:nvSpPr>
        <p:spPr>
          <a:xfrm>
            <a:off x="365760" y="2754630"/>
            <a:ext cx="91440" cy="128016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0" name="Text 12"/>
          <p:cNvSpPr/>
          <p:nvPr/>
        </p:nvSpPr>
        <p:spPr>
          <a:xfrm>
            <a:off x="594360" y="284607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ORTHOGONALITÄTSKRITERIUM</a:t>
            </a:r>
            <a:endParaRPr lang="en-US" sz="1100" dirty="0"/>
          </a:p>
        </p:txBody>
      </p:sp>
      <p:sp>
        <p:nvSpPr>
          <p:cNvPr id="21" name="Text 13"/>
          <p:cNvSpPr/>
          <p:nvPr/>
        </p:nvSpPr>
        <p:spPr>
          <a:xfrm>
            <a:off x="685800" y="321183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Zwei Vektoren</a:t>
            </a:r>
            <a:endParaRPr lang="en-US" sz="1400" dirty="0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03120" y="3166110"/>
            <a:ext cx="304800" cy="365760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2453640" y="321183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und</a:t>
            </a:r>
            <a:endParaRPr lang="en-US" sz="1400" dirty="0"/>
          </a:p>
        </p:txBody>
      </p:sp>
      <p:pic>
        <p:nvPicPr>
          <p:cNvPr id="24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56560" y="3166110"/>
            <a:ext cx="304800" cy="365760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3307080" y="3211830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stehen </a:t>
            </a:r>
            <a:r>
              <a:rPr lang="en-US" sz="1400" b="1" dirty="0">
                <a:solidFill>
                  <a:srgbClr val="05966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genau dann senkrecht</a:t>
            </a:r>
            <a:r>
              <a:rPr lang="en-US" sz="1400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zueinander, wenn</a:t>
            </a:r>
            <a:endParaRPr lang="en-US" sz="1400" dirty="0"/>
          </a:p>
        </p:txBody>
      </p:sp>
      <p:pic>
        <p:nvPicPr>
          <p:cNvPr id="26" name="Image 8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8960" y="3577590"/>
            <a:ext cx="304800" cy="3657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16"/>
              <p:cNvSpPr/>
              <p:nvPr/>
            </p:nvSpPr>
            <p:spPr>
              <a:xfrm>
                <a:off x="3459480" y="3653790"/>
                <a:ext cx="182880" cy="36576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7" name="Tex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9480" y="3653790"/>
                <a:ext cx="182880" cy="365760"/>
              </a:xfrm>
              <a:prstGeom prst="rect">
                <a:avLst/>
              </a:prstGeom>
              <a:blipFill>
                <a:blip r:embed="rId9"/>
                <a:stretch>
                  <a:fillRect l="-23333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8" name="Image 9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60648" y="3577590"/>
            <a:ext cx="304800" cy="365760"/>
          </a:xfrm>
          <a:prstGeom prst="rect">
            <a:avLst/>
          </a:prstGeom>
        </p:spPr>
      </p:pic>
      <p:sp>
        <p:nvSpPr>
          <p:cNvPr id="29" name="Text 17"/>
          <p:cNvSpPr/>
          <p:nvPr/>
        </p:nvSpPr>
        <p:spPr>
          <a:xfrm>
            <a:off x="4011168" y="362331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5966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= 0</a:t>
            </a:r>
            <a:r>
              <a:rPr lang="en-US" sz="1600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 gilt.</a:t>
            </a:r>
            <a:endParaRPr lang="en-US" sz="1600" dirty="0"/>
          </a:p>
        </p:txBody>
      </p:sp>
      <p:sp>
        <p:nvSpPr>
          <p:cNvPr id="34" name="Text 22"/>
          <p:cNvSpPr/>
          <p:nvPr/>
        </p:nvSpPr>
        <p:spPr>
          <a:xfrm>
            <a:off x="365760" y="485089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Orthogonalität von Vektoren  ·  Lernen aus Lösungsbeispielen</a:t>
            </a:r>
            <a:endParaRPr lang="en-US" sz="900" dirty="0"/>
          </a:p>
        </p:txBody>
      </p:sp>
      <p:sp>
        <p:nvSpPr>
          <p:cNvPr id="35" name="Text 23"/>
          <p:cNvSpPr/>
          <p:nvPr/>
        </p:nvSpPr>
        <p:spPr>
          <a:xfrm>
            <a:off x="8046720" y="4850892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7</a:t>
            </a:r>
            <a:endParaRPr lang="en-US" sz="9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feld 36">
                <a:extLst>
                  <a:ext uri="{FF2B5EF4-FFF2-40B4-BE49-F238E27FC236}">
                    <a16:creationId xmlns:a16="http://schemas.microsoft.com/office/drawing/2014/main" id="{2E3BA1E3-84EE-E0C5-4CB5-1F76A14DBD8C}"/>
                  </a:ext>
                </a:extLst>
              </p:cNvPr>
              <p:cNvSpPr txBox="1"/>
              <p:nvPr/>
            </p:nvSpPr>
            <p:spPr>
              <a:xfrm>
                <a:off x="1636268" y="2248138"/>
                <a:ext cx="25603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800" b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>
          <p:sp>
            <p:nvSpPr>
              <p:cNvPr id="37" name="Textfeld 36">
                <a:extLst>
                  <a:ext uri="{FF2B5EF4-FFF2-40B4-BE49-F238E27FC236}">
                    <a16:creationId xmlns:a16="http://schemas.microsoft.com/office/drawing/2014/main" id="{2E3BA1E3-84EE-E0C5-4CB5-1F76A14DB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6268" y="2248138"/>
                <a:ext cx="256032" cy="369332"/>
              </a:xfrm>
              <a:prstGeom prst="rect">
                <a:avLst/>
              </a:prstGeom>
              <a:blipFill>
                <a:blip r:embed="rId10"/>
                <a:stretch>
                  <a:fillRect r="-23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Ellipse 37">
            <a:extLst>
              <a:ext uri="{FF2B5EF4-FFF2-40B4-BE49-F238E27FC236}">
                <a16:creationId xmlns:a16="http://schemas.microsoft.com/office/drawing/2014/main" id="{7DA07704-3366-6D5D-628A-F3ED1143C59F}"/>
              </a:ext>
            </a:extLst>
          </p:cNvPr>
          <p:cNvSpPr/>
          <p:nvPr/>
        </p:nvSpPr>
        <p:spPr>
          <a:xfrm>
            <a:off x="1713484" y="2341364"/>
            <a:ext cx="101600" cy="9144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Worked Example 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"/>
          <p:cNvSpPr/>
          <p:nvPr/>
        </p:nvSpPr>
        <p:spPr>
          <a:xfrm>
            <a:off x="0" y="0"/>
            <a:ext cx="9144000" cy="384048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" name="circle"/>
          <p:cNvSpPr/>
          <p:nvPr/>
        </p:nvSpPr>
        <p:spPr>
          <a:xfrm>
            <a:off x="365760" y="54864"/>
            <a:ext cx="292608" cy="292608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4" name="circnum"/>
          <p:cNvSpPr/>
          <p:nvPr/>
        </p:nvSpPr>
        <p:spPr>
          <a:xfrm>
            <a:off x="365760" y="5486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de-DE" sz="1400" b="1" dirty="0">
                <a:solidFill>
                  <a:srgbClr val="FFFFFF"/>
                </a:solidFill>
                <a:latin typeface="Georgia" pitchFamily="34" charset="0"/>
              </a:rPr>
              <a:t>1</a:t>
            </a:r>
          </a:p>
        </p:txBody>
      </p:sp>
      <p:sp>
        <p:nvSpPr>
          <p:cNvPr id="5" name="phaselabel"/>
          <p:cNvSpPr/>
          <p:nvPr/>
        </p:nvSpPr>
        <p:spPr>
          <a:xfrm>
            <a:off x="777240" y="54864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de-DE" sz="1100" b="1" kern="0" spc="400" dirty="0">
                <a:solidFill>
                  <a:srgbClr val="FFFFFF"/>
                </a:solidFill>
                <a:latin typeface="Calibri" pitchFamily="34" charset="0"/>
              </a:rPr>
              <a:t>WORKED EXAMPLE 1  ·  VOLLSTÄNDIG VORGERECHNET</a:t>
            </a:r>
          </a:p>
        </p:txBody>
      </p:sp>
      <p:sp>
        <p:nvSpPr>
          <p:cNvPr id="6" name="sozial"/>
          <p:cNvSpPr/>
          <p:nvPr/>
        </p:nvSpPr>
        <p:spPr>
          <a:xfrm>
            <a:off x="6766560" y="54864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de-DE" sz="1000" i="1" dirty="0">
                <a:solidFill>
                  <a:srgbClr val="FCD34D"/>
                </a:solidFill>
                <a:latin typeface="Calibri" pitchFamily="34" charset="0"/>
              </a:rPr>
              <a:t>Plenum</a:t>
            </a:r>
          </a:p>
        </p:txBody>
      </p:sp>
      <p:sp>
        <p:nvSpPr>
          <p:cNvPr id="7" name="title"/>
          <p:cNvSpPr/>
          <p:nvPr/>
        </p:nvSpPr>
        <p:spPr>
          <a:xfrm>
            <a:off x="457200" y="457200"/>
            <a:ext cx="82296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de-DE" sz="2200" b="1" dirty="0">
                <a:solidFill>
                  <a:srgbClr val="0F2A47"/>
                </a:solidFill>
                <a:latin typeface="Georgia" pitchFamily="34" charset="0"/>
              </a:rPr>
              <a:t>Schritt für Schritt: Wie prüft man Orthogonalität?</a:t>
            </a:r>
          </a:p>
        </p:txBody>
      </p:sp>
      <p:sp>
        <p:nvSpPr>
          <p:cNvPr id="8" name="infobg"/>
          <p:cNvSpPr/>
          <p:nvPr/>
        </p:nvSpPr>
        <p:spPr>
          <a:xfrm>
            <a:off x="457200" y="990000"/>
            <a:ext cx="8229600" cy="300000"/>
          </a:xfrm>
          <a:prstGeom prst="rect">
            <a:avLst/>
          </a:prstGeom>
          <a:solidFill>
            <a:srgbClr val="E0F2FE"/>
          </a:solidFill>
          <a:ln w="12700">
            <a:solidFill>
              <a:srgbClr val="1C7293"/>
            </a:solidFill>
          </a:ln>
        </p:spPr>
      </p:sp>
      <p:sp>
        <p:nvSpPr>
          <p:cNvPr id="9" name="infotxt"/>
          <p:cNvSpPr/>
          <p:nvPr/>
        </p:nvSpPr>
        <p:spPr>
          <a:xfrm>
            <a:off x="640080" y="990000"/>
            <a:ext cx="795528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de-DE" sz="1100" dirty="0">
                <a:solidFill>
                  <a:srgbClr val="0F2A47"/>
                </a:solidFill>
                <a:latin typeface="Calibri" pitchFamily="34" charset="0"/>
              </a:rPr>
              <a:t>Lies jeden Schritt sorgfältig durch und verfolge die Rechnung nach.</a:t>
            </a:r>
          </a:p>
        </p:txBody>
      </p:sp>
      <p:sp>
        <p:nvSpPr>
          <p:cNvPr id="10" name="leftcard"/>
          <p:cNvSpPr/>
          <p:nvPr/>
        </p:nvSpPr>
        <p:spPr>
          <a:xfrm>
            <a:off x="456960" y="1442660"/>
            <a:ext cx="3840480" cy="279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>
            <a:outerShdw blurRad="101600" dist="25400" dir="5400000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 dirty="0"/>
          </a:p>
        </p:txBody>
      </p:sp>
      <p:sp>
        <p:nvSpPr>
          <p:cNvPr id="11" name="leftbar"/>
          <p:cNvSpPr/>
          <p:nvPr/>
        </p:nvSpPr>
        <p:spPr>
          <a:xfrm>
            <a:off x="457200" y="1380000"/>
            <a:ext cx="3840480" cy="6096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2" name="lefttitle"/>
          <p:cNvSpPr/>
          <p:nvPr/>
        </p:nvSpPr>
        <p:spPr>
          <a:xfrm>
            <a:off x="548640" y="1460000"/>
            <a:ext cx="3657600" cy="24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de-DE" sz="1200" b="1" dirty="0">
                <a:solidFill>
                  <a:srgbClr val="0F2A47"/>
                </a:solidFill>
                <a:latin typeface="Georgia" pitchFamily="34" charset="0"/>
              </a:rPr>
              <a:t>Beispiel: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leftbody"/>
              <p:cNvSpPr/>
              <p:nvPr/>
            </p:nvSpPr>
            <p:spPr>
              <a:xfrm>
                <a:off x="512064" y="1658100"/>
                <a:ext cx="3657600" cy="44000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indent="0">
                  <a:buNone/>
                </a:pPr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Gegeben: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i="1" dirty="0" smtClean="0">
                            <a:solidFill>
                              <a:srgbClr val="1E293B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i="1" dirty="0">
                            <a:solidFill>
                              <a:srgbClr val="1E293B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de-DE" sz="1200" i="0" dirty="0">
                        <a:solidFill>
                          <a:srgbClr val="1E293B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de-DE" sz="1200" i="1" dirty="0">
                            <a:solidFill>
                              <a:srgbClr val="1E293B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de-DE" sz="1200" i="1" dirty="0">
                                <a:solidFill>
                                  <a:srgbClr val="1E293B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de-DE" sz="1200" i="0" dirty="0">
                                  <a:solidFill>
                                    <a:srgbClr val="1E293B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de-DE" sz="1200" i="0" dirty="0">
                                  <a:solidFill>
                                    <a:srgbClr val="1E293B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de-DE" sz="1200" i="0" dirty="0">
                                  <a:solidFill>
                                    <a:srgbClr val="1E293B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  <m:r>
                      <a:rPr lang="de-DE" sz="1200" b="0" i="0" dirty="0" smtClean="0">
                        <a:solidFill>
                          <a:srgbClr val="1E293B"/>
                        </a:solidFill>
                        <a:latin typeface="Cambria Math" panose="02040503050406030204" pitchFamily="18" charset="0"/>
                      </a:rPr>
                      <m:t>,         </m:t>
                    </m:r>
                    <m:acc>
                      <m:accPr>
                        <m:chr m:val="⃗"/>
                        <m:ctrlPr>
                          <a:rPr lang="de-DE" sz="1200" i="1" dirty="0" smtClean="0">
                            <a:solidFill>
                              <a:srgbClr val="1E293B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i="1" dirty="0">
                            <a:solidFill>
                              <a:srgbClr val="1E293B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de-DE" sz="1200" i="0" dirty="0">
                        <a:solidFill>
                          <a:srgbClr val="1E293B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de-DE" sz="1200" i="1" dirty="0">
                            <a:solidFill>
                              <a:srgbClr val="1E293B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de-DE" sz="1200" i="1" dirty="0">
                                <a:solidFill>
                                  <a:srgbClr val="1E293B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de-DE" sz="1200" i="0" dirty="0">
                                  <a:solidFill>
                                    <a:srgbClr val="1E293B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de-DE" sz="1200" i="0" dirty="0">
                                  <a:solidFill>
                                    <a:srgbClr val="1E293B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de-DE" sz="1200" i="0" dirty="0">
                                  <a:solidFill>
                                    <a:srgbClr val="1E293B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de-DE" sz="1200" dirty="0">
                  <a:solidFill>
                    <a:srgbClr val="1E293B"/>
                  </a:solidFill>
                  <a:latin typeface="Calibri" pitchFamily="34" charset="0"/>
                </a:endParaRPr>
              </a:p>
              <a:p>
                <a:pPr marL="0" indent="0">
                  <a:buNone/>
                </a:pPr>
                <a:endParaRPr lang="de-DE" sz="1100" dirty="0"/>
              </a:p>
              <a:p>
                <a:pPr marL="0" indent="0">
                  <a:buNone/>
                </a:pPr>
                <a:endParaRPr lang="de-DE" sz="1200" dirty="0">
                  <a:solidFill>
                    <a:srgbClr val="1E293B"/>
                  </a:solidFill>
                  <a:latin typeface="Calibri" pitchFamily="34" charset="0"/>
                </a:endParaRPr>
              </a:p>
              <a:p>
                <a:pPr marL="0" indent="0">
                  <a:buNone/>
                </a:pPr>
                <a:endParaRPr lang="de-DE" sz="1200" dirty="0">
                  <a:solidFill>
                    <a:srgbClr val="1E293B"/>
                  </a:solidFill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  Sind a und b orthogonal?</a:t>
                </a:r>
              </a:p>
            </p:txBody>
          </p:sp>
        </mc:Choice>
        <mc:Fallback xmlns="">
          <p:sp>
            <p:nvSpPr>
              <p:cNvPr id="13" name="leftbody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64" y="1658100"/>
                <a:ext cx="3657600" cy="440000"/>
              </a:xfrm>
              <a:prstGeom prst="rect">
                <a:avLst/>
              </a:prstGeom>
              <a:blipFill>
                <a:blip r:embed="rId2"/>
                <a:stretch>
                  <a:fillRect l="-2500" t="-1389" b="-194444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ideahead"/>
          <p:cNvSpPr/>
          <p:nvPr/>
        </p:nvSpPr>
        <p:spPr>
          <a:xfrm>
            <a:off x="548640" y="2930750"/>
            <a:ext cx="3657600" cy="24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de-DE" sz="1200" b="1" dirty="0">
                <a:solidFill>
                  <a:srgbClr val="0F2A47"/>
                </a:solidFill>
                <a:latin typeface="Georgia" pitchFamily="34" charset="0"/>
              </a:rPr>
              <a:t>Idee: Orthogonalitätskriterium</a:t>
            </a:r>
          </a:p>
        </p:txBody>
      </p:sp>
      <p:sp>
        <p:nvSpPr>
          <p:cNvPr id="15" name="ideabg"/>
          <p:cNvSpPr/>
          <p:nvPr/>
        </p:nvSpPr>
        <p:spPr>
          <a:xfrm>
            <a:off x="548640" y="3174944"/>
            <a:ext cx="3657600" cy="600000"/>
          </a:xfrm>
          <a:prstGeom prst="rect">
            <a:avLst/>
          </a:prstGeom>
          <a:solidFill>
            <a:srgbClr val="FFF7E6"/>
          </a:solidFill>
          <a:ln w="12700">
            <a:solidFill>
              <a:srgbClr val="F59E0B"/>
            </a:solidFill>
          </a:ln>
        </p:spPr>
      </p:sp>
      <p:sp>
        <p:nvSpPr>
          <p:cNvPr id="16" name="ideatxt"/>
          <p:cNvSpPr/>
          <p:nvPr/>
        </p:nvSpPr>
        <p:spPr>
          <a:xfrm>
            <a:off x="639840" y="3164682"/>
            <a:ext cx="3474720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de-DE" sz="1100" dirty="0">
                <a:solidFill>
                  <a:srgbClr val="1E293B"/>
                </a:solidFill>
                <a:latin typeface="Calibri" pitchFamily="34" charset="0"/>
              </a:rPr>
              <a:t>Zwei Vektoren stehen genau dann senkrecht, wenn ihr Skalarprodukt gleich </a:t>
            </a:r>
            <a:r>
              <a:rPr lang="de-DE" sz="1100" b="1" dirty="0">
                <a:solidFill>
                  <a:srgbClr val="0F2A47"/>
                </a:solidFill>
                <a:latin typeface="Georgia" pitchFamily="34" charset="0"/>
              </a:rPr>
              <a:t>0</a:t>
            </a:r>
            <a:r>
              <a:rPr lang="de-DE" sz="1100" dirty="0">
                <a:solidFill>
                  <a:srgbClr val="1E293B"/>
                </a:solidFill>
                <a:latin typeface="Calibri" pitchFamily="34" charset="0"/>
              </a:rPr>
              <a:t> ist.</a:t>
            </a:r>
          </a:p>
        </p:txBody>
      </p:sp>
      <p:sp>
        <p:nvSpPr>
          <p:cNvPr id="17" name="rightcard"/>
          <p:cNvSpPr/>
          <p:nvPr/>
        </p:nvSpPr>
        <p:spPr>
          <a:xfrm>
            <a:off x="4480080" y="1380000"/>
            <a:ext cx="4206720" cy="279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>
            <a:outerShdw blurRad="101600" dist="25400" dir="5400000" rotWithShape="0">
              <a:srgbClr val="000000">
                <a:alpha val="10000"/>
              </a:srgbClr>
            </a:outerShdw>
          </a:effectLst>
        </p:spPr>
      </p:sp>
      <p:sp>
        <p:nvSpPr>
          <p:cNvPr id="18" name="rightbar"/>
          <p:cNvSpPr/>
          <p:nvPr/>
        </p:nvSpPr>
        <p:spPr>
          <a:xfrm>
            <a:off x="4480080" y="1380000"/>
            <a:ext cx="4206720" cy="609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9" name="righttitle"/>
          <p:cNvSpPr/>
          <p:nvPr/>
        </p:nvSpPr>
        <p:spPr>
          <a:xfrm>
            <a:off x="4571520" y="1460000"/>
            <a:ext cx="4023840" cy="24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de-DE" sz="1200" b="1" dirty="0">
                <a:solidFill>
                  <a:srgbClr val="166534"/>
                </a:solidFill>
                <a:latin typeface="Georgia" pitchFamily="34" charset="0"/>
              </a:rPr>
              <a:t>Vollständige Lösung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ightbody"/>
              <p:cNvSpPr/>
              <p:nvPr/>
            </p:nvSpPr>
            <p:spPr>
              <a:xfrm>
                <a:off x="4571520" y="1730000"/>
                <a:ext cx="4023840" cy="236000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indent="0">
                  <a:buNone/>
                </a:pPr>
                <a:r>
                  <a:rPr lang="de-DE" sz="1050" b="1" dirty="0">
                    <a:solidFill>
                      <a:srgbClr val="64748B"/>
                    </a:solidFill>
                    <a:latin typeface="Calibri" pitchFamily="34" charset="0"/>
                  </a:rPr>
                  <a:t>Schritt 1: Skalarprodukt berechnen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 dirty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de-DE" sz="1200" b="1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200" b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acc>
                      <m:accPr>
                        <m:chr m:val="⃗"/>
                        <m:ctrlPr>
                          <a:rPr lang="de-DE" sz="12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sz="1200" b="1" i="1" dirty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  <m:r>
                      <a:rPr lang="de-DE" sz="1200" b="1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= 2</a:t>
                </a:r>
                <a:r>
                  <a:rPr lang="de-DE" sz="1200" b="1" dirty="0"/>
                  <a:t> </a:t>
                </a:r>
                <a14:m>
                  <m:oMath xmlns:m="http://schemas.openxmlformats.org/officeDocument/2006/math">
                    <m:r>
                      <a:rPr lang="de-DE" sz="1200" b="1" dirty="0"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(-3) + (-1)</a:t>
                </a:r>
                <a:r>
                  <a:rPr lang="de-DE" sz="1200" b="1" dirty="0"/>
                  <a:t> </a:t>
                </a:r>
                <a14:m>
                  <m:oMath xmlns:m="http://schemas.openxmlformats.org/officeDocument/2006/math">
                    <m:r>
                      <a:rPr lang="de-DE" sz="1200" b="1" dirty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de-DE" sz="1200" b="1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2 + 4</a:t>
                </a:r>
                <a:r>
                  <a:rPr lang="de-DE" sz="1200" b="1" dirty="0"/>
                  <a:t> </a:t>
                </a:r>
                <a14:m>
                  <m:oMath xmlns:m="http://schemas.openxmlformats.org/officeDocument/2006/math">
                    <m:r>
                      <a:rPr lang="de-DE" sz="1200" b="1" dirty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de-DE" sz="1200" b="1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2</a:t>
                </a:r>
              </a:p>
              <a:p>
                <a:pPr marL="0" indent="0">
                  <a:buNone/>
                </a:pPr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         = -6 + (-2) + 8</a:t>
                </a:r>
              </a:p>
              <a:p>
                <a:pPr marL="0" indent="0">
                  <a:buNone/>
                </a:pPr>
                <a:r>
                  <a:rPr lang="de-DE" sz="1200" b="1" dirty="0">
                    <a:solidFill>
                      <a:srgbClr val="166534"/>
                    </a:solidFill>
                    <a:latin typeface="Georgia" pitchFamily="34" charset="0"/>
                  </a:rPr>
                  <a:t>        = 0</a:t>
                </a:r>
              </a:p>
              <a:p>
                <a:pPr marL="0" indent="0">
                  <a:buNone/>
                </a:pPr>
                <a:endParaRPr lang="de-DE" sz="1100" dirty="0"/>
              </a:p>
              <a:p>
                <a:pPr marL="0" indent="0">
                  <a:buNone/>
                </a:pPr>
                <a:r>
                  <a:rPr lang="de-DE" sz="1050" b="1" dirty="0">
                    <a:solidFill>
                      <a:srgbClr val="64748B"/>
                    </a:solidFill>
                    <a:latin typeface="Calibri" pitchFamily="34" charset="0"/>
                  </a:rPr>
                  <a:t>Schritt 2: Kriterium prüfen</a:t>
                </a:r>
              </a:p>
              <a:p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Das Skalarprodukt ist </a:t>
                </a:r>
                <a14:m>
                  <m:oMath xmlns:m="http://schemas.openxmlformats.org/officeDocument/2006/math">
                    <m:r>
                      <a:rPr lang="de-DE" sz="1200" b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 0.</a:t>
                </a:r>
              </a:p>
              <a:p>
                <a:pPr marL="0" indent="0">
                  <a:buNone/>
                </a:pPr>
                <a:endParaRPr lang="de-DE" sz="1100" dirty="0"/>
              </a:p>
              <a:p>
                <a:pPr marL="0" indent="0">
                  <a:buNone/>
                </a:pPr>
                <a:r>
                  <a:rPr lang="de-DE" sz="1050" b="1" dirty="0">
                    <a:solidFill>
                      <a:srgbClr val="64748B"/>
                    </a:solidFill>
                    <a:latin typeface="Calibri" pitchFamily="34" charset="0"/>
                  </a:rPr>
                  <a:t>Schritt 3: Antwort formulieren</a:t>
                </a:r>
              </a:p>
              <a:p>
                <a:r>
                  <a:rPr lang="de-DE" sz="1200" b="1" dirty="0">
                    <a:solidFill>
                      <a:srgbClr val="166534"/>
                    </a:solidFill>
                    <a:latin typeface="Calibri" pitchFamily="34" charset="0"/>
                  </a:rPr>
                  <a:t>Da </a:t>
                </a:r>
                <a:r>
                  <a:rPr lang="de-DE" sz="1200" b="1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</a:rPr>
                  <a:t>(Skalarprodukt)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 dirty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de-DE" sz="1200" b="1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sz="12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 </m:t>
                    </m:r>
                    <m:acc>
                      <m:accPr>
                        <m:chr m:val="⃗"/>
                        <m:ctrlPr>
                          <a:rPr lang="de-DE" sz="12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 dirty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de-DE" sz="1200" b="1" dirty="0">
                    <a:solidFill>
                      <a:srgbClr val="166534"/>
                    </a:solidFill>
                    <a:latin typeface="Calibri" pitchFamily="34" charset="0"/>
                  </a:rPr>
                  <a:t> </a:t>
                </a:r>
                <a:r>
                  <a:rPr lang="de-DE" sz="1200" b="1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</a:rPr>
                  <a:t>= 0</a:t>
                </a:r>
                <a:r>
                  <a:rPr lang="de-DE" sz="1200" b="1" dirty="0">
                    <a:solidFill>
                      <a:srgbClr val="166534"/>
                    </a:solidFill>
                    <a:latin typeface="Calibri" pitchFamily="34" charset="0"/>
                  </a:rPr>
                  <a:t>, stehen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i="1" dirty="0">
                            <a:solidFill>
                              <a:srgbClr val="1E293B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i="1" dirty="0">
                            <a:solidFill>
                              <a:srgbClr val="1E293B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de-DE" sz="1200" b="1" dirty="0">
                    <a:solidFill>
                      <a:srgbClr val="166534"/>
                    </a:solidFill>
                    <a:latin typeface="Calibri" pitchFamily="34" charset="0"/>
                  </a:rPr>
                  <a:t> und b senkrecht zueinander.</a:t>
                </a:r>
              </a:p>
              <a:p>
                <a:endParaRPr lang="de-DE" sz="1200" b="1" dirty="0">
                  <a:solidFill>
                    <a:srgbClr val="166534"/>
                  </a:solidFill>
                  <a:latin typeface="Calibri" pitchFamily="34" charset="0"/>
                </a:endParaRPr>
              </a:p>
              <a:p>
                <a:r>
                  <a:rPr lang="de-DE" sz="1200" b="1" dirty="0">
                    <a:solidFill>
                      <a:srgbClr val="166534"/>
                    </a:solidFill>
                    <a:latin typeface="Calibri" pitchFamily="34" charset="0"/>
                  </a:rPr>
                  <a:t>Man schreibt auch :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 dirty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de-DE" sz="1200" b="1" i="1" dirty="0" smtClean="0">
                        <a:latin typeface="Cambria Math" panose="02040503050406030204" pitchFamily="18" charset="0"/>
                      </a:rPr>
                      <m:t>⊥</m:t>
                    </m:r>
                    <m:acc>
                      <m:accPr>
                        <m:chr m:val="⃗"/>
                        <m:ctrlPr>
                          <a:rPr lang="de-DE" sz="12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 dirty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de-DE" sz="1200" b="1" dirty="0">
                    <a:solidFill>
                      <a:srgbClr val="166534"/>
                    </a:solidFill>
                    <a:latin typeface="Calibri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0" name="rightbody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520" y="1730000"/>
                <a:ext cx="4023840" cy="2360000"/>
              </a:xfrm>
              <a:prstGeom prst="rect">
                <a:avLst/>
              </a:prstGeom>
              <a:blipFill>
                <a:blip r:embed="rId3"/>
                <a:stretch>
                  <a:fillRect l="-2424" t="-1809" b="-4134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ooter1"/>
          <p:cNvSpPr/>
          <p:nvPr/>
        </p:nvSpPr>
        <p:spPr>
          <a:xfrm>
            <a:off x="365760" y="485089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de-DE" sz="900" dirty="0">
                <a:solidFill>
                  <a:srgbClr val="64748B"/>
                </a:solidFill>
                <a:latin typeface="Calibri" pitchFamily="34" charset="0"/>
              </a:rPr>
              <a:t>Orthogonalität von Vektoren  ·  Lernen aus Lösungsbeispielen</a:t>
            </a:r>
          </a:p>
        </p:txBody>
      </p:sp>
      <p:sp>
        <p:nvSpPr>
          <p:cNvPr id="22" name="footer2"/>
          <p:cNvSpPr/>
          <p:nvPr/>
        </p:nvSpPr>
        <p:spPr>
          <a:xfrm>
            <a:off x="8046720" y="4850892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de-DE" sz="900" dirty="0">
                <a:solidFill>
                  <a:srgbClr val="64748B"/>
                </a:solidFill>
                <a:latin typeface="Calibri" pitchFamily="34" charset="0"/>
              </a:rPr>
              <a:t>3 / 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855E51-3D7E-F21A-435C-F051628FC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BD17C0CB-173D-1A05-EEEF-65054D1E660E}"/>
              </a:ext>
            </a:extLst>
          </p:cNvPr>
          <p:cNvSpPr/>
          <p:nvPr/>
        </p:nvSpPr>
        <p:spPr>
          <a:xfrm>
            <a:off x="0" y="0"/>
            <a:ext cx="9144000" cy="384048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4EC6543B-D35F-A57F-7F00-5DEEF460CC2D}"/>
              </a:ext>
            </a:extLst>
          </p:cNvPr>
          <p:cNvSpPr/>
          <p:nvPr/>
        </p:nvSpPr>
        <p:spPr>
          <a:xfrm>
            <a:off x="365760" y="54864"/>
            <a:ext cx="292608" cy="292608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de-DE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85733C5E-2193-A64B-3E75-7838A78551DA}"/>
              </a:ext>
            </a:extLst>
          </p:cNvPr>
          <p:cNvSpPr/>
          <p:nvPr/>
        </p:nvSpPr>
        <p:spPr>
          <a:xfrm>
            <a:off x="365760" y="5486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81A2E"/>
                </a:solidFill>
                <a:latin typeface="Georgia" pitchFamily="34" charset="0"/>
              </a:rPr>
              <a:t>4</a:t>
            </a:r>
            <a:endParaRPr lang="en-US" sz="14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D94A4AEC-4280-FE4E-57B8-D7D375E30F96}"/>
              </a:ext>
            </a:extLst>
          </p:cNvPr>
          <p:cNvSpPr/>
          <p:nvPr/>
        </p:nvSpPr>
        <p:spPr>
          <a:xfrm>
            <a:off x="777240" y="54864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LÖSUNG  · AUSGANGSFRAGE</a:t>
            </a:r>
            <a:endParaRPr lang="en-US" sz="11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4D61E554-0D7A-A61B-0FA7-FA2F7E804CAE}"/>
              </a:ext>
            </a:extLst>
          </p:cNvPr>
          <p:cNvSpPr/>
          <p:nvPr/>
        </p:nvSpPr>
        <p:spPr>
          <a:xfrm>
            <a:off x="6766560" y="54864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Plenum</a:t>
            </a:r>
            <a:endParaRPr lang="en-US" sz="10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7B60DE7B-440D-1A73-68AA-0A1E2A756807}"/>
              </a:ext>
            </a:extLst>
          </p:cNvPr>
          <p:cNvSpPr/>
          <p:nvPr/>
        </p:nvSpPr>
        <p:spPr>
          <a:xfrm>
            <a:off x="457200" y="5486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Stehen die Bauteile wirklich senkrecht zueinander?</a:t>
            </a:r>
            <a:endParaRPr lang="en-US" sz="22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671E81D0-8C75-8BE9-A7B3-46653CBACB9D}"/>
              </a:ext>
            </a:extLst>
          </p:cNvPr>
          <p:cNvSpPr/>
          <p:nvPr/>
        </p:nvSpPr>
        <p:spPr>
          <a:xfrm>
            <a:off x="457200" y="10972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Euer Schulhof bekommt einen neuen Basketballkorb. Damit der Ball später so vom Brett abprallt wie er soll, muss der </a:t>
            </a: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Pfosten </a:t>
            </a:r>
            <a:r>
              <a:rPr lang="en-US" sz="1300" b="1" dirty="0" err="1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orthogobal</a:t>
            </a: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1300" b="1" dirty="0" err="1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senkrecht</a:t>
            </a: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zum Querarm stehen. Aus der Bauanleitung lest ihr die </a:t>
            </a:r>
            <a:r>
              <a:rPr lang="en-US" sz="13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Vektoren</a:t>
            </a: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ab:</a:t>
            </a:r>
            <a:endParaRPr lang="en-US" sz="1300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211B5E64-91DB-6421-7BBD-5B00F507FB3F}"/>
              </a:ext>
            </a:extLst>
          </p:cNvPr>
          <p:cNvSpPr/>
          <p:nvPr/>
        </p:nvSpPr>
        <p:spPr>
          <a:xfrm>
            <a:off x="411480" y="1737360"/>
            <a:ext cx="57150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0" name="Image 0" descr="preencoded.png">
            <a:extLst>
              <a:ext uri="{FF2B5EF4-FFF2-40B4-BE49-F238E27FC236}">
                <a16:creationId xmlns:a16="http://schemas.microsoft.com/office/drawing/2014/main" id="{9FE31E15-0437-5ED1-DAF4-40D8C2F5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783080"/>
            <a:ext cx="5623560" cy="2468880"/>
          </a:xfrm>
          <a:prstGeom prst="rect">
            <a:avLst/>
          </a:prstGeom>
        </p:spPr>
      </p:pic>
      <p:sp>
        <p:nvSpPr>
          <p:cNvPr id="11" name="Shape 8">
            <a:extLst>
              <a:ext uri="{FF2B5EF4-FFF2-40B4-BE49-F238E27FC236}">
                <a16:creationId xmlns:a16="http://schemas.microsoft.com/office/drawing/2014/main" id="{87ED38FA-92EF-EBE5-7FE6-D276CC7E401E}"/>
              </a:ext>
            </a:extLst>
          </p:cNvPr>
          <p:cNvSpPr/>
          <p:nvPr/>
        </p:nvSpPr>
        <p:spPr>
          <a:xfrm flipV="1">
            <a:off x="2003679" y="2259574"/>
            <a:ext cx="4572" cy="1350477"/>
          </a:xfrm>
          <a:prstGeom prst="line">
            <a:avLst/>
          </a:prstGeom>
          <a:noFill/>
          <a:ln w="50800">
            <a:solidFill>
              <a:srgbClr val="F59E0B"/>
            </a:solidFill>
            <a:prstDash val="solid"/>
            <a:tailEnd type="triangle"/>
          </a:ln>
        </p:spPr>
      </p:sp>
      <p:sp>
        <p:nvSpPr>
          <p:cNvPr id="12" name="Shape 9">
            <a:extLst>
              <a:ext uri="{FF2B5EF4-FFF2-40B4-BE49-F238E27FC236}">
                <a16:creationId xmlns:a16="http://schemas.microsoft.com/office/drawing/2014/main" id="{697B03CB-6243-0334-CD0E-A6B9671EB8D7}"/>
              </a:ext>
            </a:extLst>
          </p:cNvPr>
          <p:cNvSpPr/>
          <p:nvPr/>
        </p:nvSpPr>
        <p:spPr>
          <a:xfrm>
            <a:off x="2003679" y="2259574"/>
            <a:ext cx="1462126" cy="4572"/>
          </a:xfrm>
          <a:prstGeom prst="line">
            <a:avLst/>
          </a:prstGeom>
          <a:noFill/>
          <a:ln w="50800">
            <a:solidFill>
              <a:srgbClr val="1C7293"/>
            </a:solidFill>
            <a:prstDash val="solid"/>
            <a:tailEnd type="triangle"/>
          </a:ln>
        </p:spPr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9DC8884B-F66E-4368-7017-978F4FA1D3FF}"/>
              </a:ext>
            </a:extLst>
          </p:cNvPr>
          <p:cNvSpPr/>
          <p:nvPr/>
        </p:nvSpPr>
        <p:spPr>
          <a:xfrm>
            <a:off x="2076831" y="2770221"/>
            <a:ext cx="384048" cy="29260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4" name="Image 1" descr="preencoded.png">
            <a:extLst>
              <a:ext uri="{FF2B5EF4-FFF2-40B4-BE49-F238E27FC236}">
                <a16:creationId xmlns:a16="http://schemas.microsoft.com/office/drawing/2014/main" id="{AA488FFF-A046-A5DA-FD4F-C4806504E7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1695" y="2779365"/>
            <a:ext cx="274320" cy="274320"/>
          </a:xfrm>
          <a:prstGeom prst="rect">
            <a:avLst/>
          </a:prstGeom>
        </p:spPr>
      </p:pic>
      <p:sp>
        <p:nvSpPr>
          <p:cNvPr id="15" name="Shape 11">
            <a:extLst>
              <a:ext uri="{FF2B5EF4-FFF2-40B4-BE49-F238E27FC236}">
                <a16:creationId xmlns:a16="http://schemas.microsoft.com/office/drawing/2014/main" id="{EBD5AC0A-112C-F032-C711-F3F8687A7506}"/>
              </a:ext>
            </a:extLst>
          </p:cNvPr>
          <p:cNvSpPr/>
          <p:nvPr/>
        </p:nvSpPr>
        <p:spPr>
          <a:xfrm>
            <a:off x="3008605" y="1875526"/>
            <a:ext cx="384048" cy="29260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6" name="Image 2" descr="preencoded.png">
            <a:extLst>
              <a:ext uri="{FF2B5EF4-FFF2-40B4-BE49-F238E27FC236}">
                <a16:creationId xmlns:a16="http://schemas.microsoft.com/office/drawing/2014/main" id="{A886FB96-54C6-2A30-133B-9D0B0C0F21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63469" y="1884670"/>
            <a:ext cx="274320" cy="274320"/>
          </a:xfrm>
          <a:prstGeom prst="rect">
            <a:avLst/>
          </a:prstGeom>
        </p:spPr>
      </p:pic>
      <p:sp>
        <p:nvSpPr>
          <p:cNvPr id="17" name="Shape 12">
            <a:extLst>
              <a:ext uri="{FF2B5EF4-FFF2-40B4-BE49-F238E27FC236}">
                <a16:creationId xmlns:a16="http://schemas.microsoft.com/office/drawing/2014/main" id="{E3145FE5-B0B9-6B28-6699-859C00F8992C}"/>
              </a:ext>
            </a:extLst>
          </p:cNvPr>
          <p:cNvSpPr/>
          <p:nvPr/>
        </p:nvSpPr>
        <p:spPr>
          <a:xfrm>
            <a:off x="6263640" y="1783080"/>
            <a:ext cx="242316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3">
            <a:extLst>
              <a:ext uri="{FF2B5EF4-FFF2-40B4-BE49-F238E27FC236}">
                <a16:creationId xmlns:a16="http://schemas.microsoft.com/office/drawing/2014/main" id="{7DA4B295-88FC-1BA6-EAD8-82A581913C7A}"/>
              </a:ext>
            </a:extLst>
          </p:cNvPr>
          <p:cNvSpPr/>
          <p:nvPr/>
        </p:nvSpPr>
        <p:spPr>
          <a:xfrm>
            <a:off x="6263640" y="1783080"/>
            <a:ext cx="73152" cy="25603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9" name="Text 14">
            <a:extLst>
              <a:ext uri="{FF2B5EF4-FFF2-40B4-BE49-F238E27FC236}">
                <a16:creationId xmlns:a16="http://schemas.microsoft.com/office/drawing/2014/main" id="{0A0066E6-9FA9-E831-A68E-FE1BDDA7AFAD}"/>
              </a:ext>
            </a:extLst>
          </p:cNvPr>
          <p:cNvSpPr/>
          <p:nvPr/>
        </p:nvSpPr>
        <p:spPr>
          <a:xfrm>
            <a:off x="6446520" y="187452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 DER BAUANLEITUNG</a:t>
            </a:r>
            <a:endParaRPr lang="en-US" sz="900" dirty="0"/>
          </a:p>
        </p:txBody>
      </p:sp>
      <p:sp>
        <p:nvSpPr>
          <p:cNvPr id="20" name="Text 15">
            <a:extLst>
              <a:ext uri="{FF2B5EF4-FFF2-40B4-BE49-F238E27FC236}">
                <a16:creationId xmlns:a16="http://schemas.microsoft.com/office/drawing/2014/main" id="{3C5A7C1C-8B91-B540-FAD3-013AAF3A776C}"/>
              </a:ext>
            </a:extLst>
          </p:cNvPr>
          <p:cNvSpPr/>
          <p:nvPr/>
        </p:nvSpPr>
        <p:spPr>
          <a:xfrm>
            <a:off x="6446520" y="219456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Pfosten</a:t>
            </a:r>
            <a:endParaRPr lang="en-US" sz="1100" dirty="0"/>
          </a:p>
        </p:txBody>
      </p:sp>
      <p:pic>
        <p:nvPicPr>
          <p:cNvPr id="21" name="Image 3" descr="preencoded.png">
            <a:extLst>
              <a:ext uri="{FF2B5EF4-FFF2-40B4-BE49-F238E27FC236}">
                <a16:creationId xmlns:a16="http://schemas.microsoft.com/office/drawing/2014/main" id="{E58C4CDC-EE06-75A6-CF74-4AF87CBB70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6520" y="2423160"/>
            <a:ext cx="457200" cy="457200"/>
          </a:xfrm>
          <a:prstGeom prst="rect">
            <a:avLst/>
          </a:prstGeom>
        </p:spPr>
      </p:pic>
      <p:sp>
        <p:nvSpPr>
          <p:cNvPr id="22" name="Text 16">
            <a:extLst>
              <a:ext uri="{FF2B5EF4-FFF2-40B4-BE49-F238E27FC236}">
                <a16:creationId xmlns:a16="http://schemas.microsoft.com/office/drawing/2014/main" id="{BC384D48-BADC-9B13-BCAF-AF13C17C3E16}"/>
              </a:ext>
            </a:extLst>
          </p:cNvPr>
          <p:cNvSpPr/>
          <p:nvPr/>
        </p:nvSpPr>
        <p:spPr>
          <a:xfrm>
            <a:off x="6949440" y="2468880"/>
            <a:ext cx="274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F2A4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=</a:t>
            </a:r>
            <a:endParaRPr lang="en-US" sz="1800" dirty="0"/>
          </a:p>
        </p:txBody>
      </p:sp>
      <p:pic>
        <p:nvPicPr>
          <p:cNvPr id="23" name="Image 4" descr="preencoded.png">
            <a:extLst>
              <a:ext uri="{FF2B5EF4-FFF2-40B4-BE49-F238E27FC236}">
                <a16:creationId xmlns:a16="http://schemas.microsoft.com/office/drawing/2014/main" id="{DF63BFA3-B3B0-BE2C-189F-C4B55EE93F2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69480" y="2331720"/>
            <a:ext cx="508508" cy="713232"/>
          </a:xfrm>
          <a:prstGeom prst="rect">
            <a:avLst/>
          </a:prstGeom>
        </p:spPr>
      </p:pic>
      <p:sp>
        <p:nvSpPr>
          <p:cNvPr id="24" name="Text 17">
            <a:extLst>
              <a:ext uri="{FF2B5EF4-FFF2-40B4-BE49-F238E27FC236}">
                <a16:creationId xmlns:a16="http://schemas.microsoft.com/office/drawing/2014/main" id="{4DA0B61B-A79A-D17D-2862-EBD77A706E15}"/>
              </a:ext>
            </a:extLst>
          </p:cNvPr>
          <p:cNvSpPr/>
          <p:nvPr/>
        </p:nvSpPr>
        <p:spPr>
          <a:xfrm>
            <a:off x="6446520" y="320040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Querarm</a:t>
            </a:r>
            <a:endParaRPr lang="en-US" sz="1100" dirty="0"/>
          </a:p>
        </p:txBody>
      </p:sp>
      <p:pic>
        <p:nvPicPr>
          <p:cNvPr id="25" name="Image 5" descr="preencoded.png">
            <a:extLst>
              <a:ext uri="{FF2B5EF4-FFF2-40B4-BE49-F238E27FC236}">
                <a16:creationId xmlns:a16="http://schemas.microsoft.com/office/drawing/2014/main" id="{507C8114-1E10-D7E7-DF60-919FE4DC83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46520" y="3429000"/>
            <a:ext cx="457200" cy="457200"/>
          </a:xfrm>
          <a:prstGeom prst="rect">
            <a:avLst/>
          </a:prstGeom>
        </p:spPr>
      </p:pic>
      <p:sp>
        <p:nvSpPr>
          <p:cNvPr id="26" name="Text 18">
            <a:extLst>
              <a:ext uri="{FF2B5EF4-FFF2-40B4-BE49-F238E27FC236}">
                <a16:creationId xmlns:a16="http://schemas.microsoft.com/office/drawing/2014/main" id="{22F663E3-5CE5-5322-94D7-4727964F81E6}"/>
              </a:ext>
            </a:extLst>
          </p:cNvPr>
          <p:cNvSpPr/>
          <p:nvPr/>
        </p:nvSpPr>
        <p:spPr>
          <a:xfrm>
            <a:off x="6949440" y="3474720"/>
            <a:ext cx="274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F2A4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=</a:t>
            </a:r>
            <a:endParaRPr lang="en-US" sz="1800" dirty="0"/>
          </a:p>
        </p:txBody>
      </p:sp>
      <p:pic>
        <p:nvPicPr>
          <p:cNvPr id="27" name="Image 6" descr="preencoded.png">
            <a:extLst>
              <a:ext uri="{FF2B5EF4-FFF2-40B4-BE49-F238E27FC236}">
                <a16:creationId xmlns:a16="http://schemas.microsoft.com/office/drawing/2014/main" id="{1462B3C4-9A07-5149-B3CD-3E10EA41C7E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9480" y="3337560"/>
            <a:ext cx="508508" cy="713232"/>
          </a:xfrm>
          <a:prstGeom prst="rect">
            <a:avLst/>
          </a:prstGeom>
        </p:spPr>
      </p:pic>
      <p:sp>
        <p:nvSpPr>
          <p:cNvPr id="28" name="Shape 19">
            <a:extLst>
              <a:ext uri="{FF2B5EF4-FFF2-40B4-BE49-F238E27FC236}">
                <a16:creationId xmlns:a16="http://schemas.microsoft.com/office/drawing/2014/main" id="{CD1396AD-C4A7-A3D3-953D-06E2543BA5FD}"/>
              </a:ext>
            </a:extLst>
          </p:cNvPr>
          <p:cNvSpPr/>
          <p:nvPr/>
        </p:nvSpPr>
        <p:spPr>
          <a:xfrm>
            <a:off x="457200" y="4434840"/>
            <a:ext cx="8229600" cy="45720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29" name="Text 20">
            <a:extLst>
              <a:ext uri="{FF2B5EF4-FFF2-40B4-BE49-F238E27FC236}">
                <a16:creationId xmlns:a16="http://schemas.microsoft.com/office/drawing/2014/main" id="{DA6BC140-F3E5-F86B-AE95-3F2E1AEEC5AB}"/>
              </a:ext>
            </a:extLst>
          </p:cNvPr>
          <p:cNvSpPr/>
          <p:nvPr/>
        </p:nvSpPr>
        <p:spPr>
          <a:xfrm>
            <a:off x="640080" y="44348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Stehen Pfosten und Querarm wirklich senkrecht zueinander?</a:t>
            </a:r>
            <a:endParaRPr lang="en-US" sz="1400" dirty="0"/>
          </a:p>
        </p:txBody>
      </p:sp>
      <p:sp>
        <p:nvSpPr>
          <p:cNvPr id="30" name="Text 21">
            <a:extLst>
              <a:ext uri="{FF2B5EF4-FFF2-40B4-BE49-F238E27FC236}">
                <a16:creationId xmlns:a16="http://schemas.microsoft.com/office/drawing/2014/main" id="{27E64F95-5AD1-3366-CEBA-939C2CF87165}"/>
              </a:ext>
            </a:extLst>
          </p:cNvPr>
          <p:cNvSpPr/>
          <p:nvPr/>
        </p:nvSpPr>
        <p:spPr>
          <a:xfrm>
            <a:off x="365760" y="485089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Orthogonalität von Vektoren  ·  Lernen aus Lösungsbeispielen</a:t>
            </a:r>
            <a:endParaRPr lang="en-US" sz="900" dirty="0"/>
          </a:p>
        </p:txBody>
      </p:sp>
      <p:sp>
        <p:nvSpPr>
          <p:cNvPr id="31" name="Text 22">
            <a:extLst>
              <a:ext uri="{FF2B5EF4-FFF2-40B4-BE49-F238E27FC236}">
                <a16:creationId xmlns:a16="http://schemas.microsoft.com/office/drawing/2014/main" id="{B15877F3-65BB-34DD-C920-CA4028990E3C}"/>
              </a:ext>
            </a:extLst>
          </p:cNvPr>
          <p:cNvSpPr/>
          <p:nvPr/>
        </p:nvSpPr>
        <p:spPr>
          <a:xfrm>
            <a:off x="8046720" y="4850892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60782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Worked Exampl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"/>
          <p:cNvSpPr/>
          <p:nvPr/>
        </p:nvSpPr>
        <p:spPr>
          <a:xfrm>
            <a:off x="0" y="0"/>
            <a:ext cx="9144000" cy="384048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" name="circle"/>
          <p:cNvSpPr/>
          <p:nvPr/>
        </p:nvSpPr>
        <p:spPr>
          <a:xfrm>
            <a:off x="365760" y="54864"/>
            <a:ext cx="292608" cy="2926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4" name="circnum"/>
          <p:cNvSpPr/>
          <p:nvPr/>
        </p:nvSpPr>
        <p:spPr>
          <a:xfrm>
            <a:off x="365760" y="5486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de-DE" sz="1400" b="1" dirty="0">
                <a:solidFill>
                  <a:srgbClr val="FFFFFF"/>
                </a:solidFill>
                <a:latin typeface="Georgia" pitchFamily="34" charset="0"/>
              </a:rPr>
              <a:t>2</a:t>
            </a:r>
          </a:p>
        </p:txBody>
      </p:sp>
      <p:sp>
        <p:nvSpPr>
          <p:cNvPr id="5" name="phaselabel"/>
          <p:cNvSpPr/>
          <p:nvPr/>
        </p:nvSpPr>
        <p:spPr>
          <a:xfrm>
            <a:off x="777240" y="54864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de-DE" sz="1100" b="1" kern="0" spc="400" dirty="0">
                <a:solidFill>
                  <a:srgbClr val="FFFFFF"/>
                </a:solidFill>
                <a:latin typeface="Calibri" pitchFamily="34" charset="0"/>
              </a:rPr>
              <a:t>WORKED EXAMPLE 2  ·  LÜCKENBEISPIEL</a:t>
            </a:r>
          </a:p>
        </p:txBody>
      </p:sp>
      <p:sp>
        <p:nvSpPr>
          <p:cNvPr id="6" name="sozial"/>
          <p:cNvSpPr/>
          <p:nvPr/>
        </p:nvSpPr>
        <p:spPr>
          <a:xfrm>
            <a:off x="6766560" y="54864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de-DE" sz="1000" i="1" dirty="0">
                <a:solidFill>
                  <a:srgbClr val="FCD34D"/>
                </a:solidFill>
                <a:latin typeface="Calibri" pitchFamily="34" charset="0"/>
              </a:rPr>
              <a:t>Einzelarbeit</a:t>
            </a:r>
          </a:p>
        </p:txBody>
      </p:sp>
      <p:sp>
        <p:nvSpPr>
          <p:cNvPr id="7" name="title"/>
          <p:cNvSpPr/>
          <p:nvPr/>
        </p:nvSpPr>
        <p:spPr>
          <a:xfrm>
            <a:off x="457200" y="457200"/>
            <a:ext cx="82296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de-DE" sz="2200" b="1" dirty="0">
                <a:solidFill>
                  <a:srgbClr val="0F2A47"/>
                </a:solidFill>
                <a:latin typeface="Georgia" pitchFamily="34" charset="0"/>
              </a:rPr>
              <a:t>Ergänzt die fehlenden Schritte!</a:t>
            </a:r>
          </a:p>
        </p:txBody>
      </p:sp>
      <p:sp>
        <p:nvSpPr>
          <p:cNvPr id="8" name="infobg"/>
          <p:cNvSpPr/>
          <p:nvPr/>
        </p:nvSpPr>
        <p:spPr>
          <a:xfrm>
            <a:off x="457200" y="990000"/>
            <a:ext cx="8229600" cy="300000"/>
          </a:xfrm>
          <a:prstGeom prst="rect">
            <a:avLst/>
          </a:prstGeom>
          <a:solidFill>
            <a:srgbClr val="FFF7E6"/>
          </a:solidFill>
          <a:ln w="12700">
            <a:solidFill>
              <a:srgbClr val="F59E0B"/>
            </a:solidFill>
          </a:ln>
        </p:spPr>
      </p:sp>
      <p:sp>
        <p:nvSpPr>
          <p:cNvPr id="9" name="infotxt"/>
          <p:cNvSpPr/>
          <p:nvPr/>
        </p:nvSpPr>
        <p:spPr>
          <a:xfrm>
            <a:off x="640080" y="990000"/>
            <a:ext cx="795528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de-DE" sz="1100" dirty="0">
                <a:solidFill>
                  <a:srgbClr val="92400E"/>
                </a:solidFill>
                <a:latin typeface="Calibri" pitchFamily="34" charset="0"/>
              </a:rPr>
              <a:t>Ergänze die Lücken </a:t>
            </a:r>
            <a:r>
              <a:rPr lang="de-DE" sz="1100" b="1" dirty="0">
                <a:solidFill>
                  <a:srgbClr val="92400E"/>
                </a:solidFill>
                <a:latin typeface="Calibri" pitchFamily="34" charset="0"/>
              </a:rPr>
              <a:t>[ ? ] </a:t>
            </a:r>
            <a:r>
              <a:rPr lang="de-DE" sz="1100" dirty="0">
                <a:solidFill>
                  <a:srgbClr val="92400E"/>
                </a:solidFill>
                <a:latin typeface="Calibri" pitchFamily="34" charset="0"/>
              </a:rPr>
              <a:t>in der Lösung. Nutze das Muster aus Beispiel 1.</a:t>
            </a:r>
          </a:p>
        </p:txBody>
      </p:sp>
      <p:sp>
        <p:nvSpPr>
          <p:cNvPr id="10" name="leftcard"/>
          <p:cNvSpPr/>
          <p:nvPr/>
        </p:nvSpPr>
        <p:spPr>
          <a:xfrm>
            <a:off x="457200" y="1363500"/>
            <a:ext cx="3840480" cy="279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>
            <a:outerShdw blurRad="101600" dist="25400" dir="5400000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 dirty="0"/>
          </a:p>
        </p:txBody>
      </p:sp>
      <p:sp>
        <p:nvSpPr>
          <p:cNvPr id="11" name="leftbar"/>
          <p:cNvSpPr/>
          <p:nvPr/>
        </p:nvSpPr>
        <p:spPr>
          <a:xfrm>
            <a:off x="457200" y="1380000"/>
            <a:ext cx="3840480" cy="6096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2" name="lefttitle"/>
          <p:cNvSpPr/>
          <p:nvPr/>
        </p:nvSpPr>
        <p:spPr>
          <a:xfrm>
            <a:off x="548640" y="1460000"/>
            <a:ext cx="3657600" cy="24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de-DE" sz="1200" b="1" dirty="0">
                <a:solidFill>
                  <a:srgbClr val="0F2A47"/>
                </a:solidFill>
                <a:latin typeface="Georgia" pitchFamily="34" charset="0"/>
              </a:rPr>
              <a:t>Aufgabe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leftbody"/>
              <p:cNvSpPr/>
              <p:nvPr/>
            </p:nvSpPr>
            <p:spPr>
              <a:xfrm>
                <a:off x="548640" y="1720000"/>
                <a:ext cx="3657600" cy="62000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indent="0">
                  <a:buNone/>
                </a:pPr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Gegeben:</a:t>
                </a:r>
              </a:p>
              <a:p>
                <a:pPr marL="0" indent="0">
                  <a:buNone/>
                </a:pPr>
                <a:endParaRPr lang="de-DE" sz="1200" dirty="0">
                  <a:solidFill>
                    <a:srgbClr val="1E293B"/>
                  </a:solidFill>
                  <a:latin typeface="Calibri" pitchFamily="34" charset="0"/>
                </a:endParaRPr>
              </a:p>
              <a:p>
                <a:pPr marL="0" indent="0">
                  <a:buNone/>
                </a:pPr>
                <a:endParaRPr lang="de-DE" sz="1200" dirty="0">
                  <a:solidFill>
                    <a:srgbClr val="1E293B"/>
                  </a:solidFill>
                  <a:latin typeface="Calibri" pitchFamily="34" charset="0"/>
                </a:endParaRPr>
              </a:p>
              <a:p>
                <a:pPr marL="0" indent="0">
                  <a:buNone/>
                </a:pPr>
                <a:endParaRPr lang="de-DE" sz="1100" dirty="0"/>
              </a:p>
              <a:p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Prüfen S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1200" b="0" i="0" smtClean="0">
                        <a:latin typeface="Cambria Math" panose="02040503050406030204" pitchFamily="18" charset="0"/>
                      </a:rPr>
                      <m:t>ie</m:t>
                    </m:r>
                    <m:r>
                      <a:rPr lang="de-DE" sz="12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de-DE" sz="1200" b="0" i="0" smtClean="0">
                        <a:latin typeface="Cambria Math" panose="02040503050406030204" pitchFamily="18" charset="0"/>
                      </a:rPr>
                      <m:t>ob</m:t>
                    </m:r>
                    <m:r>
                      <a:rPr lang="de-DE" sz="1200" b="0" i="0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de-DE" sz="1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acc>
                  </m:oMath>
                </a14:m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</m:oMath>
                </a14:m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 orthogonal zueinander stehen?</a:t>
                </a:r>
              </a:p>
            </p:txBody>
          </p:sp>
        </mc:Choice>
        <mc:Fallback xmlns="">
          <p:sp>
            <p:nvSpPr>
              <p:cNvPr id="13" name="leftbody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" y="1720000"/>
                <a:ext cx="3657600" cy="620000"/>
              </a:xfrm>
              <a:prstGeom prst="rect">
                <a:avLst/>
              </a:prstGeom>
              <a:blipFill>
                <a:blip r:embed="rId2"/>
                <a:stretch>
                  <a:fillRect l="-2500" t="-7843" b="-60784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ightcard"/>
          <p:cNvSpPr/>
          <p:nvPr/>
        </p:nvSpPr>
        <p:spPr>
          <a:xfrm>
            <a:off x="4480080" y="1380000"/>
            <a:ext cx="4206720" cy="279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>
            <a:outerShdw blurRad="101600" dist="25400" dir="5400000" rotWithShape="0">
              <a:srgbClr val="000000">
                <a:alpha val="10000"/>
              </a:srgbClr>
            </a:outerShdw>
          </a:effectLst>
        </p:spPr>
      </p:sp>
      <p:sp>
        <p:nvSpPr>
          <p:cNvPr id="16" name="rightbar"/>
          <p:cNvSpPr/>
          <p:nvPr/>
        </p:nvSpPr>
        <p:spPr>
          <a:xfrm>
            <a:off x="4480080" y="1380000"/>
            <a:ext cx="4206720" cy="609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7" name="righttitle"/>
          <p:cNvSpPr/>
          <p:nvPr/>
        </p:nvSpPr>
        <p:spPr>
          <a:xfrm>
            <a:off x="4571520" y="1460000"/>
            <a:ext cx="4023840" cy="24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de-DE" sz="1200" b="1" dirty="0">
                <a:solidFill>
                  <a:srgbClr val="92400E"/>
                </a:solidFill>
                <a:latin typeface="Georgia" pitchFamily="34" charset="0"/>
              </a:rPr>
              <a:t>Teilweise Lösung — ergänze die [ ? 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ightbody"/>
              <p:cNvSpPr/>
              <p:nvPr/>
            </p:nvSpPr>
            <p:spPr>
              <a:xfrm>
                <a:off x="4571520" y="1730000"/>
                <a:ext cx="4023840" cy="236000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indent="0">
                  <a:buNone/>
                </a:pPr>
                <a:r>
                  <a:rPr lang="de-DE" sz="1050" b="1" dirty="0">
                    <a:solidFill>
                      <a:srgbClr val="64748B"/>
                    </a:solidFill>
                    <a:latin typeface="Calibri" pitchFamily="34" charset="0"/>
                  </a:rPr>
                  <a:t>Schritt 1: Skalarprodukt berechnen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  <m:r>
                      <a:rPr lang="de-DE" sz="1200" b="1" i="1">
                        <a:latin typeface="Cambria Math" panose="02040503050406030204" pitchFamily="18" charset="0"/>
                      </a:rPr>
                      <m:t>⋅</m:t>
                    </m:r>
                    <m:acc>
                      <m:accPr>
                        <m:chr m:val="⃗"/>
                        <m:ctrlPr>
                          <a:rPr lang="de-DE" sz="1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de-DE" sz="1200" b="1" dirty="0"/>
                  <a:t> </a:t>
                </a:r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= 1*4 + 3*( ? ) + (-2)*0</a:t>
                </a:r>
              </a:p>
              <a:p>
                <a:pPr marL="0" indent="0">
                  <a:buNone/>
                </a:pPr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          = 4 + ( ? ) + 0</a:t>
                </a:r>
              </a:p>
              <a:p>
                <a:pPr marL="0" indent="0">
                  <a:buNone/>
                </a:pPr>
                <a:r>
                  <a:rPr lang="de-DE" sz="1200" b="1" dirty="0">
                    <a:solidFill>
                      <a:srgbClr val="B45309"/>
                    </a:solidFill>
                    <a:latin typeface="Georgia" pitchFamily="34" charset="0"/>
                  </a:rPr>
                  <a:t>         = [ ? ]</a:t>
                </a:r>
              </a:p>
              <a:p>
                <a:pPr marL="0" indent="0">
                  <a:buNone/>
                </a:pPr>
                <a:endParaRPr lang="de-DE" sz="1100" dirty="0"/>
              </a:p>
              <a:p>
                <a:pPr marL="0" indent="0">
                  <a:buNone/>
                </a:pPr>
                <a:r>
                  <a:rPr lang="de-DE" sz="1050" b="1" dirty="0">
                    <a:solidFill>
                      <a:srgbClr val="64748B"/>
                    </a:solidFill>
                    <a:latin typeface="Calibri" pitchFamily="34" charset="0"/>
                  </a:rPr>
                  <a:t>Schritt 2: Kriterium prüfen</a:t>
                </a:r>
              </a:p>
              <a:p>
                <a:r>
                  <a:rPr lang="de-DE" sz="1200" dirty="0">
                    <a:solidFill>
                      <a:srgbClr val="1E293B"/>
                    </a:solidFill>
                    <a:latin typeface="Calibri" pitchFamily="34" charset="0"/>
                  </a:rPr>
                  <a:t>Das Skalarprodukt ist </a:t>
                </a:r>
                <a14:m>
                  <m:oMath xmlns:m="http://schemas.openxmlformats.org/officeDocument/2006/math">
                    <m:r>
                      <a:rPr lang="de-DE" sz="1200" b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de-DE" sz="1200" b="1" dirty="0">
                    <a:solidFill>
                      <a:srgbClr val="1E293B"/>
                    </a:solidFill>
                    <a:latin typeface="Calibri" pitchFamily="34" charset="0"/>
                  </a:rPr>
                  <a:t> 0 ? oder </a:t>
                </a:r>
                <a14:m>
                  <m:oMath xmlns:m="http://schemas.openxmlformats.org/officeDocument/2006/math">
                    <m:r>
                      <a:rPr lang="de-DE" sz="12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de-DE" sz="1200" b="1" dirty="0">
                    <a:solidFill>
                      <a:schemeClr val="bg2">
                        <a:lumMod val="10000"/>
                      </a:schemeClr>
                    </a:solidFill>
                    <a:latin typeface="Calibri" pitchFamily="34" charset="0"/>
                  </a:rPr>
                  <a:t> </a:t>
                </a:r>
                <a:r>
                  <a:rPr lang="de-DE" sz="1200" b="1" dirty="0">
                    <a:solidFill>
                      <a:srgbClr val="1E293B"/>
                    </a:solidFill>
                    <a:latin typeface="Calibri" pitchFamily="34" charset="0"/>
                  </a:rPr>
                  <a:t>0 ? </a:t>
                </a:r>
              </a:p>
              <a:p>
                <a:endParaRPr lang="de-DE" sz="1200" b="1" dirty="0">
                  <a:solidFill>
                    <a:srgbClr val="1E293B"/>
                  </a:solidFill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1050" b="1" dirty="0">
                    <a:solidFill>
                      <a:srgbClr val="64748B"/>
                    </a:solidFill>
                    <a:latin typeface="Calibri" pitchFamily="34" charset="0"/>
                  </a:rPr>
                  <a:t>Schritt 3: Antwort formulieren</a:t>
                </a:r>
              </a:p>
              <a:p>
                <a:r>
                  <a:rPr lang="de-DE" sz="1200" b="1" dirty="0">
                    <a:solidFill>
                      <a:srgbClr val="B45309"/>
                    </a:solidFill>
                    <a:latin typeface="Calibri" pitchFamily="34" charset="0"/>
                  </a:rPr>
                  <a:t>Da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  <m:r>
                      <a:rPr lang="de-DE" sz="1200" b="1" i="1">
                        <a:latin typeface="Cambria Math" panose="02040503050406030204" pitchFamily="18" charset="0"/>
                      </a:rPr>
                      <m:t>⋅</m:t>
                    </m:r>
                    <m:acc>
                      <m:accPr>
                        <m:chr m:val="⃗"/>
                        <m:ctrlPr>
                          <a:rPr lang="de-DE" sz="1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de-DE" sz="1200" b="1" dirty="0"/>
                  <a:t> </a:t>
                </a:r>
                <a:r>
                  <a:rPr lang="de-DE" sz="1200" b="1" dirty="0">
                    <a:solidFill>
                      <a:srgbClr val="B45309"/>
                    </a:solidFill>
                    <a:latin typeface="Calibri" pitchFamily="34" charset="0"/>
                  </a:rPr>
                  <a:t>= [ ? ], sind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</m:oMath>
                </a14:m>
                <a:r>
                  <a:rPr lang="de-DE" sz="1200" b="1" dirty="0">
                    <a:solidFill>
                      <a:srgbClr val="B45309"/>
                    </a:solidFill>
                    <a:latin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200" b="1" i="1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de-DE" sz="1200" b="1" dirty="0">
                    <a:solidFill>
                      <a:srgbClr val="B45309"/>
                    </a:solidFill>
                    <a:latin typeface="Calibri" pitchFamily="34" charset="0"/>
                  </a:rPr>
                  <a:t> [ ? ].</a:t>
                </a:r>
              </a:p>
            </p:txBody>
          </p:sp>
        </mc:Choice>
        <mc:Fallback xmlns="">
          <p:sp>
            <p:nvSpPr>
              <p:cNvPr id="18" name="rightbody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520" y="1730000"/>
                <a:ext cx="4023840" cy="2360000"/>
              </a:xfrm>
              <a:prstGeom prst="rect">
                <a:avLst/>
              </a:prstGeom>
              <a:blipFill>
                <a:blip r:embed="rId3"/>
                <a:stretch>
                  <a:fillRect l="-2424" t="-1809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footer1"/>
          <p:cNvSpPr/>
          <p:nvPr/>
        </p:nvSpPr>
        <p:spPr>
          <a:xfrm>
            <a:off x="365760" y="485089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de-DE" sz="900" dirty="0">
                <a:solidFill>
                  <a:srgbClr val="64748B"/>
                </a:solidFill>
                <a:latin typeface="Calibri" pitchFamily="34" charset="0"/>
              </a:rPr>
              <a:t>Orthogonalität von Vektoren  ·  Lernen aus Lösungsbeispielen</a:t>
            </a:r>
          </a:p>
        </p:txBody>
      </p:sp>
      <p:sp>
        <p:nvSpPr>
          <p:cNvPr id="20" name="footer2"/>
          <p:cNvSpPr/>
          <p:nvPr/>
        </p:nvSpPr>
        <p:spPr>
          <a:xfrm>
            <a:off x="8046720" y="4850892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de-DE" sz="900" dirty="0">
                <a:solidFill>
                  <a:srgbClr val="64748B"/>
                </a:solidFill>
                <a:latin typeface="Calibri" pitchFamily="34" charset="0"/>
              </a:rPr>
              <a:t>4 / 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62E60988-F7D1-61D9-7C7A-5B2995C05C1D}"/>
                  </a:ext>
                </a:extLst>
              </p:cNvPr>
              <p:cNvSpPr txBox="1"/>
              <p:nvPr/>
            </p:nvSpPr>
            <p:spPr>
              <a:xfrm>
                <a:off x="1301750" y="1593400"/>
                <a:ext cx="1758558" cy="4877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de-DE" sz="12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e-DE" sz="12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acc>
                      <m:r>
                        <a:rPr lang="de-DE" sz="1200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de-DE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de-DE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de-DE" sz="1200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de-DE" sz="1200" i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de-DE" sz="1200" i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  <m:r>
                        <a:rPr lang="de-DE" sz="1200" b="0" i="1" smtClean="0">
                          <a:latin typeface="Cambria Math" panose="02040503050406030204" pitchFamily="18" charset="0"/>
                        </a:rPr>
                        <m:t>,  </m:t>
                      </m:r>
                      <m:acc>
                        <m:accPr>
                          <m:chr m:val="⃗"/>
                          <m:ctrlPr>
                            <a:rPr lang="de-DE" sz="12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e-DE" sz="1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r>
                        <a:rPr lang="de-DE" sz="1200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de-DE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de-DE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de-DE" sz="1200" i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de-DE" sz="1200" i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de-DE" sz="12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de-DE" sz="1200" dirty="0"/>
              </a:p>
            </p:txBody>
          </p:sp>
        </mc:Choice>
        <mc:Fallback xmlns=""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62E60988-F7D1-61D9-7C7A-5B2995C05C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750" y="1593400"/>
                <a:ext cx="1758558" cy="487762"/>
              </a:xfrm>
              <a:prstGeom prst="rect">
                <a:avLst/>
              </a:prstGeom>
              <a:blipFill>
                <a:blip r:embed="rId4"/>
                <a:stretch>
                  <a:fillRect l="-1042" b="-112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84048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54864"/>
            <a:ext cx="292608" cy="2926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5486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8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77240" y="54864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ERARBEITUNGSPHASE  ·  ÜBUNGSAUFGABEN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766560" y="54864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Einzelarbeit + Lerngruppe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5303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Jetzt selbst rechnen — Aufgaben S. 188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457200" y="1143000"/>
            <a:ext cx="8229600" cy="868680"/>
          </a:xfrm>
          <a:prstGeom prst="rect">
            <a:avLst/>
          </a:prstGeom>
          <a:solidFill>
            <a:srgbClr val="FFF7E6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143000"/>
            <a:ext cx="73152" cy="8686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1207008"/>
            <a:ext cx="7955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ARBEITSAUFTRAG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1444752"/>
            <a:ext cx="7955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Bearbeite die Aufgaben in </a:t>
            </a: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</a:t>
            </a:r>
            <a:r>
              <a:rPr lang="en-US" sz="1200" b="1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angegebenen</a:t>
            </a: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Reihnenfolge</a:t>
            </a: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Nutze das Muster aus den Worked Examples. </a:t>
            </a:r>
          </a:p>
          <a:p>
            <a:pPr marL="0" indent="0">
              <a:buNone/>
            </a:pPr>
            <a:r>
              <a:rPr lang="en-US" sz="12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Vergleiche</a:t>
            </a: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deine</a:t>
            </a: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Ergebnisse</a:t>
            </a: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</a:t>
            </a: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deinem</a:t>
            </a: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Sitznachbarn</a:t>
            </a: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 Schreibt eure Lösung </a:t>
            </a:r>
            <a:r>
              <a:rPr lang="en-US" sz="12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sauber</a:t>
            </a: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auf, </a:t>
            </a:r>
            <a:r>
              <a:rPr lang="en-US" sz="12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entweder</a:t>
            </a: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im Heft oder auf dem iPad.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194560"/>
            <a:ext cx="26974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2194560"/>
            <a:ext cx="2697480" cy="73152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4" name="Shape 12"/>
          <p:cNvSpPr/>
          <p:nvPr/>
        </p:nvSpPr>
        <p:spPr>
          <a:xfrm>
            <a:off x="685800" y="2377440"/>
            <a:ext cx="502920" cy="50292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" y="2478024"/>
            <a:ext cx="301752" cy="301752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325880" y="2377440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Nr.1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685800" y="306324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Skalarprodukte berechnen und </a:t>
            </a:r>
            <a:r>
              <a:rPr lang="en-US" sz="11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Werten</a:t>
            </a: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zuordnen</a:t>
            </a: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3223260" y="2194560"/>
            <a:ext cx="26974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3223260" y="2194560"/>
            <a:ext cx="2697480" cy="7315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Shape 18"/>
          <p:cNvSpPr/>
          <p:nvPr/>
        </p:nvSpPr>
        <p:spPr>
          <a:xfrm>
            <a:off x="3451860" y="237744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2444" y="2478024"/>
            <a:ext cx="301752" cy="301752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4091940" y="2377440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Nr. 2a</a:t>
            </a:r>
            <a:endParaRPr lang="en-US" sz="13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 21"/>
              <p:cNvSpPr/>
              <p:nvPr/>
            </p:nvSpPr>
            <p:spPr>
              <a:xfrm>
                <a:off x="3451860" y="3063240"/>
                <a:ext cx="2240280" cy="91440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r>
                  <a:rPr lang="en-US" sz="1100" dirty="0">
                    <a:solidFill>
                      <a:srgbClr val="1E293B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Fehlende Koordinate so bestimmen, dass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11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100" b="1" i="1" dirty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de-DE" sz="1100" b="1" i="1" dirty="0">
                        <a:latin typeface="Cambria Math" panose="02040503050406030204" pitchFamily="18" charset="0"/>
                      </a:rPr>
                      <m:t>⊥</m:t>
                    </m:r>
                    <m:acc>
                      <m:accPr>
                        <m:chr m:val="⃗"/>
                        <m:ctrlPr>
                          <a:rPr lang="de-DE" sz="11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1100" b="1" i="1" dirty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de-DE" sz="1100" b="1" dirty="0">
                    <a:solidFill>
                      <a:srgbClr val="166534"/>
                    </a:solidFill>
                    <a:latin typeface="Calibri" pitchFamily="34" charset="0"/>
                  </a:rPr>
                  <a:t> </a:t>
                </a:r>
                <a:r>
                  <a:rPr lang="en-US" sz="1100" dirty="0">
                    <a:solidFill>
                      <a:srgbClr val="1E293B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gilt.</a:t>
                </a:r>
                <a:endParaRPr lang="en-US" sz="1100" dirty="0"/>
              </a:p>
            </p:txBody>
          </p:sp>
        </mc:Choice>
        <mc:Fallback>
          <p:sp>
            <p:nvSpPr>
              <p:cNvPr id="25" name="Text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1860" y="3063240"/>
                <a:ext cx="2240280" cy="914400"/>
              </a:xfrm>
              <a:prstGeom prst="rect">
                <a:avLst/>
              </a:prstGeom>
              <a:blipFill>
                <a:blip r:embed="rId5"/>
                <a:stretch>
                  <a:fillRect l="-3804" t="-6000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Shape 22"/>
          <p:cNvSpPr/>
          <p:nvPr/>
        </p:nvSpPr>
        <p:spPr>
          <a:xfrm>
            <a:off x="5989320" y="2194560"/>
            <a:ext cx="26974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3"/>
          <p:cNvSpPr/>
          <p:nvPr/>
        </p:nvSpPr>
        <p:spPr>
          <a:xfrm>
            <a:off x="5989320" y="2194560"/>
            <a:ext cx="2697480" cy="73152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28" name="Shape 24"/>
          <p:cNvSpPr/>
          <p:nvPr/>
        </p:nvSpPr>
        <p:spPr>
          <a:xfrm>
            <a:off x="6217920" y="2377440"/>
            <a:ext cx="502920" cy="502920"/>
          </a:xfrm>
          <a:prstGeom prst="ellipse">
            <a:avLst/>
          </a:prstGeom>
          <a:solidFill>
            <a:srgbClr val="0F2A47"/>
          </a:solidFill>
          <a:ln/>
        </p:spPr>
      </p:sp>
      <p:pic>
        <p:nvPicPr>
          <p:cNvPr id="29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8504" y="2478024"/>
            <a:ext cx="301752" cy="301752"/>
          </a:xfrm>
          <a:prstGeom prst="rect">
            <a:avLst/>
          </a:prstGeom>
        </p:spPr>
      </p:pic>
      <p:sp>
        <p:nvSpPr>
          <p:cNvPr id="30" name="Text 25"/>
          <p:cNvSpPr/>
          <p:nvPr/>
        </p:nvSpPr>
        <p:spPr>
          <a:xfrm>
            <a:off x="6858000" y="2377440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Nr. 5</a:t>
            </a:r>
            <a:endParaRPr lang="en-US" sz="1300" dirty="0"/>
          </a:p>
        </p:txBody>
      </p:sp>
      <p:sp>
        <p:nvSpPr>
          <p:cNvPr id="32" name="Text 27"/>
          <p:cNvSpPr/>
          <p:nvPr/>
        </p:nvSpPr>
        <p:spPr>
          <a:xfrm>
            <a:off x="6217920" y="306324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Orthogonalität zweier </a:t>
            </a:r>
            <a:r>
              <a:rPr lang="en-US" sz="11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Geraden</a:t>
            </a: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überprüfen</a:t>
            </a: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33" name="Text 28"/>
          <p:cNvSpPr/>
          <p:nvPr/>
        </p:nvSpPr>
        <p:spPr>
          <a:xfrm>
            <a:off x="457200" y="4251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Danach:  </a:t>
            </a: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Aufg. 6a und 10 (</a:t>
            </a:r>
            <a:r>
              <a:rPr lang="en-US" sz="1200" i="1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Kriterium</a:t>
            </a: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</a:t>
            </a:r>
            <a:r>
              <a:rPr lang="en-US" sz="1200" i="1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geometrischen</a:t>
            </a: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i="1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Kontexten</a:t>
            </a: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).</a:t>
            </a:r>
            <a:endParaRPr lang="en-US" sz="1200" dirty="0"/>
          </a:p>
        </p:txBody>
      </p:sp>
      <p:sp>
        <p:nvSpPr>
          <p:cNvPr id="34" name="Text 29"/>
          <p:cNvSpPr/>
          <p:nvPr/>
        </p:nvSpPr>
        <p:spPr>
          <a:xfrm>
            <a:off x="365760" y="4850892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Orthogonalität von Vektoren  ·  Lernen aus Lösungsbeispielen</a:t>
            </a:r>
            <a:endParaRPr lang="en-US" sz="900" dirty="0"/>
          </a:p>
        </p:txBody>
      </p:sp>
      <p:sp>
        <p:nvSpPr>
          <p:cNvPr id="35" name="Text 30"/>
          <p:cNvSpPr/>
          <p:nvPr/>
        </p:nvSpPr>
        <p:spPr>
          <a:xfrm>
            <a:off x="8046720" y="4850892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8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82296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AUSBLICK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10515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Wie geht es weiter?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457200" y="2331720"/>
            <a:ext cx="2697480" cy="17830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2331720"/>
            <a:ext cx="26974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542032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Hausaufgabe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3154172"/>
            <a:ext cx="2418080" cy="4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Siehe</a:t>
            </a:r>
            <a:r>
              <a:rPr lang="en-US" sz="1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Tafel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3223260" y="2331720"/>
            <a:ext cx="2697480" cy="17830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0" name="Shape 8"/>
          <p:cNvSpPr/>
          <p:nvPr/>
        </p:nvSpPr>
        <p:spPr>
          <a:xfrm>
            <a:off x="3223260" y="2331720"/>
            <a:ext cx="2697480" cy="54864"/>
          </a:xfrm>
          <a:prstGeom prst="rect">
            <a:avLst/>
          </a:prstGeom>
          <a:solidFill>
            <a:srgbClr val="5BA3C6"/>
          </a:solidFill>
          <a:ln/>
        </p:spPr>
      </p:sp>
      <p:sp>
        <p:nvSpPr>
          <p:cNvPr id="11" name="Text 9"/>
          <p:cNvSpPr/>
          <p:nvPr/>
        </p:nvSpPr>
        <p:spPr>
          <a:xfrm>
            <a:off x="3497580" y="2542032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5BA3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Nächste Stunde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497580" y="2971800"/>
            <a:ext cx="21488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Skalarprodukt und Winkel zwischen Vektoren.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989320" y="2331720"/>
            <a:ext cx="2697480" cy="17830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4" name="Shape 12"/>
          <p:cNvSpPr/>
          <p:nvPr/>
        </p:nvSpPr>
        <p:spPr>
          <a:xfrm>
            <a:off x="5989320" y="2331720"/>
            <a:ext cx="2697480" cy="54864"/>
          </a:xfrm>
          <a:prstGeom prst="rect">
            <a:avLst/>
          </a:prstGeom>
          <a:solidFill>
            <a:srgbClr val="FCD34D"/>
          </a:solidFill>
          <a:ln/>
        </p:spPr>
      </p:sp>
      <p:sp>
        <p:nvSpPr>
          <p:cNvPr id="15" name="Text 13"/>
          <p:cNvSpPr/>
          <p:nvPr/>
        </p:nvSpPr>
        <p:spPr>
          <a:xfrm>
            <a:off x="6263640" y="2542032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D3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Transferidee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263640" y="2971800"/>
            <a:ext cx="21488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Findet selbst eine Konstruktion in eurem Alltag, bei der Orthogonalität wichtig ist.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046720" y="4850892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D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7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616</Words>
  <Application>Microsoft Office PowerPoint</Application>
  <PresentationFormat>Bildschirmpräsentation (16:9)</PresentationFormat>
  <Paragraphs>127</Paragraphs>
  <Slides>8</Slides>
  <Notes>6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Cambria Math</vt:lpstr>
      <vt:lpstr>Georgia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Orthogonalität von Vektoren — problemorientierter Einstieg</dc:title>
  <dc:subject>PptxGenJS Presentation</dc:subject>
  <dc:creator>Mathematik-Unterricht</dc:creator>
  <cp:lastModifiedBy>Leon Bechtel</cp:lastModifiedBy>
  <cp:revision>16</cp:revision>
  <dcterms:created xsi:type="dcterms:W3CDTF">2026-05-14T09:11:03Z</dcterms:created>
  <dcterms:modified xsi:type="dcterms:W3CDTF">2026-05-20T17:51:35Z</dcterms:modified>
</cp:coreProperties>
</file>