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288"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de-DE"/>
  <c:roundedCorners val="1"/>
  <c:style val="2"/>
  <c:chart>
    <c:autoTitleDeleted val="1"/>
    <c:plotArea>
      <c:layout/>
      <c:scatterChart>
        <c:scatterStyle val="lineMarker"/>
        <c:varyColors val="1"/>
        <c:ser>
          <c:idx val="0"/>
          <c:order val="0"/>
          <c:tx>
            <c:v>x-Achse: y = 0</c:v>
          </c:tx>
          <c:spPr>
            <a:ln w="14288">
              <a:solidFill>
                <a:srgbClr val="80939E"/>
              </a:solidFill>
            </a:ln>
          </c:spPr>
          <c:marker>
            <c:symbol val="none"/>
          </c:marker>
          <c:xVal>
            <c:numRef>
              <c:f>'Chart Data'!$A$2:$A$3</c:f>
              <c:numCache>
                <c:formatCode>General</c:formatCode>
                <c:ptCount val="2"/>
                <c:pt idx="0">
                  <c:v>-2</c:v>
                </c:pt>
                <c:pt idx="1">
                  <c:v>6</c:v>
                </c:pt>
              </c:numCache>
            </c:numRef>
          </c:xVal>
          <c:yVal>
            <c:numRef>
              <c:f>'Chart Data'!$B$2:$B$3</c:f>
              <c:numCache>
                <c:formatCode>0</c:formatCode>
                <c:ptCount val="2"/>
                <c:pt idx="0">
                  <c:v>0</c:v>
                </c:pt>
                <c:pt idx="1">
                  <c:v>0</c:v>
                </c:pt>
              </c:numCache>
            </c:numRef>
          </c:yVal>
          <c:smooth val="1"/>
          <c:extLst>
            <c:ext xmlns:c16="http://schemas.microsoft.com/office/drawing/2014/chart" uri="{C3380CC4-5D6E-409C-BE32-E72D297353CC}">
              <c16:uniqueId val="{00000000-4D55-4835-88EA-72DF87AAF68E}"/>
            </c:ext>
          </c:extLst>
        </c:ser>
        <c:ser>
          <c:idx val="1"/>
          <c:order val="1"/>
          <c:tx>
            <c:v>y-Achse: x = 0</c:v>
          </c:tx>
          <c:spPr>
            <a:ln w="14288">
              <a:solidFill>
                <a:srgbClr val="80939E"/>
              </a:solidFill>
            </a:ln>
          </c:spPr>
          <c:marker>
            <c:symbol val="none"/>
          </c:marker>
          <c:xVal>
            <c:numRef>
              <c:f>'Chart Data'!$C$2:$C$3</c:f>
              <c:numCache>
                <c:formatCode>General</c:formatCode>
                <c:ptCount val="2"/>
                <c:pt idx="0">
                  <c:v>0</c:v>
                </c:pt>
                <c:pt idx="1">
                  <c:v>0</c:v>
                </c:pt>
              </c:numCache>
            </c:numRef>
          </c:xVal>
          <c:yVal>
            <c:numRef>
              <c:f>'Chart Data'!$D$2:$D$3</c:f>
              <c:numCache>
                <c:formatCode>0</c:formatCode>
                <c:ptCount val="2"/>
                <c:pt idx="0">
                  <c:v>-2</c:v>
                </c:pt>
                <c:pt idx="1">
                  <c:v>6</c:v>
                </c:pt>
              </c:numCache>
            </c:numRef>
          </c:yVal>
          <c:smooth val="1"/>
          <c:extLst>
            <c:ext xmlns:c16="http://schemas.microsoft.com/office/drawing/2014/chart" uri="{C3380CC4-5D6E-409C-BE32-E72D297353CC}">
              <c16:uniqueId val="{00000001-4D55-4835-88EA-72DF87AAF68E}"/>
            </c:ext>
          </c:extLst>
        </c:ser>
        <c:ser>
          <c:idx val="2"/>
          <c:order val="2"/>
          <c:tx>
            <c:v>Mathematische Fortsetzung</c:v>
          </c:tx>
          <c:spPr>
            <a:ln w="19050">
              <a:solidFill>
                <a:srgbClr val="A5B4BD"/>
              </a:solidFill>
              <a:prstDash val="dash"/>
            </a:ln>
          </c:spPr>
          <c:marker>
            <c:symbol val="none"/>
          </c:marker>
          <c:xVal>
            <c:numRef>
              <c:f>'Chart Data'!$E$2:$E$142</c:f>
              <c:numCache>
                <c:formatCode>General</c:formatCode>
                <c:ptCount val="141"/>
                <c:pt idx="0">
                  <c:v>-1.5</c:v>
                </c:pt>
                <c:pt idx="1">
                  <c:v>-1.45</c:v>
                </c:pt>
                <c:pt idx="2">
                  <c:v>-1.4</c:v>
                </c:pt>
                <c:pt idx="3">
                  <c:v>-1.35</c:v>
                </c:pt>
                <c:pt idx="4">
                  <c:v>-1.3</c:v>
                </c:pt>
                <c:pt idx="5">
                  <c:v>-1.25</c:v>
                </c:pt>
                <c:pt idx="6">
                  <c:v>-1.2</c:v>
                </c:pt>
                <c:pt idx="7">
                  <c:v>-1.1499999999999999</c:v>
                </c:pt>
                <c:pt idx="8">
                  <c:v>-1.1000000000000001</c:v>
                </c:pt>
                <c:pt idx="9">
                  <c:v>-1.05</c:v>
                </c:pt>
                <c:pt idx="10">
                  <c:v>-1</c:v>
                </c:pt>
                <c:pt idx="11">
                  <c:v>-0.95</c:v>
                </c:pt>
                <c:pt idx="12">
                  <c:v>-0.9</c:v>
                </c:pt>
                <c:pt idx="13">
                  <c:v>-0.85</c:v>
                </c:pt>
                <c:pt idx="14">
                  <c:v>-0.8</c:v>
                </c:pt>
                <c:pt idx="15">
                  <c:v>-0.75</c:v>
                </c:pt>
                <c:pt idx="16">
                  <c:v>-0.7</c:v>
                </c:pt>
                <c:pt idx="17">
                  <c:v>-0.65</c:v>
                </c:pt>
                <c:pt idx="18">
                  <c:v>-0.6</c:v>
                </c:pt>
                <c:pt idx="19">
                  <c:v>-0.55000000000000004</c:v>
                </c:pt>
                <c:pt idx="20">
                  <c:v>-0.5</c:v>
                </c:pt>
                <c:pt idx="21">
                  <c:v>-0.45</c:v>
                </c:pt>
                <c:pt idx="22">
                  <c:v>-0.4</c:v>
                </c:pt>
                <c:pt idx="23">
                  <c:v>-0.35</c:v>
                </c:pt>
                <c:pt idx="24">
                  <c:v>-0.3</c:v>
                </c:pt>
                <c:pt idx="25">
                  <c:v>-0.25</c:v>
                </c:pt>
                <c:pt idx="26">
                  <c:v>-0.2</c:v>
                </c:pt>
                <c:pt idx="27">
                  <c:v>-0.15</c:v>
                </c:pt>
                <c:pt idx="28">
                  <c:v>-0.1</c:v>
                </c:pt>
                <c:pt idx="29">
                  <c:v>-0.05</c:v>
                </c:pt>
                <c:pt idx="30">
                  <c:v>0</c:v>
                </c:pt>
                <c:pt idx="31">
                  <c:v>0.05</c:v>
                </c:pt>
                <c:pt idx="32">
                  <c:v>0.1</c:v>
                </c:pt>
                <c:pt idx="33">
                  <c:v>0.15</c:v>
                </c:pt>
                <c:pt idx="34">
                  <c:v>0.2</c:v>
                </c:pt>
                <c:pt idx="35">
                  <c:v>0.25</c:v>
                </c:pt>
                <c:pt idx="36">
                  <c:v>0.3</c:v>
                </c:pt>
                <c:pt idx="37">
                  <c:v>0.35</c:v>
                </c:pt>
                <c:pt idx="38">
                  <c:v>0.4</c:v>
                </c:pt>
                <c:pt idx="39">
                  <c:v>0.45</c:v>
                </c:pt>
                <c:pt idx="40">
                  <c:v>0.5</c:v>
                </c:pt>
                <c:pt idx="41">
                  <c:v>0.55000000000000004</c:v>
                </c:pt>
                <c:pt idx="42">
                  <c:v>0.6</c:v>
                </c:pt>
                <c:pt idx="43">
                  <c:v>0.65</c:v>
                </c:pt>
                <c:pt idx="44">
                  <c:v>0.7</c:v>
                </c:pt>
                <c:pt idx="45">
                  <c:v>0.75</c:v>
                </c:pt>
                <c:pt idx="46">
                  <c:v>0.8</c:v>
                </c:pt>
                <c:pt idx="47">
                  <c:v>0.85</c:v>
                </c:pt>
                <c:pt idx="48">
                  <c:v>0.9</c:v>
                </c:pt>
                <c:pt idx="49">
                  <c:v>0.95</c:v>
                </c:pt>
                <c:pt idx="50">
                  <c:v>1</c:v>
                </c:pt>
                <c:pt idx="51">
                  <c:v>1.05</c:v>
                </c:pt>
                <c:pt idx="52">
                  <c:v>1.1000000000000001</c:v>
                </c:pt>
                <c:pt idx="53">
                  <c:v>1.1499999999999999</c:v>
                </c:pt>
                <c:pt idx="54">
                  <c:v>1.2</c:v>
                </c:pt>
                <c:pt idx="55">
                  <c:v>1.25</c:v>
                </c:pt>
                <c:pt idx="56">
                  <c:v>1.3</c:v>
                </c:pt>
                <c:pt idx="57">
                  <c:v>1.35</c:v>
                </c:pt>
                <c:pt idx="58">
                  <c:v>1.4</c:v>
                </c:pt>
                <c:pt idx="59">
                  <c:v>1.45</c:v>
                </c:pt>
                <c:pt idx="60">
                  <c:v>1.5</c:v>
                </c:pt>
                <c:pt idx="61">
                  <c:v>1.55</c:v>
                </c:pt>
                <c:pt idx="62">
                  <c:v>1.6</c:v>
                </c:pt>
                <c:pt idx="63">
                  <c:v>1.65</c:v>
                </c:pt>
                <c:pt idx="64">
                  <c:v>1.7</c:v>
                </c:pt>
                <c:pt idx="65">
                  <c:v>1.75</c:v>
                </c:pt>
                <c:pt idx="66">
                  <c:v>1.8</c:v>
                </c:pt>
                <c:pt idx="67">
                  <c:v>1.85</c:v>
                </c:pt>
                <c:pt idx="68">
                  <c:v>1.9</c:v>
                </c:pt>
                <c:pt idx="69">
                  <c:v>1.95</c:v>
                </c:pt>
                <c:pt idx="70">
                  <c:v>2</c:v>
                </c:pt>
                <c:pt idx="71">
                  <c:v>2.0499999999999998</c:v>
                </c:pt>
                <c:pt idx="72">
                  <c:v>2.1</c:v>
                </c:pt>
                <c:pt idx="73">
                  <c:v>2.15</c:v>
                </c:pt>
                <c:pt idx="74">
                  <c:v>2.2000000000000002</c:v>
                </c:pt>
                <c:pt idx="75">
                  <c:v>2.25</c:v>
                </c:pt>
                <c:pt idx="76">
                  <c:v>2.2999999999999998</c:v>
                </c:pt>
                <c:pt idx="77">
                  <c:v>2.35</c:v>
                </c:pt>
                <c:pt idx="78">
                  <c:v>2.4</c:v>
                </c:pt>
                <c:pt idx="79">
                  <c:v>2.4500000000000002</c:v>
                </c:pt>
                <c:pt idx="80">
                  <c:v>2.5</c:v>
                </c:pt>
                <c:pt idx="81">
                  <c:v>2.5499999999999998</c:v>
                </c:pt>
                <c:pt idx="82">
                  <c:v>2.6</c:v>
                </c:pt>
                <c:pt idx="83">
                  <c:v>2.65</c:v>
                </c:pt>
                <c:pt idx="84">
                  <c:v>2.7</c:v>
                </c:pt>
                <c:pt idx="85">
                  <c:v>2.75</c:v>
                </c:pt>
                <c:pt idx="86">
                  <c:v>2.8</c:v>
                </c:pt>
                <c:pt idx="87">
                  <c:v>2.85</c:v>
                </c:pt>
                <c:pt idx="88">
                  <c:v>2.9</c:v>
                </c:pt>
                <c:pt idx="89">
                  <c:v>2.95</c:v>
                </c:pt>
                <c:pt idx="90">
                  <c:v>3</c:v>
                </c:pt>
                <c:pt idx="91">
                  <c:v>3.05</c:v>
                </c:pt>
                <c:pt idx="92">
                  <c:v>3.1</c:v>
                </c:pt>
                <c:pt idx="93">
                  <c:v>3.15</c:v>
                </c:pt>
                <c:pt idx="94">
                  <c:v>3.2</c:v>
                </c:pt>
                <c:pt idx="95">
                  <c:v>3.25</c:v>
                </c:pt>
                <c:pt idx="96">
                  <c:v>3.3</c:v>
                </c:pt>
                <c:pt idx="97">
                  <c:v>3.35</c:v>
                </c:pt>
                <c:pt idx="98">
                  <c:v>3.4</c:v>
                </c:pt>
                <c:pt idx="99">
                  <c:v>3.45</c:v>
                </c:pt>
                <c:pt idx="100">
                  <c:v>3.5</c:v>
                </c:pt>
                <c:pt idx="101">
                  <c:v>3.55</c:v>
                </c:pt>
                <c:pt idx="102">
                  <c:v>3.6</c:v>
                </c:pt>
                <c:pt idx="103">
                  <c:v>3.65</c:v>
                </c:pt>
                <c:pt idx="104">
                  <c:v>3.7</c:v>
                </c:pt>
                <c:pt idx="105">
                  <c:v>3.75</c:v>
                </c:pt>
                <c:pt idx="106">
                  <c:v>3.8</c:v>
                </c:pt>
                <c:pt idx="107">
                  <c:v>3.85</c:v>
                </c:pt>
                <c:pt idx="108">
                  <c:v>3.9</c:v>
                </c:pt>
                <c:pt idx="109">
                  <c:v>3.95</c:v>
                </c:pt>
                <c:pt idx="110">
                  <c:v>4</c:v>
                </c:pt>
                <c:pt idx="111">
                  <c:v>4.05</c:v>
                </c:pt>
                <c:pt idx="112">
                  <c:v>4.0999999999999996</c:v>
                </c:pt>
                <c:pt idx="113">
                  <c:v>4.1500000000000004</c:v>
                </c:pt>
                <c:pt idx="114">
                  <c:v>4.2</c:v>
                </c:pt>
                <c:pt idx="115">
                  <c:v>4.25</c:v>
                </c:pt>
                <c:pt idx="116">
                  <c:v>4.3</c:v>
                </c:pt>
                <c:pt idx="117">
                  <c:v>4.3499999999999996</c:v>
                </c:pt>
                <c:pt idx="118">
                  <c:v>4.4000000000000004</c:v>
                </c:pt>
                <c:pt idx="119">
                  <c:v>4.45</c:v>
                </c:pt>
                <c:pt idx="120">
                  <c:v>4.5</c:v>
                </c:pt>
                <c:pt idx="121">
                  <c:v>4.55</c:v>
                </c:pt>
                <c:pt idx="122">
                  <c:v>4.5999999999999996</c:v>
                </c:pt>
                <c:pt idx="123">
                  <c:v>4.6500000000000004</c:v>
                </c:pt>
                <c:pt idx="124">
                  <c:v>4.7</c:v>
                </c:pt>
                <c:pt idx="125">
                  <c:v>4.75</c:v>
                </c:pt>
                <c:pt idx="126">
                  <c:v>4.8</c:v>
                </c:pt>
                <c:pt idx="127">
                  <c:v>4.8499999999999996</c:v>
                </c:pt>
                <c:pt idx="128">
                  <c:v>4.9000000000000004</c:v>
                </c:pt>
                <c:pt idx="129">
                  <c:v>4.95</c:v>
                </c:pt>
                <c:pt idx="130">
                  <c:v>5</c:v>
                </c:pt>
                <c:pt idx="131">
                  <c:v>5.05</c:v>
                </c:pt>
                <c:pt idx="132">
                  <c:v>5.0999999999999996</c:v>
                </c:pt>
                <c:pt idx="133">
                  <c:v>5.15</c:v>
                </c:pt>
                <c:pt idx="134">
                  <c:v>5.2</c:v>
                </c:pt>
                <c:pt idx="135">
                  <c:v>5.25</c:v>
                </c:pt>
                <c:pt idx="136">
                  <c:v>5.3</c:v>
                </c:pt>
                <c:pt idx="137">
                  <c:v>5.35</c:v>
                </c:pt>
                <c:pt idx="138">
                  <c:v>5.4</c:v>
                </c:pt>
                <c:pt idx="139">
                  <c:v>5.45</c:v>
                </c:pt>
                <c:pt idx="140">
                  <c:v>5.5</c:v>
                </c:pt>
              </c:numCache>
            </c:numRef>
          </c:xVal>
          <c:yVal>
            <c:numRef>
              <c:f>'Chart Data'!$F$2:$F$142</c:f>
              <c:numCache>
                <c:formatCode>0</c:formatCode>
                <c:ptCount val="141"/>
                <c:pt idx="0">
                  <c:v>-1.625</c:v>
                </c:pt>
                <c:pt idx="1">
                  <c:v>-1.4512499999999999</c:v>
                </c:pt>
                <c:pt idx="2">
                  <c:v>-1.28</c:v>
                </c:pt>
                <c:pt idx="3">
                  <c:v>-1.1112500000000001</c:v>
                </c:pt>
                <c:pt idx="4">
                  <c:v>-0.94499999999999995</c:v>
                </c:pt>
                <c:pt idx="5">
                  <c:v>-0.78125</c:v>
                </c:pt>
                <c:pt idx="6">
                  <c:v>-0.62</c:v>
                </c:pt>
                <c:pt idx="7">
                  <c:v>-0.46124999999999999</c:v>
                </c:pt>
                <c:pt idx="8">
                  <c:v>-0.30499999999999999</c:v>
                </c:pt>
                <c:pt idx="9">
                  <c:v>-0.15125</c:v>
                </c:pt>
                <c:pt idx="10">
                  <c:v>0</c:v>
                </c:pt>
                <c:pt idx="11">
                  <c:v>0.14874999999999999</c:v>
                </c:pt>
                <c:pt idx="12">
                  <c:v>0.29499999999999998</c:v>
                </c:pt>
                <c:pt idx="13">
                  <c:v>0.43874999999999997</c:v>
                </c:pt>
                <c:pt idx="14">
                  <c:v>0.57999999999999996</c:v>
                </c:pt>
                <c:pt idx="15">
                  <c:v>0.71875</c:v>
                </c:pt>
                <c:pt idx="16">
                  <c:v>0.85499999999999998</c:v>
                </c:pt>
                <c:pt idx="17">
                  <c:v>0.98875000000000002</c:v>
                </c:pt>
                <c:pt idx="18">
                  <c:v>1.1200000000000001</c:v>
                </c:pt>
                <c:pt idx="19">
                  <c:v>1.24875</c:v>
                </c:pt>
                <c:pt idx="20">
                  <c:v>1.375</c:v>
                </c:pt>
                <c:pt idx="21">
                  <c:v>1.49875</c:v>
                </c:pt>
                <c:pt idx="22">
                  <c:v>1.62</c:v>
                </c:pt>
                <c:pt idx="23">
                  <c:v>1.73875</c:v>
                </c:pt>
                <c:pt idx="24">
                  <c:v>1.855</c:v>
                </c:pt>
                <c:pt idx="25">
                  <c:v>1.96875</c:v>
                </c:pt>
                <c:pt idx="26">
                  <c:v>2.08</c:v>
                </c:pt>
                <c:pt idx="27">
                  <c:v>2.1887500000000002</c:v>
                </c:pt>
                <c:pt idx="28">
                  <c:v>2.2949999999999999</c:v>
                </c:pt>
                <c:pt idx="29">
                  <c:v>2.3987500000000002</c:v>
                </c:pt>
                <c:pt idx="30">
                  <c:v>2.5</c:v>
                </c:pt>
                <c:pt idx="31">
                  <c:v>2.5987499999999999</c:v>
                </c:pt>
                <c:pt idx="32">
                  <c:v>2.6949999999999998</c:v>
                </c:pt>
                <c:pt idx="33">
                  <c:v>2.7887499999999998</c:v>
                </c:pt>
                <c:pt idx="34">
                  <c:v>2.88</c:v>
                </c:pt>
                <c:pt idx="35">
                  <c:v>2.96875</c:v>
                </c:pt>
                <c:pt idx="36">
                  <c:v>3.0550000000000002</c:v>
                </c:pt>
                <c:pt idx="37">
                  <c:v>3.1387499999999999</c:v>
                </c:pt>
                <c:pt idx="38">
                  <c:v>3.22</c:v>
                </c:pt>
                <c:pt idx="39">
                  <c:v>3.2987500000000001</c:v>
                </c:pt>
                <c:pt idx="40">
                  <c:v>3.375</c:v>
                </c:pt>
                <c:pt idx="41">
                  <c:v>3.44875</c:v>
                </c:pt>
                <c:pt idx="42">
                  <c:v>3.52</c:v>
                </c:pt>
                <c:pt idx="43">
                  <c:v>3.5887500000000001</c:v>
                </c:pt>
                <c:pt idx="44">
                  <c:v>3.6549999999999998</c:v>
                </c:pt>
                <c:pt idx="45">
                  <c:v>3.71875</c:v>
                </c:pt>
                <c:pt idx="46">
                  <c:v>3.78</c:v>
                </c:pt>
                <c:pt idx="47">
                  <c:v>3.8387500000000001</c:v>
                </c:pt>
                <c:pt idx="48">
                  <c:v>3.895</c:v>
                </c:pt>
                <c:pt idx="49">
                  <c:v>3.94875</c:v>
                </c:pt>
                <c:pt idx="50">
                  <c:v>4</c:v>
                </c:pt>
                <c:pt idx="51">
                  <c:v>4.0487500000000001</c:v>
                </c:pt>
                <c:pt idx="52">
                  <c:v>4.0949999999999998</c:v>
                </c:pt>
                <c:pt idx="53">
                  <c:v>4.1387499999999999</c:v>
                </c:pt>
                <c:pt idx="54">
                  <c:v>4.18</c:v>
                </c:pt>
                <c:pt idx="55">
                  <c:v>4.21875</c:v>
                </c:pt>
                <c:pt idx="56">
                  <c:v>4.2549999999999999</c:v>
                </c:pt>
                <c:pt idx="57">
                  <c:v>4.2887500000000003</c:v>
                </c:pt>
                <c:pt idx="58">
                  <c:v>4.32</c:v>
                </c:pt>
                <c:pt idx="59">
                  <c:v>4.3487499999999999</c:v>
                </c:pt>
                <c:pt idx="60">
                  <c:v>4.375</c:v>
                </c:pt>
                <c:pt idx="61">
                  <c:v>4.3987499999999997</c:v>
                </c:pt>
                <c:pt idx="62">
                  <c:v>4.42</c:v>
                </c:pt>
                <c:pt idx="63">
                  <c:v>4.4387499999999998</c:v>
                </c:pt>
                <c:pt idx="64">
                  <c:v>4.4550000000000001</c:v>
                </c:pt>
                <c:pt idx="65">
                  <c:v>4.46875</c:v>
                </c:pt>
                <c:pt idx="66">
                  <c:v>4.4800000000000004</c:v>
                </c:pt>
                <c:pt idx="67">
                  <c:v>4.4887499999999996</c:v>
                </c:pt>
                <c:pt idx="68">
                  <c:v>4.4950000000000001</c:v>
                </c:pt>
                <c:pt idx="69">
                  <c:v>4.4987500000000002</c:v>
                </c:pt>
                <c:pt idx="70">
                  <c:v>4.5</c:v>
                </c:pt>
                <c:pt idx="71">
                  <c:v>4.4987500000000002</c:v>
                </c:pt>
                <c:pt idx="72">
                  <c:v>4.4950000000000001</c:v>
                </c:pt>
                <c:pt idx="73">
                  <c:v>4.4887499999999996</c:v>
                </c:pt>
                <c:pt idx="74">
                  <c:v>4.4800000000000004</c:v>
                </c:pt>
                <c:pt idx="75">
                  <c:v>4.46875</c:v>
                </c:pt>
                <c:pt idx="76">
                  <c:v>4.4550000000000001</c:v>
                </c:pt>
                <c:pt idx="77">
                  <c:v>4.4387499999999998</c:v>
                </c:pt>
                <c:pt idx="78">
                  <c:v>4.42</c:v>
                </c:pt>
                <c:pt idx="79">
                  <c:v>4.3987499999999997</c:v>
                </c:pt>
                <c:pt idx="80">
                  <c:v>4.375</c:v>
                </c:pt>
                <c:pt idx="81">
                  <c:v>4.3487499999999999</c:v>
                </c:pt>
                <c:pt idx="82">
                  <c:v>4.32</c:v>
                </c:pt>
                <c:pt idx="83">
                  <c:v>4.2887500000000003</c:v>
                </c:pt>
                <c:pt idx="84">
                  <c:v>4.2549999999999999</c:v>
                </c:pt>
                <c:pt idx="85">
                  <c:v>4.21875</c:v>
                </c:pt>
                <c:pt idx="86">
                  <c:v>4.18</c:v>
                </c:pt>
                <c:pt idx="87">
                  <c:v>4.1387499999999999</c:v>
                </c:pt>
                <c:pt idx="88">
                  <c:v>4.0949999999999998</c:v>
                </c:pt>
                <c:pt idx="89">
                  <c:v>4.0487500000000001</c:v>
                </c:pt>
                <c:pt idx="90">
                  <c:v>4</c:v>
                </c:pt>
                <c:pt idx="91">
                  <c:v>3.94875</c:v>
                </c:pt>
                <c:pt idx="92">
                  <c:v>3.895</c:v>
                </c:pt>
                <c:pt idx="93">
                  <c:v>3.8387500000000001</c:v>
                </c:pt>
                <c:pt idx="94">
                  <c:v>3.78</c:v>
                </c:pt>
                <c:pt idx="95">
                  <c:v>3.71875</c:v>
                </c:pt>
                <c:pt idx="96">
                  <c:v>3.6549999999999998</c:v>
                </c:pt>
                <c:pt idx="97">
                  <c:v>3.5887500000000001</c:v>
                </c:pt>
                <c:pt idx="98">
                  <c:v>3.52</c:v>
                </c:pt>
                <c:pt idx="99">
                  <c:v>3.44875</c:v>
                </c:pt>
                <c:pt idx="100">
                  <c:v>3.375</c:v>
                </c:pt>
                <c:pt idx="101">
                  <c:v>3.2987500000000001</c:v>
                </c:pt>
                <c:pt idx="102">
                  <c:v>3.22</c:v>
                </c:pt>
                <c:pt idx="103">
                  <c:v>3.1387499999999999</c:v>
                </c:pt>
                <c:pt idx="104">
                  <c:v>3.0550000000000002</c:v>
                </c:pt>
                <c:pt idx="105">
                  <c:v>2.96875</c:v>
                </c:pt>
                <c:pt idx="106">
                  <c:v>2.88</c:v>
                </c:pt>
                <c:pt idx="107">
                  <c:v>2.7887499999999998</c:v>
                </c:pt>
                <c:pt idx="108">
                  <c:v>2.6949999999999998</c:v>
                </c:pt>
                <c:pt idx="109">
                  <c:v>2.5987499999999999</c:v>
                </c:pt>
                <c:pt idx="110">
                  <c:v>2.5</c:v>
                </c:pt>
                <c:pt idx="111">
                  <c:v>2.3987500000000002</c:v>
                </c:pt>
                <c:pt idx="112">
                  <c:v>2.2949999999999999</c:v>
                </c:pt>
                <c:pt idx="113">
                  <c:v>2.1887500000000002</c:v>
                </c:pt>
                <c:pt idx="114">
                  <c:v>2.08</c:v>
                </c:pt>
                <c:pt idx="115">
                  <c:v>1.96875</c:v>
                </c:pt>
                <c:pt idx="116">
                  <c:v>1.855</c:v>
                </c:pt>
                <c:pt idx="117">
                  <c:v>1.73875</c:v>
                </c:pt>
                <c:pt idx="118">
                  <c:v>1.62</c:v>
                </c:pt>
                <c:pt idx="119">
                  <c:v>1.49875</c:v>
                </c:pt>
                <c:pt idx="120">
                  <c:v>1.375</c:v>
                </c:pt>
                <c:pt idx="121">
                  <c:v>1.24875</c:v>
                </c:pt>
                <c:pt idx="122">
                  <c:v>1.1200000000000001</c:v>
                </c:pt>
                <c:pt idx="123">
                  <c:v>0.98875000000000002</c:v>
                </c:pt>
                <c:pt idx="124">
                  <c:v>0.85499999999999998</c:v>
                </c:pt>
                <c:pt idx="125">
                  <c:v>0.71875</c:v>
                </c:pt>
                <c:pt idx="126">
                  <c:v>0.57999999999999996</c:v>
                </c:pt>
                <c:pt idx="127">
                  <c:v>0.43874999999999997</c:v>
                </c:pt>
                <c:pt idx="128">
                  <c:v>0.29499999999999998</c:v>
                </c:pt>
                <c:pt idx="129">
                  <c:v>0.14874999999999999</c:v>
                </c:pt>
                <c:pt idx="130">
                  <c:v>0</c:v>
                </c:pt>
                <c:pt idx="131">
                  <c:v>-0.15125</c:v>
                </c:pt>
                <c:pt idx="132">
                  <c:v>-0.30499999999999999</c:v>
                </c:pt>
                <c:pt idx="133">
                  <c:v>-0.46124999999999999</c:v>
                </c:pt>
                <c:pt idx="134">
                  <c:v>-0.62</c:v>
                </c:pt>
                <c:pt idx="135">
                  <c:v>-0.78125</c:v>
                </c:pt>
                <c:pt idx="136">
                  <c:v>-0.94499999999999995</c:v>
                </c:pt>
                <c:pt idx="137">
                  <c:v>-1.1112500000000001</c:v>
                </c:pt>
                <c:pt idx="138">
                  <c:v>-1.28</c:v>
                </c:pt>
                <c:pt idx="139">
                  <c:v>-1.4512499999999999</c:v>
                </c:pt>
                <c:pt idx="140">
                  <c:v>-1.625</c:v>
                </c:pt>
              </c:numCache>
            </c:numRef>
          </c:yVal>
          <c:smooth val="1"/>
          <c:extLst>
            <c:ext xmlns:c16="http://schemas.microsoft.com/office/drawing/2014/chart" uri="{C3380CC4-5D6E-409C-BE32-E72D297353CC}">
              <c16:uniqueId val="{00000002-4D55-4835-88EA-72DF87AAF68E}"/>
            </c:ext>
          </c:extLst>
        </c:ser>
        <c:ser>
          <c:idx val="3"/>
          <c:order val="3"/>
          <c:tx>
            <c:v>Spielsprung, 0 ≤ x ≤ 5</c:v>
          </c:tx>
          <c:spPr>
            <a:ln w="38100">
              <a:solidFill>
                <a:srgbClr val="19334A"/>
              </a:solidFill>
            </a:ln>
          </c:spPr>
          <c:marker>
            <c:symbol val="none"/>
          </c:marker>
          <c:xVal>
            <c:numRef>
              <c:f>'Chart Data'!$G$2:$G$102</c:f>
              <c:numCache>
                <c:formatCode>General</c:formatCode>
                <c:ptCount val="101"/>
                <c:pt idx="0">
                  <c:v>0</c:v>
                </c:pt>
                <c:pt idx="1">
                  <c:v>0.05</c:v>
                </c:pt>
                <c:pt idx="2">
                  <c:v>0.1</c:v>
                </c:pt>
                <c:pt idx="3">
                  <c:v>0.15</c:v>
                </c:pt>
                <c:pt idx="4">
                  <c:v>0.2</c:v>
                </c:pt>
                <c:pt idx="5">
                  <c:v>0.25</c:v>
                </c:pt>
                <c:pt idx="6">
                  <c:v>0.3</c:v>
                </c:pt>
                <c:pt idx="7">
                  <c:v>0.35</c:v>
                </c:pt>
                <c:pt idx="8">
                  <c:v>0.4</c:v>
                </c:pt>
                <c:pt idx="9">
                  <c:v>0.45</c:v>
                </c:pt>
                <c:pt idx="10">
                  <c:v>0.5</c:v>
                </c:pt>
                <c:pt idx="11">
                  <c:v>0.55000000000000004</c:v>
                </c:pt>
                <c:pt idx="12">
                  <c:v>0.6</c:v>
                </c:pt>
                <c:pt idx="13">
                  <c:v>0.65</c:v>
                </c:pt>
                <c:pt idx="14">
                  <c:v>0.7</c:v>
                </c:pt>
                <c:pt idx="15">
                  <c:v>0.75</c:v>
                </c:pt>
                <c:pt idx="16">
                  <c:v>0.8</c:v>
                </c:pt>
                <c:pt idx="17">
                  <c:v>0.85</c:v>
                </c:pt>
                <c:pt idx="18">
                  <c:v>0.9</c:v>
                </c:pt>
                <c:pt idx="19">
                  <c:v>0.95</c:v>
                </c:pt>
                <c:pt idx="20">
                  <c:v>1</c:v>
                </c:pt>
                <c:pt idx="21">
                  <c:v>1.05</c:v>
                </c:pt>
                <c:pt idx="22">
                  <c:v>1.1000000000000001</c:v>
                </c:pt>
                <c:pt idx="23">
                  <c:v>1.1499999999999999</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c:v>
                </c:pt>
                <c:pt idx="41">
                  <c:v>2.0499999999999998</c:v>
                </c:pt>
                <c:pt idx="42">
                  <c:v>2.1</c:v>
                </c:pt>
                <c:pt idx="43">
                  <c:v>2.15</c:v>
                </c:pt>
                <c:pt idx="44">
                  <c:v>2.2000000000000002</c:v>
                </c:pt>
                <c:pt idx="45">
                  <c:v>2.25</c:v>
                </c:pt>
                <c:pt idx="46">
                  <c:v>2.2999999999999998</c:v>
                </c:pt>
                <c:pt idx="47">
                  <c:v>2.35</c:v>
                </c:pt>
                <c:pt idx="48">
                  <c:v>2.4</c:v>
                </c:pt>
                <c:pt idx="49">
                  <c:v>2.4500000000000002</c:v>
                </c:pt>
                <c:pt idx="50">
                  <c:v>2.5</c:v>
                </c:pt>
                <c:pt idx="51">
                  <c:v>2.5499999999999998</c:v>
                </c:pt>
                <c:pt idx="52">
                  <c:v>2.6</c:v>
                </c:pt>
                <c:pt idx="53">
                  <c:v>2.65</c:v>
                </c:pt>
                <c:pt idx="54">
                  <c:v>2.7</c:v>
                </c:pt>
                <c:pt idx="55">
                  <c:v>2.75</c:v>
                </c:pt>
                <c:pt idx="56">
                  <c:v>2.8</c:v>
                </c:pt>
                <c:pt idx="57">
                  <c:v>2.85</c:v>
                </c:pt>
                <c:pt idx="58">
                  <c:v>2.9</c:v>
                </c:pt>
                <c:pt idx="59">
                  <c:v>2.95</c:v>
                </c:pt>
                <c:pt idx="60">
                  <c:v>3</c:v>
                </c:pt>
                <c:pt idx="61">
                  <c:v>3.05</c:v>
                </c:pt>
                <c:pt idx="62">
                  <c:v>3.1</c:v>
                </c:pt>
                <c:pt idx="63">
                  <c:v>3.15</c:v>
                </c:pt>
                <c:pt idx="64">
                  <c:v>3.2</c:v>
                </c:pt>
                <c:pt idx="65">
                  <c:v>3.25</c:v>
                </c:pt>
                <c:pt idx="66">
                  <c:v>3.3</c:v>
                </c:pt>
                <c:pt idx="67">
                  <c:v>3.35</c:v>
                </c:pt>
                <c:pt idx="68">
                  <c:v>3.4</c:v>
                </c:pt>
                <c:pt idx="69">
                  <c:v>3.45</c:v>
                </c:pt>
                <c:pt idx="70">
                  <c:v>3.5</c:v>
                </c:pt>
                <c:pt idx="71">
                  <c:v>3.55</c:v>
                </c:pt>
                <c:pt idx="72">
                  <c:v>3.6</c:v>
                </c:pt>
                <c:pt idx="73">
                  <c:v>3.65</c:v>
                </c:pt>
                <c:pt idx="74">
                  <c:v>3.7</c:v>
                </c:pt>
                <c:pt idx="75">
                  <c:v>3.75</c:v>
                </c:pt>
                <c:pt idx="76">
                  <c:v>3.8</c:v>
                </c:pt>
                <c:pt idx="77">
                  <c:v>3.85</c:v>
                </c:pt>
                <c:pt idx="78">
                  <c:v>3.9</c:v>
                </c:pt>
                <c:pt idx="79">
                  <c:v>3.95</c:v>
                </c:pt>
                <c:pt idx="80">
                  <c:v>4</c:v>
                </c:pt>
                <c:pt idx="81">
                  <c:v>4.05</c:v>
                </c:pt>
                <c:pt idx="82">
                  <c:v>4.0999999999999996</c:v>
                </c:pt>
                <c:pt idx="83">
                  <c:v>4.1500000000000004</c:v>
                </c:pt>
                <c:pt idx="84">
                  <c:v>4.2</c:v>
                </c:pt>
                <c:pt idx="85">
                  <c:v>4.25</c:v>
                </c:pt>
                <c:pt idx="86">
                  <c:v>4.3</c:v>
                </c:pt>
                <c:pt idx="87">
                  <c:v>4.3499999999999996</c:v>
                </c:pt>
                <c:pt idx="88">
                  <c:v>4.4000000000000004</c:v>
                </c:pt>
                <c:pt idx="89">
                  <c:v>4.45</c:v>
                </c:pt>
                <c:pt idx="90">
                  <c:v>4.5</c:v>
                </c:pt>
                <c:pt idx="91">
                  <c:v>4.55</c:v>
                </c:pt>
                <c:pt idx="92">
                  <c:v>4.5999999999999996</c:v>
                </c:pt>
                <c:pt idx="93">
                  <c:v>4.6500000000000004</c:v>
                </c:pt>
                <c:pt idx="94">
                  <c:v>4.7</c:v>
                </c:pt>
                <c:pt idx="95">
                  <c:v>4.75</c:v>
                </c:pt>
                <c:pt idx="96">
                  <c:v>4.8</c:v>
                </c:pt>
                <c:pt idx="97">
                  <c:v>4.8499999999999996</c:v>
                </c:pt>
                <c:pt idx="98">
                  <c:v>4.9000000000000004</c:v>
                </c:pt>
                <c:pt idx="99">
                  <c:v>4.95</c:v>
                </c:pt>
                <c:pt idx="100">
                  <c:v>5</c:v>
                </c:pt>
              </c:numCache>
            </c:numRef>
          </c:xVal>
          <c:yVal>
            <c:numRef>
              <c:f>'Chart Data'!$H$2:$H$102</c:f>
              <c:numCache>
                <c:formatCode>0</c:formatCode>
                <c:ptCount val="101"/>
                <c:pt idx="0">
                  <c:v>2.5</c:v>
                </c:pt>
                <c:pt idx="1">
                  <c:v>2.5987499999999999</c:v>
                </c:pt>
                <c:pt idx="2">
                  <c:v>2.6949999999999998</c:v>
                </c:pt>
                <c:pt idx="3">
                  <c:v>2.7887499999999998</c:v>
                </c:pt>
                <c:pt idx="4">
                  <c:v>2.88</c:v>
                </c:pt>
                <c:pt idx="5">
                  <c:v>2.96875</c:v>
                </c:pt>
                <c:pt idx="6">
                  <c:v>3.0550000000000002</c:v>
                </c:pt>
                <c:pt idx="7">
                  <c:v>3.1387499999999999</c:v>
                </c:pt>
                <c:pt idx="8">
                  <c:v>3.22</c:v>
                </c:pt>
                <c:pt idx="9">
                  <c:v>3.2987500000000001</c:v>
                </c:pt>
                <c:pt idx="10">
                  <c:v>3.375</c:v>
                </c:pt>
                <c:pt idx="11">
                  <c:v>3.44875</c:v>
                </c:pt>
                <c:pt idx="12">
                  <c:v>3.52</c:v>
                </c:pt>
                <c:pt idx="13">
                  <c:v>3.5887500000000001</c:v>
                </c:pt>
                <c:pt idx="14">
                  <c:v>3.6549999999999998</c:v>
                </c:pt>
                <c:pt idx="15">
                  <c:v>3.71875</c:v>
                </c:pt>
                <c:pt idx="16">
                  <c:v>3.78</c:v>
                </c:pt>
                <c:pt idx="17">
                  <c:v>3.8387500000000001</c:v>
                </c:pt>
                <c:pt idx="18">
                  <c:v>3.895</c:v>
                </c:pt>
                <c:pt idx="19">
                  <c:v>3.94875</c:v>
                </c:pt>
                <c:pt idx="20">
                  <c:v>4</c:v>
                </c:pt>
                <c:pt idx="21">
                  <c:v>4.0487500000000001</c:v>
                </c:pt>
                <c:pt idx="22">
                  <c:v>4.0949999999999998</c:v>
                </c:pt>
                <c:pt idx="23">
                  <c:v>4.1387499999999999</c:v>
                </c:pt>
                <c:pt idx="24">
                  <c:v>4.18</c:v>
                </c:pt>
                <c:pt idx="25">
                  <c:v>4.21875</c:v>
                </c:pt>
                <c:pt idx="26">
                  <c:v>4.2549999999999999</c:v>
                </c:pt>
                <c:pt idx="27">
                  <c:v>4.2887500000000003</c:v>
                </c:pt>
                <c:pt idx="28">
                  <c:v>4.32</c:v>
                </c:pt>
                <c:pt idx="29">
                  <c:v>4.3487499999999999</c:v>
                </c:pt>
                <c:pt idx="30">
                  <c:v>4.375</c:v>
                </c:pt>
                <c:pt idx="31">
                  <c:v>4.3987499999999997</c:v>
                </c:pt>
                <c:pt idx="32">
                  <c:v>4.42</c:v>
                </c:pt>
                <c:pt idx="33">
                  <c:v>4.4387499999999998</c:v>
                </c:pt>
                <c:pt idx="34">
                  <c:v>4.4550000000000001</c:v>
                </c:pt>
                <c:pt idx="35">
                  <c:v>4.46875</c:v>
                </c:pt>
                <c:pt idx="36">
                  <c:v>4.4800000000000004</c:v>
                </c:pt>
                <c:pt idx="37">
                  <c:v>4.4887499999999996</c:v>
                </c:pt>
                <c:pt idx="38">
                  <c:v>4.4950000000000001</c:v>
                </c:pt>
                <c:pt idx="39">
                  <c:v>4.4987500000000002</c:v>
                </c:pt>
                <c:pt idx="40">
                  <c:v>4.5</c:v>
                </c:pt>
                <c:pt idx="41">
                  <c:v>4.4987500000000002</c:v>
                </c:pt>
                <c:pt idx="42">
                  <c:v>4.4950000000000001</c:v>
                </c:pt>
                <c:pt idx="43">
                  <c:v>4.4887499999999996</c:v>
                </c:pt>
                <c:pt idx="44">
                  <c:v>4.4800000000000004</c:v>
                </c:pt>
                <c:pt idx="45">
                  <c:v>4.46875</c:v>
                </c:pt>
                <c:pt idx="46">
                  <c:v>4.4550000000000001</c:v>
                </c:pt>
                <c:pt idx="47">
                  <c:v>4.4387499999999998</c:v>
                </c:pt>
                <c:pt idx="48">
                  <c:v>4.42</c:v>
                </c:pt>
                <c:pt idx="49">
                  <c:v>4.3987499999999997</c:v>
                </c:pt>
                <c:pt idx="50">
                  <c:v>4.375</c:v>
                </c:pt>
                <c:pt idx="51">
                  <c:v>4.3487499999999999</c:v>
                </c:pt>
                <c:pt idx="52">
                  <c:v>4.32</c:v>
                </c:pt>
                <c:pt idx="53">
                  <c:v>4.2887500000000003</c:v>
                </c:pt>
                <c:pt idx="54">
                  <c:v>4.2549999999999999</c:v>
                </c:pt>
                <c:pt idx="55">
                  <c:v>4.21875</c:v>
                </c:pt>
                <c:pt idx="56">
                  <c:v>4.18</c:v>
                </c:pt>
                <c:pt idx="57">
                  <c:v>4.1387499999999999</c:v>
                </c:pt>
                <c:pt idx="58">
                  <c:v>4.0949999999999998</c:v>
                </c:pt>
                <c:pt idx="59">
                  <c:v>4.0487500000000001</c:v>
                </c:pt>
                <c:pt idx="60">
                  <c:v>4</c:v>
                </c:pt>
                <c:pt idx="61">
                  <c:v>3.94875</c:v>
                </c:pt>
                <c:pt idx="62">
                  <c:v>3.895</c:v>
                </c:pt>
                <c:pt idx="63">
                  <c:v>3.8387500000000001</c:v>
                </c:pt>
                <c:pt idx="64">
                  <c:v>3.78</c:v>
                </c:pt>
                <c:pt idx="65">
                  <c:v>3.71875</c:v>
                </c:pt>
                <c:pt idx="66">
                  <c:v>3.6549999999999998</c:v>
                </c:pt>
                <c:pt idx="67">
                  <c:v>3.5887500000000001</c:v>
                </c:pt>
                <c:pt idx="68">
                  <c:v>3.52</c:v>
                </c:pt>
                <c:pt idx="69">
                  <c:v>3.44875</c:v>
                </c:pt>
                <c:pt idx="70">
                  <c:v>3.375</c:v>
                </c:pt>
                <c:pt idx="71">
                  <c:v>3.2987500000000001</c:v>
                </c:pt>
                <c:pt idx="72">
                  <c:v>3.22</c:v>
                </c:pt>
                <c:pt idx="73">
                  <c:v>3.1387499999999999</c:v>
                </c:pt>
                <c:pt idx="74">
                  <c:v>3.0550000000000002</c:v>
                </c:pt>
                <c:pt idx="75">
                  <c:v>2.96875</c:v>
                </c:pt>
                <c:pt idx="76">
                  <c:v>2.88</c:v>
                </c:pt>
                <c:pt idx="77">
                  <c:v>2.7887499999999998</c:v>
                </c:pt>
                <c:pt idx="78">
                  <c:v>2.6949999999999998</c:v>
                </c:pt>
                <c:pt idx="79">
                  <c:v>2.5987499999999999</c:v>
                </c:pt>
                <c:pt idx="80">
                  <c:v>2.5</c:v>
                </c:pt>
                <c:pt idx="81">
                  <c:v>2.3987500000000002</c:v>
                </c:pt>
                <c:pt idx="82">
                  <c:v>2.2949999999999999</c:v>
                </c:pt>
                <c:pt idx="83">
                  <c:v>2.1887500000000002</c:v>
                </c:pt>
                <c:pt idx="84">
                  <c:v>2.08</c:v>
                </c:pt>
                <c:pt idx="85">
                  <c:v>1.96875</c:v>
                </c:pt>
                <c:pt idx="86">
                  <c:v>1.855</c:v>
                </c:pt>
                <c:pt idx="87">
                  <c:v>1.73875</c:v>
                </c:pt>
                <c:pt idx="88">
                  <c:v>1.62</c:v>
                </c:pt>
                <c:pt idx="89">
                  <c:v>1.49875</c:v>
                </c:pt>
                <c:pt idx="90">
                  <c:v>1.375</c:v>
                </c:pt>
                <c:pt idx="91">
                  <c:v>1.24875</c:v>
                </c:pt>
                <c:pt idx="92">
                  <c:v>1.1200000000000001</c:v>
                </c:pt>
                <c:pt idx="93">
                  <c:v>0.98875000000000002</c:v>
                </c:pt>
                <c:pt idx="94">
                  <c:v>0.85499999999999998</c:v>
                </c:pt>
                <c:pt idx="95">
                  <c:v>0.71875</c:v>
                </c:pt>
                <c:pt idx="96">
                  <c:v>0.57999999999999996</c:v>
                </c:pt>
                <c:pt idx="97">
                  <c:v>0.43874999999999997</c:v>
                </c:pt>
                <c:pt idx="98">
                  <c:v>0.29499999999999998</c:v>
                </c:pt>
                <c:pt idx="99">
                  <c:v>0.14874999999999999</c:v>
                </c:pt>
                <c:pt idx="100">
                  <c:v>0</c:v>
                </c:pt>
              </c:numCache>
            </c:numRef>
          </c:yVal>
          <c:smooth val="1"/>
          <c:extLst>
            <c:ext xmlns:c16="http://schemas.microsoft.com/office/drawing/2014/chart" uri="{C3380CC4-5D6E-409C-BE32-E72D297353CC}">
              <c16:uniqueId val="{00000003-4D55-4835-88EA-72DF87AAF68E}"/>
            </c:ext>
          </c:extLst>
        </c:ser>
        <c:ser>
          <c:idx val="4"/>
          <c:order val="4"/>
          <c:tx>
            <c:v>Y: Schnittpunkt mit der y-Achse</c:v>
          </c:tx>
          <c:spPr>
            <a:ln w="0">
              <a:noFill/>
            </a:ln>
          </c:spPr>
          <c:marker>
            <c:symbol val="square"/>
            <c:size val="10"/>
            <c:spPr>
              <a:noFill/>
            </c:spPr>
          </c:marker>
          <c:dLbls>
            <c:dLbl>
              <c:idx val="0"/>
              <c:tx>
                <c:rich>
                  <a:bodyPr/>
                  <a:lstStyle/>
                  <a:p>
                    <a:r>
                      <a:rPr sz="1425">
                        <a:solidFill>
                          <a:srgbClr val="2455A4"/>
                        </a:solidFill>
                        <a:latin typeface="Arial"/>
                        <a:ea typeface="Arial"/>
                        <a:cs typeface="Arial"/>
                      </a:rPr>
                      <a:t>Y</a:t>
                    </a:r>
                  </a:p>
                </c:rich>
              </c:tx>
              <c:spP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4D55-4835-88EA-72DF87AAF68E}"/>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Data'!$I$2:$I$2</c:f>
              <c:numCache>
                <c:formatCode>General</c:formatCode>
                <c:ptCount val="1"/>
                <c:pt idx="0">
                  <c:v>0</c:v>
                </c:pt>
              </c:numCache>
            </c:numRef>
          </c:xVal>
          <c:yVal>
            <c:numRef>
              <c:f>'Chart Data'!$J$2:$J$2</c:f>
              <c:numCache>
                <c:formatCode>0</c:formatCode>
                <c:ptCount val="1"/>
                <c:pt idx="0">
                  <c:v>2.5</c:v>
                </c:pt>
              </c:numCache>
            </c:numRef>
          </c:yVal>
          <c:smooth val="1"/>
          <c:extLst>
            <c:ext xmlns:c16="http://schemas.microsoft.com/office/drawing/2014/chart" uri="{C3380CC4-5D6E-409C-BE32-E72D297353CC}">
              <c16:uniqueId val="{00000005-4D55-4835-88EA-72DF87AAF68E}"/>
            </c:ext>
          </c:extLst>
        </c:ser>
        <c:ser>
          <c:idx val="5"/>
          <c:order val="5"/>
          <c:tx>
            <c:v>S: Scheitelpunkt und Hochpunkt</c:v>
          </c:tx>
          <c:spPr>
            <a:ln w="0">
              <a:noFill/>
            </a:ln>
          </c:spPr>
          <c:marker>
            <c:symbol val="diamond"/>
            <c:size val="10"/>
            <c:spPr>
              <a:noFill/>
            </c:spPr>
          </c:marker>
          <c:dLbls>
            <c:dLbl>
              <c:idx val="0"/>
              <c:tx>
                <c:rich>
                  <a:bodyPr/>
                  <a:lstStyle/>
                  <a:p>
                    <a:r>
                      <a:rPr sz="1425">
                        <a:solidFill>
                          <a:srgbClr val="087B79"/>
                        </a:solidFill>
                        <a:latin typeface="Arial"/>
                        <a:ea typeface="Arial"/>
                        <a:cs typeface="Arial"/>
                      </a:rPr>
                      <a:t>S</a:t>
                    </a:r>
                  </a:p>
                </c:rich>
              </c:tx>
              <c:spP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4D55-4835-88EA-72DF87AAF68E}"/>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Data'!$K$2:$K$2</c:f>
              <c:numCache>
                <c:formatCode>General</c:formatCode>
                <c:ptCount val="1"/>
                <c:pt idx="0">
                  <c:v>2</c:v>
                </c:pt>
              </c:numCache>
            </c:numRef>
          </c:xVal>
          <c:yVal>
            <c:numRef>
              <c:f>'Chart Data'!$L$2:$L$2</c:f>
              <c:numCache>
                <c:formatCode>0</c:formatCode>
                <c:ptCount val="1"/>
                <c:pt idx="0">
                  <c:v>4.5</c:v>
                </c:pt>
              </c:numCache>
            </c:numRef>
          </c:yVal>
          <c:smooth val="1"/>
          <c:extLst>
            <c:ext xmlns:c16="http://schemas.microsoft.com/office/drawing/2014/chart" uri="{C3380CC4-5D6E-409C-BE32-E72D297353CC}">
              <c16:uniqueId val="{00000007-4D55-4835-88EA-72DF87AAF68E}"/>
            </c:ext>
          </c:extLst>
        </c:ser>
        <c:ser>
          <c:idx val="6"/>
          <c:order val="6"/>
          <c:tx>
            <c:v>N₂: Landepunkt</c:v>
          </c:tx>
          <c:spPr>
            <a:ln w="0">
              <a:noFill/>
            </a:ln>
          </c:spPr>
          <c:marker>
            <c:symbol val="circle"/>
            <c:size val="10"/>
            <c:spPr>
              <a:noFill/>
            </c:spPr>
          </c:marker>
          <c:dLbls>
            <c:dLbl>
              <c:idx val="0"/>
              <c:tx>
                <c:rich>
                  <a:bodyPr/>
                  <a:lstStyle/>
                  <a:p>
                    <a:r>
                      <a:rPr sz="1425">
                        <a:solidFill>
                          <a:srgbClr val="AF4A08"/>
                        </a:solidFill>
                        <a:latin typeface="Arial"/>
                        <a:ea typeface="Arial"/>
                        <a:cs typeface="Arial"/>
                      </a:rPr>
                      <a:t>N₂</a:t>
                    </a:r>
                  </a:p>
                </c:rich>
              </c:tx>
              <c:spP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4D55-4835-88EA-72DF87AAF68E}"/>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Data'!$M$2:$M$2</c:f>
              <c:numCache>
                <c:formatCode>General</c:formatCode>
                <c:ptCount val="1"/>
                <c:pt idx="0">
                  <c:v>5</c:v>
                </c:pt>
              </c:numCache>
            </c:numRef>
          </c:xVal>
          <c:yVal>
            <c:numRef>
              <c:f>'Chart Data'!$N$2:$N$2</c:f>
              <c:numCache>
                <c:formatCode>0</c:formatCode>
                <c:ptCount val="1"/>
                <c:pt idx="0">
                  <c:v>0</c:v>
                </c:pt>
              </c:numCache>
            </c:numRef>
          </c:yVal>
          <c:smooth val="1"/>
          <c:extLst>
            <c:ext xmlns:c16="http://schemas.microsoft.com/office/drawing/2014/chart" uri="{C3380CC4-5D6E-409C-BE32-E72D297353CC}">
              <c16:uniqueId val="{00000009-4D55-4835-88EA-72DF87AAF68E}"/>
            </c:ext>
          </c:extLst>
        </c:ser>
        <c:ser>
          <c:idx val="7"/>
          <c:order val="7"/>
          <c:tx>
            <c:v>N₁: Schnittpunkt außerhalb des Spielbereichs</c:v>
          </c:tx>
          <c:spPr>
            <a:ln w="0">
              <a:noFill/>
            </a:ln>
          </c:spPr>
          <c:marker>
            <c:symbol val="circle"/>
            <c:size val="10"/>
            <c:spPr>
              <a:noFill/>
            </c:spPr>
          </c:marker>
          <c:dLbls>
            <c:dLbl>
              <c:idx val="0"/>
              <c:tx>
                <c:rich>
                  <a:bodyPr/>
                  <a:lstStyle/>
                  <a:p>
                    <a:r>
                      <a:rPr sz="1425">
                        <a:solidFill>
                          <a:srgbClr val="AF4A08"/>
                        </a:solidFill>
                        <a:latin typeface="Arial"/>
                        <a:ea typeface="Arial"/>
                        <a:cs typeface="Arial"/>
                      </a:rPr>
                      <a:t>N₁</a:t>
                    </a:r>
                  </a:p>
                </c:rich>
              </c:tx>
              <c:spP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4D55-4835-88EA-72DF87AAF68E}"/>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Data'!$O$2:$O$2</c:f>
              <c:numCache>
                <c:formatCode>General</c:formatCode>
                <c:ptCount val="1"/>
                <c:pt idx="0">
                  <c:v>-1</c:v>
                </c:pt>
              </c:numCache>
            </c:numRef>
          </c:xVal>
          <c:yVal>
            <c:numRef>
              <c:f>'Chart Data'!$P$2:$P$2</c:f>
              <c:numCache>
                <c:formatCode>0</c:formatCode>
                <c:ptCount val="1"/>
                <c:pt idx="0">
                  <c:v>0</c:v>
                </c:pt>
              </c:numCache>
            </c:numRef>
          </c:yVal>
          <c:smooth val="1"/>
          <c:extLst>
            <c:ext xmlns:c16="http://schemas.microsoft.com/office/drawing/2014/chart" uri="{C3380CC4-5D6E-409C-BE32-E72D297353CC}">
              <c16:uniqueId val="{0000000B-4D55-4835-88EA-72DF87AAF68E}"/>
            </c:ext>
          </c:extLst>
        </c:ser>
        <c:dLbls>
          <c:showLegendKey val="0"/>
          <c:showVal val="0"/>
          <c:showCatName val="0"/>
          <c:showSerName val="0"/>
          <c:showPercent val="0"/>
          <c:showBubbleSize val="0"/>
        </c:dLbls>
        <c:axId val="48650112"/>
        <c:axId val="48672768"/>
      </c:scatterChart>
      <c:valAx>
        <c:axId val="48672768"/>
        <c:scaling>
          <c:orientation val="minMax"/>
          <c:max val="6"/>
          <c:min val="-2"/>
        </c:scaling>
        <c:delete val="0"/>
        <c:axPos val="l"/>
        <c:majorGridlines>
          <c:spPr>
            <a:ln w="9525">
              <a:solidFill>
                <a:srgbClr val="E0E8ED"/>
              </a:solidFill>
            </a:ln>
          </c:spPr>
        </c:majorGridlines>
        <c:title>
          <c:tx>
            <c:rich>
              <a:bodyPr/>
              <a:lstStyle/>
              <a:p>
                <a:r>
                  <a:rPr>
                    <a:latin typeface="Arial"/>
                    <a:ea typeface="Arial"/>
                    <a:cs typeface="Arial"/>
                  </a:rPr>
                  <a:t>Höhe f(x) in LE</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350">
                <a:solidFill>
                  <a:srgbClr val="19334A"/>
                </a:solidFill>
                <a:latin typeface="Arial"/>
                <a:ea typeface="Arial"/>
                <a:cs typeface="Arial"/>
              </a:defRPr>
            </a:pPr>
            <a:endParaRPr lang="de-DE"/>
          </a:p>
        </c:txPr>
        <c:crossAx val="48650112"/>
        <c:crosses val="autoZero"/>
        <c:crossBetween val="midCat"/>
        <c:majorUnit val="1"/>
      </c:valAx>
      <c:valAx>
        <c:axId val="48650112"/>
        <c:scaling>
          <c:orientation val="minMax"/>
          <c:max val="6"/>
          <c:min val="-2"/>
        </c:scaling>
        <c:delete val="0"/>
        <c:axPos val="b"/>
        <c:majorGridlines>
          <c:spPr>
            <a:ln w="9525">
              <a:solidFill>
                <a:srgbClr val="E0E8ED"/>
              </a:solidFill>
            </a:ln>
          </c:spPr>
        </c:majorGridlines>
        <c:title>
          <c:tx>
            <c:rich>
              <a:bodyPr/>
              <a:lstStyle/>
              <a:p>
                <a:r>
                  <a:rPr>
                    <a:latin typeface="Arial"/>
                    <a:ea typeface="Arial"/>
                    <a:cs typeface="Arial"/>
                  </a:rPr>
                  <a:t>x in LE</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50">
                <a:solidFill>
                  <a:srgbClr val="19334A"/>
                </a:solidFill>
                <a:latin typeface="Arial"/>
                <a:ea typeface="Arial"/>
                <a:cs typeface="Arial"/>
              </a:defRPr>
            </a:pPr>
            <a:endParaRPr lang="de-DE"/>
          </a:p>
        </c:txPr>
        <c:crossAx val="48672768"/>
        <c:crosses val="autoZero"/>
        <c:crossBetween val="midCat"/>
        <c:majorUnit val="1"/>
      </c:valAx>
      <c:spPr>
        <a:noFill/>
        <a:ln w="0">
          <a:noFill/>
        </a:ln>
      </c:spPr>
    </c:plotArea>
    <c:plotVisOnly val="1"/>
    <c:dispBlanksAs val="zero"/>
    <c:showDLblsOverMax val="1"/>
  </c:chart>
  <c:spPr>
    <a:no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 Minuten. Zuerst das Comicbild ansehen: 30 Sekunden still überlegen, dann zu zweit benötigte Angaben benennen. Anschließend die bereits sichtbare Leitfrage gemeinsam lesen; Antworten zunächst sammeln, noch nicht ausrechnen. Alltagssprache später mit Fachbegriffen verbinden: Starthöhe – y-Achsenabschnitt, höchster Punkt – hier Scheitelpunkt/Hochpunkt, Landeposition – relevante Nullstelle. Das Comic zeigt einen selbst gestalteten Spielsprung, keine vermessene Flugbahn. Bild: KI-generierte Originalillustration, Prompt in Comic_Jump_Labor_Prompt.txt. Gesamtplanung: 56 Minuten plus 4 Minuten Übergangspuffer.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 Minuten: 1 Minute Zugang und Wahl, 3 Minuten gemeinsames Testen mit Vorhersage, 1 Minute kurze Sammlung. Jedes Paar untersucht genau EINEN Parameter. Die Lehrkraft verteilt bei Bedarf die Parameter so, dass d,e,a in der Klasse vorkommen. Vor der Bewegung eine Vermutung nennen, nach dem Test einen Wenn-dann-Satz mit zwei getesteten Einstellungen ins Heft schreiben. Danach bedient die andere Person beim Kontrollversuch. In der Sammlung möglichst eine Beobachtung zu d, e und a hören. Keine ausführliche Parametersicherung; die Buchphase bleibt der Schwerpunkt. Vor jedem Versuch „Sprung laden“: a=−0,5,d=2,e=4,5. x ist die horizontale Position, f(x) die Höhe, beide in Level-Einheiten. Start bei x=0, Landeboden y=0; Spielbereich 0≤x≤5. Bei veränderten Einstellungen untersuchen wir freie mathematische Parabeln. Fachliche Sicherung: d größer verschiebt nach rechts, e größer nach oben. Vorzeichen von a bestimmt Öffnungsrichtung; |a| bestimmt Streckung/Stauchung. Bei festem d,e spiegelt a→−a an y=e. a=0 ergibt die konstante Funktion f(x)=e, keine quadratische Funktion. Ohne Schülergeräte: Lernende dirigieren denselben kurzen Versuch am Beamer.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 Minuten. Diese Tabelle ist eine kurze Lernhilfe für die unmittelbar folgende Buchphase. Gemeinsam je eine direkt ablesbare Eigenschaft nennen; anschließend im Heft knapp festhalten oder die entsprechende Lernbox im Buch auf S.12 nutzen. Kein vollständiges Abschreiben erzwingen, wenn die Formen bereits im Heft stehen. Formwahl ist das Lernziel: Normalform für c=f(0), Scheitelpunktform für S(d|e), faktorisierte Form für Nullstellen. Die gesamte Angabe f(x)=… ist eine Funktionsgleichung; der Rechenausdruck rechts heißt Funktionsterm. Nullstellen sind x-Werte; Achsenschnittpunkte besitzen zwei Koordinaten. c ist eine Zahl, Y(0|c) ein Punkt. a≠0. Reelle Linearfaktoren existieren nur bei reellen Nullstellen, bei einer doppelten Nullstelle r=s. Blau, Türkis und Orange markieren zugehörige Angaben. Die Funktion bleibt beim Wechsel zwischen gleichwertigen Termen unverändert.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35 Minuten für die Arbeitsphase: 2 Minuten Stufe wählen, 28 Minuten selbstständig rechnen und bei Bedarf die Zusatzaufgaben bearbeiten, 5 Minuten Partnervergleich. Die Folie bleibt während der Arbeit sichtbar. Basis/Standard/Experte sind eine Auswahl für diese Stunde, keine im Buch ausdrücklich benannten Niveaustufen. Wechsel ist möglich. Vorwissen: Wer beim Ablesen noch unsicher ist, beginnt Basis; wer Formwahl und Achsenschnittpunkte bearbeiten kann, Standard; wer Parameterbedingungen begründen möchte, Experte. Gemeinsamer Auftrag mündlich: Bei mindestens einer Teilaufgabe die Formwahl begründen und die dafür entscheidende Angabe markieren. Ergebnisse als Zahlen oder Punkte korrekt angeben. Hilfe: Lernbox im Buch S.12 und die Formenübersicht im Heft. Die Lehrkraft unterstützt während der Arbeit gezielt einzelne Paare. Im Partnervergleich erst Vorgehen erklären, dann Ergebnisse abgleichen. Zwei geeignete Lösungswege für die anschließende Sicherung auswählen.</a:t>
            </a:r>
          </a:p>
          <a:p>
            <a:endParaRPr/>
          </a:p>
          <a:p>
            <a:r>
              <a:t>Lösungen für die Lehrkraft: S.14 Nr.5 nur f und g: f hat S(0|−2), a=0,5 und f(x)=0,5x²−2. g hat S(−2|4), a=−1 und g(x)=−(x+2)²+4=−x(x+4). Nr.6b: N₁(0|0),N₂(5|0),Y(0|0). Nr.6d: N₁(−3,5|0),N₂(−1,5|0),Y(0|5,25). Nr.6g: N₁(1|0),N₂(3|0),Y(0|3). Nr.12c: f(x)=2(x−3)²−8=2x²−12x+10=2(x−1)(x−5). S.15 Nr.16a: (x−4)²+t−16, genau eine Nullstelle für t=16, keine für t&gt;16. Nr.16c: 2(x−1)²+t−2, genau eine für t=2, keine für t&gt;2. Nr.17c: x²+8x+q=(x+4)²+q−16 hat bei q&lt;0 stets zwei reelle Nullstellen, da 16−q&gt;0. Aufgabenreferenzen aus den bereitgestellten Buchseiten.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 Minuten. Zunächst zwei Lernende je etwa 1 Minute einen ausgewählten Lösungsweg aus der Buchphase erläutern lassen: Welche Form wurde gewählt und warum? Danach mit dem dargestellten Spielsprung zur Leitfrage zurückkehren. Die Klasse verbindet Alltagssprache und Fachbegriffe. Funktion: f(x)=−0,5(x−2)²+4,5=−0,5x²+2x+2,5=−0,5(x+1)(x−5). Normalform: c=f(0)=2,5; Startpunkt Y(0|2,5). Scheitelpunktform: S(2|4,5) ist wegen a&lt;0 ein Hochpunkt; maximaler Funktionswert f(2)=4,5, hier 4,5 LE über dem Landeboden. Höhengewinn gegenüber dem Start: 2 LE. Faktorisierte Form: Nullstellen −1 und5; Landeposition x=5, Landepunkt N₂(5|0). Die Nullstelle −1 und der zugehörige Schnittpunkt N₁(−1|0) liegen außerhalb des Spielbereichs 0≤x≤5. x bezeichnet horizontale Position, nicht Zeit.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 Minuten einzeln. 1: Scheitelpunkt S(3|4), zugleich Hochpunkt, maximaler Funktionswert g(3)=4. 2: Nullstellen x₁=1,x₂=5; Schnittpunkte N₁(1|0),N₂(5|0). 3: Normalform zum direkten Ablesen von g(0), denn g(x)=−x²+6x−5 und somit c=g(0)=−5. Einsetzen in eine andere Form ist als Berechnung ebenfalls möglich. Im Exit-Ticket gibt es keinen Sachkontext; daher maximaler Funktionswert und nicht maximale Höhe. Antworten einsammeln oder mit kurzer Partnerkontrolle sichern, keine weitere Folie aufrufen. Hausaufgabe mündlich: Eine noch offene Teilaufgabe aus der gewählten Stufe beenden.</a:t>
            </a:r>
          </a:p>
          <a:p>
            <a:endParaRPr/>
          </a:p>
          <a:p>
            <a:r>
              <a:t>45-Minuten-Variante: Folie1 3Min, Folie2 4Min, Folie3 2Min, Folie4 27Min (2 wählen,20 arbeiten,5 vergleichen), Folie5 4Min, Folie6 2Min; insgesamt42Min plus3Min Puffer. Im Exit dann1 und2 schriftlich,3 als kurzer mündlicher Impuls.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Parabel_Labor.html"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5D8F6F4C-1219-4639-AD88-BADFD07504FE}"/>
              </a:ext>
            </a:extLst>
          </p:cNvPr>
          <p:cNvSpPr>
            <a:spLocks noGrp="1"/>
          </p:cNvSpPr>
          <p:nvPr/>
        </p:nvSpPr>
        <p:spPr>
          <a:xfrm>
            <a:off x="609600" y="438150"/>
            <a:ext cx="10972800" cy="857250"/>
          </a:xfrm>
          <a:prstGeom prst="rect">
            <a:avLst/>
          </a:prstGeom>
          <a:noFill/>
          <a:ln w="0">
            <a:noFill/>
          </a:ln>
        </p:spPr>
        <p:txBody>
          <a:bodyPr lIns="0" tIns="0" rIns="0" bIns="0" anchor="t">
            <a:noAutofit/>
          </a:bodyPr>
          <a:lstStyle/>
          <a:p>
            <a:pPr>
              <a:buNone/>
              <a:defRPr sz="3150" b="1">
                <a:solidFill>
                  <a:srgbClr val="19334A"/>
                </a:solidFill>
                <a:latin typeface="Arial"/>
                <a:ea typeface="Arial"/>
                <a:cs typeface="Arial"/>
              </a:defRPr>
            </a:pPr>
            <a:r>
              <a:rPr sz="3150" b="1">
                <a:solidFill>
                  <a:srgbClr val="19334A"/>
                </a:solidFill>
                <a:latin typeface="Arial"/>
                <a:ea typeface="Arial"/>
                <a:cs typeface="Arial"/>
              </a:rPr>
              <a:t>Ein Sprung für euer Spiel</a:t>
            </a:r>
          </a:p>
        </p:txBody>
      </p:sp>
      <p:sp>
        <p:nvSpPr>
          <p:cNvPr id="2" name="footer">
            <a:extLst>
              <a:ext uri="{FF2B5EF4-FFF2-40B4-BE49-F238E27FC236}">
                <a16:creationId xmlns:a16="http://schemas.microsoft.com/office/drawing/2014/main" id="{FAD2DD6C-C5C3-4923-ACFF-49D26347DA20}"/>
              </a:ext>
            </a:extLst>
          </p:cNvPr>
          <p:cNvSpPr>
            <a:spLocks noGrp="1"/>
          </p:cNvSpPr>
          <p:nvPr/>
        </p:nvSpPr>
        <p:spPr>
          <a:xfrm>
            <a:off x="609600" y="6448425"/>
            <a:ext cx="10096500" cy="238125"/>
          </a:xfrm>
          <a:prstGeom prst="rect">
            <a:avLst/>
          </a:prstGeom>
          <a:noFill/>
          <a:ln w="0">
            <a:noFill/>
          </a:ln>
        </p:spPr>
        <p:txBody>
          <a:bodyPr lIns="0" tIns="0" rIns="0" bIns="0" anchor="t">
            <a:noAutofit/>
          </a:bodyPr>
          <a:lstStyle/>
          <a:p>
            <a:pPr>
              <a:buNone/>
              <a:defRPr sz="1200" b="0">
                <a:solidFill>
                  <a:srgbClr val="566879"/>
                </a:solidFill>
                <a:latin typeface="Arial"/>
                <a:ea typeface="Arial"/>
                <a:cs typeface="Arial"/>
              </a:defRPr>
            </a:pPr>
            <a:r>
              <a:rPr sz="1200" b="0" dirty="0" err="1">
                <a:solidFill>
                  <a:srgbClr val="566879"/>
                </a:solidFill>
                <a:latin typeface="Arial"/>
                <a:ea typeface="Arial"/>
                <a:cs typeface="Arial"/>
              </a:rPr>
              <a:t>Bildimpuls</a:t>
            </a:r>
            <a:r>
              <a:rPr sz="1200" b="0" dirty="0">
                <a:solidFill>
                  <a:srgbClr val="566879"/>
                </a:solidFill>
                <a:latin typeface="Arial"/>
                <a:ea typeface="Arial"/>
                <a:cs typeface="Arial"/>
              </a:rPr>
              <a:t> und </a:t>
            </a:r>
            <a:r>
              <a:rPr sz="1200" b="0" dirty="0" err="1">
                <a:solidFill>
                  <a:srgbClr val="566879"/>
                </a:solidFill>
                <a:latin typeface="Arial"/>
                <a:ea typeface="Arial"/>
                <a:cs typeface="Arial"/>
              </a:rPr>
              <a:t>Leitfrage</a:t>
            </a:r>
            <a:endParaRPr sz="1200" b="0" dirty="0">
              <a:solidFill>
                <a:srgbClr val="566879"/>
              </a:solidFill>
              <a:latin typeface="Arial"/>
              <a:ea typeface="Arial"/>
              <a:cs typeface="Arial"/>
            </a:endParaRPr>
          </a:p>
        </p:txBody>
      </p:sp>
      <p:sp>
        <p:nvSpPr>
          <p:cNvPr id="3" name="text-2">
            <a:extLst>
              <a:ext uri="{FF2B5EF4-FFF2-40B4-BE49-F238E27FC236}">
                <a16:creationId xmlns:a16="http://schemas.microsoft.com/office/drawing/2014/main" id="{53985C39-3BF3-472F-9585-92FA923FB103}"/>
              </a:ext>
            </a:extLst>
          </p:cNvPr>
          <p:cNvSpPr>
            <a:spLocks noGrp="1"/>
          </p:cNvSpPr>
          <p:nvPr/>
        </p:nvSpPr>
        <p:spPr>
          <a:xfrm>
            <a:off x="11096625" y="6419850"/>
            <a:ext cx="495300" cy="285750"/>
          </a:xfrm>
          <a:prstGeom prst="rect">
            <a:avLst/>
          </a:prstGeom>
          <a:noFill/>
          <a:ln w="0">
            <a:noFill/>
          </a:ln>
        </p:spPr>
        <p:txBody>
          <a:bodyPr lIns="0" tIns="0" rIns="0" bIns="0" anchor="t">
            <a:noAutofit/>
          </a:bodyPr>
          <a:lstStyle/>
          <a:p>
            <a:pPr>
              <a:buNone/>
              <a:defRPr sz="1350" b="0">
                <a:solidFill>
                  <a:srgbClr val="566879"/>
                </a:solidFill>
                <a:latin typeface="Arial"/>
                <a:ea typeface="Arial"/>
                <a:cs typeface="Arial"/>
              </a:defRPr>
            </a:pPr>
            <a:r>
              <a:rPr sz="1350" b="0">
                <a:solidFill>
                  <a:srgbClr val="566879"/>
                </a:solidFill>
                <a:latin typeface="Arial"/>
                <a:ea typeface="Arial"/>
                <a:cs typeface="Arial"/>
              </a:rPr>
              <a:t>01</a:t>
            </a:r>
          </a:p>
        </p:txBody>
      </p:sp>
      <p:sp>
        <p:nvSpPr>
          <p:cNvPr id="4" name="text-3">
            <a:extLst>
              <a:ext uri="{FF2B5EF4-FFF2-40B4-BE49-F238E27FC236}">
                <a16:creationId xmlns:a16="http://schemas.microsoft.com/office/drawing/2014/main" id="{E1896298-BB43-4B00-A9DC-5C29607DE621}"/>
              </a:ext>
            </a:extLst>
          </p:cNvPr>
          <p:cNvSpPr>
            <a:spLocks noGrp="1"/>
          </p:cNvSpPr>
          <p:nvPr/>
        </p:nvSpPr>
        <p:spPr>
          <a:xfrm>
            <a:off x="609600" y="1304925"/>
            <a:ext cx="10972800" cy="390525"/>
          </a:xfrm>
          <a:prstGeom prst="rect">
            <a:avLst/>
          </a:prstGeom>
          <a:noFill/>
          <a:ln w="0">
            <a:noFill/>
          </a:ln>
        </p:spPr>
        <p:txBody>
          <a:bodyPr lIns="0" tIns="0" rIns="0" bIns="0" anchor="t">
            <a:noAutofit/>
          </a:bodyPr>
          <a:lstStyle/>
          <a:p>
            <a:pPr>
              <a:buNone/>
              <a:defRPr sz="1950" b="0">
                <a:solidFill>
                  <a:srgbClr val="19334A"/>
                </a:solidFill>
                <a:latin typeface="Arial"/>
                <a:ea typeface="Arial"/>
                <a:cs typeface="Arial"/>
              </a:defRPr>
            </a:pPr>
            <a:r>
              <a:rPr sz="1950" b="0" dirty="0" err="1">
                <a:solidFill>
                  <a:srgbClr val="19334A"/>
                </a:solidFill>
                <a:latin typeface="Arial"/>
                <a:ea typeface="Arial"/>
                <a:cs typeface="Arial"/>
              </a:rPr>
              <a:t>Ihr</a:t>
            </a:r>
            <a:r>
              <a:rPr sz="1950" b="0" dirty="0">
                <a:solidFill>
                  <a:srgbClr val="19334A"/>
                </a:solidFill>
                <a:latin typeface="Arial"/>
                <a:ea typeface="Arial"/>
                <a:cs typeface="Arial"/>
              </a:rPr>
              <a:t> </a:t>
            </a:r>
            <a:r>
              <a:rPr sz="1950" b="0" dirty="0" err="1">
                <a:solidFill>
                  <a:srgbClr val="19334A"/>
                </a:solidFill>
                <a:latin typeface="Arial"/>
                <a:ea typeface="Arial"/>
                <a:cs typeface="Arial"/>
              </a:rPr>
              <a:t>gestaltet</a:t>
            </a:r>
            <a:r>
              <a:rPr sz="1950" b="0" dirty="0">
                <a:solidFill>
                  <a:srgbClr val="19334A"/>
                </a:solidFill>
                <a:latin typeface="Arial"/>
                <a:ea typeface="Arial"/>
                <a:cs typeface="Arial"/>
              </a:rPr>
              <a:t> </a:t>
            </a:r>
            <a:r>
              <a:rPr sz="1950" b="0" dirty="0" err="1">
                <a:solidFill>
                  <a:srgbClr val="19334A"/>
                </a:solidFill>
                <a:latin typeface="Arial"/>
                <a:ea typeface="Arial"/>
                <a:cs typeface="Arial"/>
              </a:rPr>
              <a:t>ein</a:t>
            </a:r>
            <a:r>
              <a:rPr lang="de-DE" sz="1950" dirty="0">
                <a:solidFill>
                  <a:srgbClr val="19334A"/>
                </a:solidFill>
                <a:latin typeface="Arial"/>
                <a:ea typeface="Arial"/>
                <a:cs typeface="Arial"/>
              </a:rPr>
              <a:t>en Sprung in einem </a:t>
            </a:r>
            <a:r>
              <a:rPr sz="1950" b="0" dirty="0">
                <a:solidFill>
                  <a:srgbClr val="19334A"/>
                </a:solidFill>
                <a:latin typeface="Arial"/>
                <a:ea typeface="Arial"/>
                <a:cs typeface="Arial"/>
              </a:rPr>
              <a:t>Jump-and-Run-Level. </a:t>
            </a:r>
          </a:p>
        </p:txBody>
      </p:sp>
      <p:pic>
        <p:nvPicPr>
          <p:cNvPr id="13" name="Grafik 12"/>
          <p:cNvPicPr>
            <a:picLocks noChangeAspect="1"/>
          </p:cNvPicPr>
          <p:nvPr/>
        </p:nvPicPr>
        <p:blipFill>
          <a:blip r:embed="rId3"/>
          <a:stretch/>
        </p:blipFill>
        <p:spPr>
          <a:xfrm>
            <a:off x="609600" y="2571750"/>
            <a:ext cx="10972800" cy="3657600"/>
          </a:xfrm>
          <a:prstGeom prst="rect">
            <a:avLst/>
          </a:prstGeom>
        </p:spPr>
      </p:pic>
      <p:sp>
        <p:nvSpPr>
          <p:cNvPr id="6" name="text-4">
            <a:extLst>
              <a:ext uri="{FF2B5EF4-FFF2-40B4-BE49-F238E27FC236}">
                <a16:creationId xmlns:a16="http://schemas.microsoft.com/office/drawing/2014/main" id="{0C790B5D-E7FE-47CE-B246-012F8FE60CCE}"/>
              </a:ext>
            </a:extLst>
          </p:cNvPr>
          <p:cNvSpPr>
            <a:spLocks noGrp="1"/>
          </p:cNvSpPr>
          <p:nvPr/>
        </p:nvSpPr>
        <p:spPr>
          <a:xfrm>
            <a:off x="609600" y="1752600"/>
            <a:ext cx="10972800" cy="762000"/>
          </a:xfrm>
          <a:prstGeom prst="rect">
            <a:avLst/>
          </a:prstGeom>
          <a:noFill/>
          <a:ln w="0">
            <a:noFill/>
          </a:ln>
        </p:spPr>
        <p:txBody>
          <a:bodyPr lIns="0" tIns="0" rIns="0" bIns="0" anchor="t">
            <a:noAutofit/>
          </a:bodyPr>
          <a:lstStyle/>
          <a:p>
            <a:pPr>
              <a:defRPr sz="2175">
                <a:latin typeface="Arial"/>
                <a:ea typeface="Arial"/>
                <a:cs typeface="Arial"/>
              </a:defRPr>
            </a:pPr>
            <a:r>
              <a:rPr lang="de-DE" sz="2400" dirty="0">
                <a:solidFill>
                  <a:srgbClr val="19334A"/>
                </a:solidFill>
                <a:latin typeface="Arial"/>
                <a:ea typeface="Arial"/>
                <a:cs typeface="Arial"/>
              </a:rPr>
              <a:t>Unsere Leitfrage: </a:t>
            </a:r>
            <a:r>
              <a:rPr sz="2175" b="1" dirty="0" err="1">
                <a:solidFill>
                  <a:srgbClr val="19334A"/>
                </a:solidFill>
                <a:latin typeface="Arial"/>
                <a:ea typeface="Arial"/>
                <a:cs typeface="Arial"/>
              </a:rPr>
              <a:t>Welche</a:t>
            </a:r>
            <a:r>
              <a:rPr sz="2175" b="1" dirty="0">
                <a:solidFill>
                  <a:srgbClr val="19334A"/>
                </a:solidFill>
                <a:latin typeface="Arial"/>
                <a:ea typeface="Arial"/>
                <a:cs typeface="Arial"/>
              </a:rPr>
              <a:t> Form der </a:t>
            </a:r>
            <a:r>
              <a:rPr sz="2175" b="1" dirty="0" err="1">
                <a:solidFill>
                  <a:srgbClr val="19334A"/>
                </a:solidFill>
                <a:latin typeface="Arial"/>
                <a:ea typeface="Arial"/>
                <a:cs typeface="Arial"/>
              </a:rPr>
              <a:t>Funktionsgleichung</a:t>
            </a:r>
            <a:r>
              <a:rPr sz="2175" b="1" dirty="0">
                <a:solidFill>
                  <a:srgbClr val="19334A"/>
                </a:solidFill>
                <a:latin typeface="Arial"/>
                <a:ea typeface="Arial"/>
                <a:cs typeface="Arial"/>
              </a:rPr>
              <a:t> </a:t>
            </a:r>
            <a:r>
              <a:rPr sz="2175" b="1" dirty="0" err="1">
                <a:solidFill>
                  <a:srgbClr val="19334A"/>
                </a:solidFill>
                <a:latin typeface="Arial"/>
                <a:ea typeface="Arial"/>
                <a:cs typeface="Arial"/>
              </a:rPr>
              <a:t>zeigt</a:t>
            </a:r>
            <a:r>
              <a:rPr sz="2175" b="1" dirty="0">
                <a:solidFill>
                  <a:srgbClr val="19334A"/>
                </a:solidFill>
                <a:latin typeface="Arial"/>
                <a:ea typeface="Arial"/>
                <a:cs typeface="Arial"/>
              </a:rPr>
              <a:t> </a:t>
            </a:r>
            <a:r>
              <a:rPr sz="2175" b="1" dirty="0" err="1">
                <a:solidFill>
                  <a:srgbClr val="19334A"/>
                </a:solidFill>
                <a:latin typeface="Arial"/>
                <a:ea typeface="Arial"/>
                <a:cs typeface="Arial"/>
              </a:rPr>
              <a:t>uns</a:t>
            </a:r>
            <a:r>
              <a:rPr sz="2175" b="1" dirty="0">
                <a:solidFill>
                  <a:srgbClr val="19334A"/>
                </a:solidFill>
                <a:latin typeface="Arial"/>
                <a:ea typeface="Arial"/>
                <a:cs typeface="Arial"/>
              </a:rPr>
              <a:t> die </a:t>
            </a:r>
            <a:r>
              <a:rPr sz="2175" b="1" dirty="0" err="1">
                <a:solidFill>
                  <a:srgbClr val="2455A4"/>
                </a:solidFill>
                <a:latin typeface="Arial"/>
                <a:ea typeface="Arial"/>
                <a:cs typeface="Arial"/>
              </a:rPr>
              <a:t>Starthöhe</a:t>
            </a:r>
            <a:r>
              <a:rPr sz="2175" b="1" dirty="0">
                <a:solidFill>
                  <a:srgbClr val="19334A"/>
                </a:solidFill>
                <a:latin typeface="Arial"/>
                <a:ea typeface="Arial"/>
                <a:cs typeface="Arial"/>
              </a:rPr>
              <a:t>,
den </a:t>
            </a:r>
            <a:r>
              <a:rPr sz="2175" b="1" dirty="0" err="1">
                <a:solidFill>
                  <a:srgbClr val="087B79"/>
                </a:solidFill>
                <a:latin typeface="Arial"/>
                <a:ea typeface="Arial"/>
                <a:cs typeface="Arial"/>
              </a:rPr>
              <a:t>höchsten</a:t>
            </a:r>
            <a:r>
              <a:rPr sz="2175" b="1" dirty="0">
                <a:solidFill>
                  <a:srgbClr val="087B79"/>
                </a:solidFill>
                <a:latin typeface="Arial"/>
                <a:ea typeface="Arial"/>
                <a:cs typeface="Arial"/>
              </a:rPr>
              <a:t> </a:t>
            </a:r>
            <a:r>
              <a:rPr sz="2175" b="1" dirty="0" err="1">
                <a:solidFill>
                  <a:srgbClr val="087B79"/>
                </a:solidFill>
                <a:latin typeface="Arial"/>
                <a:ea typeface="Arial"/>
                <a:cs typeface="Arial"/>
              </a:rPr>
              <a:t>Punkt</a:t>
            </a:r>
            <a:r>
              <a:rPr sz="2175" b="1" dirty="0">
                <a:solidFill>
                  <a:srgbClr val="19334A"/>
                </a:solidFill>
                <a:latin typeface="Arial"/>
                <a:ea typeface="Arial"/>
                <a:cs typeface="Arial"/>
              </a:rPr>
              <a:t> und die </a:t>
            </a:r>
            <a:r>
              <a:rPr sz="2175" b="1" dirty="0" err="1">
                <a:solidFill>
                  <a:srgbClr val="AF4A08"/>
                </a:solidFill>
                <a:latin typeface="Arial"/>
                <a:ea typeface="Arial"/>
                <a:cs typeface="Arial"/>
              </a:rPr>
              <a:t>Landeposition</a:t>
            </a:r>
            <a:r>
              <a:rPr sz="2175" b="1" dirty="0">
                <a:solidFill>
                  <a:srgbClr val="19334A"/>
                </a:solidFill>
                <a:latin typeface="Arial"/>
                <a:ea typeface="Arial"/>
                <a:cs typeface="Arial"/>
              </a:rPr>
              <a:t> </a:t>
            </a:r>
            <a:r>
              <a:rPr sz="2175" b="1" dirty="0" err="1">
                <a:solidFill>
                  <a:srgbClr val="19334A"/>
                </a:solidFill>
                <a:latin typeface="Arial"/>
                <a:ea typeface="Arial"/>
                <a:cs typeface="Arial"/>
              </a:rPr>
              <a:t>direkt</a:t>
            </a:r>
            <a:r>
              <a:rPr sz="2175" b="1" dirty="0">
                <a:solidFill>
                  <a:srgbClr val="19334A"/>
                </a:solidFill>
                <a:latin typeface="Arial"/>
                <a:ea typeface="Arial"/>
                <a:cs typeface="Arial"/>
              </a:rPr>
              <a:t>?</a:t>
            </a:r>
          </a:p>
        </p:txBody>
      </p:sp>
    </p:spTree>
    <p:extLst>
      <p:ext uri="{BB962C8B-B14F-4D97-AF65-F5344CB8AC3E}">
        <p14:creationId xmlns:p14="http://schemas.microsoft.com/office/powerpoint/2010/main" val="137066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B7589994-EF96-43B0-BEE5-422CF4A88969}"/>
              </a:ext>
            </a:extLst>
          </p:cNvPr>
          <p:cNvSpPr>
            <a:spLocks noGrp="1"/>
          </p:cNvSpPr>
          <p:nvPr/>
        </p:nvSpPr>
        <p:spPr>
          <a:xfrm>
            <a:off x="609600" y="438150"/>
            <a:ext cx="10972800" cy="857250"/>
          </a:xfrm>
          <a:prstGeom prst="rect">
            <a:avLst/>
          </a:prstGeom>
          <a:noFill/>
          <a:ln w="0">
            <a:noFill/>
          </a:ln>
        </p:spPr>
        <p:txBody>
          <a:bodyPr lIns="0" tIns="0" rIns="0" bIns="0" anchor="t">
            <a:noAutofit/>
          </a:bodyPr>
          <a:lstStyle/>
          <a:p>
            <a:pPr>
              <a:buNone/>
              <a:defRPr sz="3150" b="1">
                <a:solidFill>
                  <a:srgbClr val="19334A"/>
                </a:solidFill>
                <a:latin typeface="Arial"/>
                <a:ea typeface="Arial"/>
                <a:cs typeface="Arial"/>
              </a:defRPr>
            </a:pPr>
            <a:r>
              <a:rPr sz="3150" b="1">
                <a:solidFill>
                  <a:srgbClr val="19334A"/>
                </a:solidFill>
                <a:latin typeface="Arial"/>
                <a:ea typeface="Arial"/>
                <a:cs typeface="Arial"/>
              </a:rPr>
              <a:t>Mini-Labor: ein Parameter pro Paar</a:t>
            </a:r>
          </a:p>
        </p:txBody>
      </p:sp>
      <p:sp>
        <p:nvSpPr>
          <p:cNvPr id="2" name="footer">
            <a:extLst>
              <a:ext uri="{FF2B5EF4-FFF2-40B4-BE49-F238E27FC236}">
                <a16:creationId xmlns:a16="http://schemas.microsoft.com/office/drawing/2014/main" id="{16DCDAD3-C65C-4384-86CE-47491CA70F16}"/>
              </a:ext>
            </a:extLst>
          </p:cNvPr>
          <p:cNvSpPr>
            <a:spLocks noGrp="1"/>
          </p:cNvSpPr>
          <p:nvPr/>
        </p:nvSpPr>
        <p:spPr>
          <a:xfrm>
            <a:off x="609600" y="6448425"/>
            <a:ext cx="10096500" cy="238125"/>
          </a:xfrm>
          <a:prstGeom prst="rect">
            <a:avLst/>
          </a:prstGeom>
          <a:noFill/>
          <a:ln w="0">
            <a:noFill/>
          </a:ln>
        </p:spPr>
        <p:txBody>
          <a:bodyPr lIns="0" tIns="0" rIns="0" bIns="0" anchor="t">
            <a:noAutofit/>
          </a:bodyPr>
          <a:lstStyle/>
          <a:p>
            <a:pPr>
              <a:buNone/>
              <a:defRPr sz="1200" b="0">
                <a:solidFill>
                  <a:srgbClr val="566879"/>
                </a:solidFill>
                <a:latin typeface="Arial"/>
                <a:ea typeface="Arial"/>
                <a:cs typeface="Arial"/>
              </a:defRPr>
            </a:pPr>
            <a:r>
              <a:rPr sz="1200" b="0">
                <a:solidFill>
                  <a:srgbClr val="566879"/>
                </a:solidFill>
                <a:latin typeface="Arial"/>
                <a:ea typeface="Arial"/>
                <a:cs typeface="Arial"/>
              </a:rPr>
              <a:t>Ein Parameter pro Paar · 5 Minuten</a:t>
            </a:r>
          </a:p>
        </p:txBody>
      </p:sp>
      <p:sp>
        <p:nvSpPr>
          <p:cNvPr id="3" name="text-2">
            <a:extLst>
              <a:ext uri="{FF2B5EF4-FFF2-40B4-BE49-F238E27FC236}">
                <a16:creationId xmlns:a16="http://schemas.microsoft.com/office/drawing/2014/main" id="{F0F5392B-34EF-4B81-9D74-0FAA2B53A73B}"/>
              </a:ext>
            </a:extLst>
          </p:cNvPr>
          <p:cNvSpPr>
            <a:spLocks noGrp="1"/>
          </p:cNvSpPr>
          <p:nvPr/>
        </p:nvSpPr>
        <p:spPr>
          <a:xfrm>
            <a:off x="11096625" y="6419850"/>
            <a:ext cx="495300" cy="285750"/>
          </a:xfrm>
          <a:prstGeom prst="rect">
            <a:avLst/>
          </a:prstGeom>
          <a:noFill/>
          <a:ln w="0">
            <a:noFill/>
          </a:ln>
        </p:spPr>
        <p:txBody>
          <a:bodyPr lIns="0" tIns="0" rIns="0" bIns="0" anchor="t">
            <a:noAutofit/>
          </a:bodyPr>
          <a:lstStyle/>
          <a:p>
            <a:pPr>
              <a:buNone/>
              <a:defRPr sz="1350" b="0">
                <a:solidFill>
                  <a:srgbClr val="566879"/>
                </a:solidFill>
                <a:latin typeface="Arial"/>
                <a:ea typeface="Arial"/>
                <a:cs typeface="Arial"/>
              </a:defRPr>
            </a:pPr>
            <a:r>
              <a:rPr sz="1350" b="0">
                <a:solidFill>
                  <a:srgbClr val="566879"/>
                </a:solidFill>
                <a:latin typeface="Arial"/>
                <a:ea typeface="Arial"/>
                <a:cs typeface="Arial"/>
              </a:rPr>
              <a:t>02</a:t>
            </a:r>
          </a:p>
        </p:txBody>
      </p:sp>
      <p:sp>
        <p:nvSpPr>
          <p:cNvPr id="4" name="text-3">
            <a:extLst>
              <a:ext uri="{FF2B5EF4-FFF2-40B4-BE49-F238E27FC236}">
                <a16:creationId xmlns:a16="http://schemas.microsoft.com/office/drawing/2014/main" id="{9E2474FD-3D4D-4062-AD8E-B4B0F0BF81E5}"/>
              </a:ext>
            </a:extLst>
          </p:cNvPr>
          <p:cNvSpPr>
            <a:spLocks noGrp="1"/>
          </p:cNvSpPr>
          <p:nvPr/>
        </p:nvSpPr>
        <p:spPr>
          <a:xfrm>
            <a:off x="609600" y="1352550"/>
            <a:ext cx="5238750" cy="428625"/>
          </a:xfrm>
          <a:prstGeom prst="rect">
            <a:avLst/>
          </a:prstGeom>
          <a:noFill/>
          <a:ln w="0">
            <a:noFill/>
          </a:ln>
        </p:spPr>
        <p:txBody>
          <a:bodyPr lIns="0" tIns="0" rIns="0" bIns="0" anchor="t">
            <a:noAutofit/>
          </a:bodyPr>
          <a:lstStyle/>
          <a:p>
            <a:pPr>
              <a:buNone/>
              <a:defRPr sz="1875" b="1">
                <a:solidFill>
                  <a:srgbClr val="087F83"/>
                </a:solidFill>
                <a:latin typeface="Arial"/>
                <a:ea typeface="Arial"/>
                <a:cs typeface="Arial"/>
              </a:defRPr>
            </a:pPr>
            <a:r>
              <a:rPr u="sng">
                <a:solidFill>
                  <a:srgbClr val="19334A"/>
                </a:solidFill>
                <a:hlinkClick r:id="rId3"/>
              </a:rPr>
              <a:t>Parabel-Labor öffnen</a:t>
            </a:r>
          </a:p>
        </p:txBody>
      </p:sp>
      <p:sp>
        <p:nvSpPr>
          <p:cNvPr id="5" name="text-4">
            <a:extLst>
              <a:ext uri="{FF2B5EF4-FFF2-40B4-BE49-F238E27FC236}">
                <a16:creationId xmlns:a16="http://schemas.microsoft.com/office/drawing/2014/main" id="{B119FDD5-9CB2-4956-A7BB-0DFE7ECCA6B5}"/>
              </a:ext>
            </a:extLst>
          </p:cNvPr>
          <p:cNvSpPr>
            <a:spLocks noGrp="1"/>
          </p:cNvSpPr>
          <p:nvPr/>
        </p:nvSpPr>
        <p:spPr>
          <a:xfrm>
            <a:off x="609600" y="1885950"/>
            <a:ext cx="10972800" cy="666750"/>
          </a:xfrm>
          <a:prstGeom prst="rect">
            <a:avLst/>
          </a:prstGeom>
          <a:noFill/>
          <a:ln w="0">
            <a:noFill/>
          </a:ln>
        </p:spPr>
        <p:txBody>
          <a:bodyPr lIns="0" tIns="0" rIns="0" bIns="0" anchor="t">
            <a:noAutofit/>
          </a:bodyPr>
          <a:lstStyle/>
          <a:p>
            <a:pPr>
              <a:defRPr sz="2025">
                <a:latin typeface="Arial"/>
                <a:ea typeface="Arial"/>
                <a:cs typeface="Arial"/>
              </a:defRPr>
            </a:pPr>
            <a:r>
              <a:rPr sz="2025" b="1">
                <a:solidFill>
                  <a:srgbClr val="19334A"/>
                </a:solidFill>
                <a:latin typeface="Arial"/>
                <a:ea typeface="Arial"/>
                <a:cs typeface="Arial"/>
              </a:rPr>
              <a:t>Wählt einen Parameter. </a:t>
            </a:r>
            <a:r>
              <a:rPr sz="2025" b="0">
                <a:solidFill>
                  <a:srgbClr val="19334A"/>
                </a:solidFill>
                <a:latin typeface="Arial"/>
                <a:ea typeface="Arial"/>
                <a:cs typeface="Arial"/>
              </a:rPr>
              <a:t>Verändert nur diesen Regler.
Eine Person testet, die andere notiert eure Beobachtung.</a:t>
            </a:r>
          </a:p>
        </p:txBody>
      </p:sp>
      <p:sp>
        <p:nvSpPr>
          <p:cNvPr id="6" name="text-5">
            <a:extLst>
              <a:ext uri="{FF2B5EF4-FFF2-40B4-BE49-F238E27FC236}">
                <a16:creationId xmlns:a16="http://schemas.microsoft.com/office/drawing/2014/main" id="{99F993DA-F9A3-4853-A628-A19170C7AB0A}"/>
              </a:ext>
            </a:extLst>
          </p:cNvPr>
          <p:cNvSpPr>
            <a:spLocks noGrp="1"/>
          </p:cNvSpPr>
          <p:nvPr/>
        </p:nvSpPr>
        <p:spPr>
          <a:xfrm>
            <a:off x="609600" y="3343275"/>
            <a:ext cx="3333750" cy="409575"/>
          </a:xfrm>
          <a:prstGeom prst="rect">
            <a:avLst/>
          </a:prstGeom>
          <a:noFill/>
          <a:ln w="0">
            <a:noFill/>
          </a:ln>
        </p:spPr>
        <p:txBody>
          <a:bodyPr lIns="0" tIns="0" rIns="0" bIns="0" anchor="t">
            <a:noAutofit/>
          </a:bodyPr>
          <a:lstStyle/>
          <a:p>
            <a:pPr>
              <a:buNone/>
              <a:defRPr sz="2175" b="1">
                <a:solidFill>
                  <a:srgbClr val="087B79"/>
                </a:solidFill>
                <a:latin typeface="Arial"/>
                <a:ea typeface="Arial"/>
                <a:cs typeface="Arial"/>
              </a:defRPr>
            </a:pPr>
            <a:r>
              <a:rPr sz="2175" b="1">
                <a:solidFill>
                  <a:srgbClr val="087B79"/>
                </a:solidFill>
                <a:latin typeface="Arial"/>
                <a:ea typeface="Arial"/>
                <a:cs typeface="Arial"/>
              </a:rPr>
              <a:t>Parameter d</a:t>
            </a:r>
          </a:p>
        </p:txBody>
      </p:sp>
      <p:sp>
        <p:nvSpPr>
          <p:cNvPr id="7" name="text-6">
            <a:extLst>
              <a:ext uri="{FF2B5EF4-FFF2-40B4-BE49-F238E27FC236}">
                <a16:creationId xmlns:a16="http://schemas.microsoft.com/office/drawing/2014/main" id="{0864C23F-F1DD-482B-B464-EB38CCD9D007}"/>
              </a:ext>
            </a:extLst>
          </p:cNvPr>
          <p:cNvSpPr>
            <a:spLocks noGrp="1"/>
          </p:cNvSpPr>
          <p:nvPr/>
        </p:nvSpPr>
        <p:spPr>
          <a:xfrm>
            <a:off x="609600" y="3924300"/>
            <a:ext cx="3333750" cy="990600"/>
          </a:xfrm>
          <a:prstGeom prst="rect">
            <a:avLst/>
          </a:prstGeom>
          <a:noFill/>
          <a:ln w="0">
            <a:noFill/>
          </a:ln>
        </p:spPr>
        <p:txBody>
          <a:bodyPr lIns="0" tIns="0" rIns="0" bIns="0" anchor="t">
            <a:noAutofit/>
          </a:bodyPr>
          <a:lstStyle/>
          <a:p>
            <a:pPr>
              <a:buNone/>
              <a:defRPr sz="2025" b="0">
                <a:solidFill>
                  <a:srgbClr val="19334A"/>
                </a:solidFill>
                <a:latin typeface="Arial"/>
                <a:ea typeface="Arial"/>
                <a:cs typeface="Arial"/>
              </a:defRPr>
            </a:pPr>
            <a:r>
              <a:rPr sz="2025" b="0">
                <a:solidFill>
                  <a:srgbClr val="19334A"/>
                </a:solidFill>
                <a:latin typeface="Arial"/>
                <a:ea typeface="Arial"/>
                <a:cs typeface="Arial"/>
              </a:rPr>
              <a:t>d = 0, dann 2, dann 4</a:t>
            </a:r>
          </a:p>
          <a:p>
            <a:pPr>
              <a:buNone/>
              <a:defRPr sz="2025" b="0">
                <a:solidFill>
                  <a:srgbClr val="19334A"/>
                </a:solidFill>
                <a:latin typeface="Arial"/>
                <a:ea typeface="Arial"/>
                <a:cs typeface="Arial"/>
              </a:defRPr>
            </a:pPr>
            <a:r>
              <a:rPr sz="2025" b="0">
                <a:solidFill>
                  <a:srgbClr val="19334A"/>
                </a:solidFill>
                <a:latin typeface="Arial"/>
                <a:ea typeface="Arial"/>
                <a:cs typeface="Arial"/>
              </a:rPr>
              <a:t>a und e bleiben gleich.</a:t>
            </a:r>
          </a:p>
        </p:txBody>
      </p:sp>
      <p:sp>
        <p:nvSpPr>
          <p:cNvPr id="8" name="text-7">
            <a:extLst>
              <a:ext uri="{FF2B5EF4-FFF2-40B4-BE49-F238E27FC236}">
                <a16:creationId xmlns:a16="http://schemas.microsoft.com/office/drawing/2014/main" id="{5761EA51-A0F7-43B8-9031-E157AF94081D}"/>
              </a:ext>
            </a:extLst>
          </p:cNvPr>
          <p:cNvSpPr>
            <a:spLocks noGrp="1"/>
          </p:cNvSpPr>
          <p:nvPr/>
        </p:nvSpPr>
        <p:spPr>
          <a:xfrm>
            <a:off x="4419600" y="3343275"/>
            <a:ext cx="3333750" cy="409575"/>
          </a:xfrm>
          <a:prstGeom prst="rect">
            <a:avLst/>
          </a:prstGeom>
          <a:noFill/>
          <a:ln w="0">
            <a:noFill/>
          </a:ln>
        </p:spPr>
        <p:txBody>
          <a:bodyPr lIns="0" tIns="0" rIns="0" bIns="0" anchor="t">
            <a:noAutofit/>
          </a:bodyPr>
          <a:lstStyle/>
          <a:p>
            <a:pPr>
              <a:buNone/>
              <a:defRPr sz="2175" b="1">
                <a:solidFill>
                  <a:srgbClr val="087B79"/>
                </a:solidFill>
                <a:latin typeface="Arial"/>
                <a:ea typeface="Arial"/>
                <a:cs typeface="Arial"/>
              </a:defRPr>
            </a:pPr>
            <a:r>
              <a:rPr sz="2175" b="1">
                <a:solidFill>
                  <a:srgbClr val="087B79"/>
                </a:solidFill>
                <a:latin typeface="Arial"/>
                <a:ea typeface="Arial"/>
                <a:cs typeface="Arial"/>
              </a:rPr>
              <a:t>Parameter e</a:t>
            </a:r>
          </a:p>
        </p:txBody>
      </p:sp>
      <p:sp>
        <p:nvSpPr>
          <p:cNvPr id="9" name="text-8">
            <a:extLst>
              <a:ext uri="{FF2B5EF4-FFF2-40B4-BE49-F238E27FC236}">
                <a16:creationId xmlns:a16="http://schemas.microsoft.com/office/drawing/2014/main" id="{AD98B3BF-45FA-4299-B9DF-61EB026FBC1B}"/>
              </a:ext>
            </a:extLst>
          </p:cNvPr>
          <p:cNvSpPr>
            <a:spLocks noGrp="1"/>
          </p:cNvSpPr>
          <p:nvPr/>
        </p:nvSpPr>
        <p:spPr>
          <a:xfrm>
            <a:off x="4419600" y="3924300"/>
            <a:ext cx="3333750" cy="990600"/>
          </a:xfrm>
          <a:prstGeom prst="rect">
            <a:avLst/>
          </a:prstGeom>
          <a:noFill/>
          <a:ln w="0">
            <a:noFill/>
          </a:ln>
        </p:spPr>
        <p:txBody>
          <a:bodyPr lIns="0" tIns="0" rIns="0" bIns="0" anchor="t">
            <a:noAutofit/>
          </a:bodyPr>
          <a:lstStyle/>
          <a:p>
            <a:pPr>
              <a:buNone/>
              <a:defRPr sz="2025" b="0">
                <a:solidFill>
                  <a:srgbClr val="19334A"/>
                </a:solidFill>
                <a:latin typeface="Arial"/>
                <a:ea typeface="Arial"/>
                <a:cs typeface="Arial"/>
              </a:defRPr>
            </a:pPr>
            <a:r>
              <a:rPr sz="2025" b="0">
                <a:solidFill>
                  <a:srgbClr val="19334A"/>
                </a:solidFill>
                <a:latin typeface="Arial"/>
                <a:ea typeface="Arial"/>
                <a:cs typeface="Arial"/>
              </a:rPr>
              <a:t>e = 0, dann 2, dann 4,5</a:t>
            </a:r>
          </a:p>
          <a:p>
            <a:pPr>
              <a:buNone/>
              <a:defRPr sz="2025" b="0">
                <a:solidFill>
                  <a:srgbClr val="19334A"/>
                </a:solidFill>
                <a:latin typeface="Arial"/>
                <a:ea typeface="Arial"/>
                <a:cs typeface="Arial"/>
              </a:defRPr>
            </a:pPr>
            <a:r>
              <a:rPr sz="2025" b="0">
                <a:solidFill>
                  <a:srgbClr val="19334A"/>
                </a:solidFill>
                <a:latin typeface="Arial"/>
                <a:ea typeface="Arial"/>
                <a:cs typeface="Arial"/>
              </a:rPr>
              <a:t>a und d bleiben gleich.</a:t>
            </a:r>
          </a:p>
        </p:txBody>
      </p:sp>
      <p:sp>
        <p:nvSpPr>
          <p:cNvPr id="10" name="text-9">
            <a:extLst>
              <a:ext uri="{FF2B5EF4-FFF2-40B4-BE49-F238E27FC236}">
                <a16:creationId xmlns:a16="http://schemas.microsoft.com/office/drawing/2014/main" id="{E35579FF-42CD-410B-A5BA-6A1D196F069E}"/>
              </a:ext>
            </a:extLst>
          </p:cNvPr>
          <p:cNvSpPr>
            <a:spLocks noGrp="1"/>
          </p:cNvSpPr>
          <p:nvPr/>
        </p:nvSpPr>
        <p:spPr>
          <a:xfrm>
            <a:off x="8229600" y="3343275"/>
            <a:ext cx="3333750" cy="409575"/>
          </a:xfrm>
          <a:prstGeom prst="rect">
            <a:avLst/>
          </a:prstGeom>
          <a:noFill/>
          <a:ln w="0">
            <a:noFill/>
          </a:ln>
        </p:spPr>
        <p:txBody>
          <a:bodyPr lIns="0" tIns="0" rIns="0" bIns="0" anchor="t">
            <a:noAutofit/>
          </a:bodyPr>
          <a:lstStyle/>
          <a:p>
            <a:pPr>
              <a:buNone/>
              <a:defRPr sz="2175" b="1">
                <a:solidFill>
                  <a:srgbClr val="19334A"/>
                </a:solidFill>
                <a:latin typeface="Arial"/>
                <a:ea typeface="Arial"/>
                <a:cs typeface="Arial"/>
              </a:defRPr>
            </a:pPr>
            <a:r>
              <a:rPr sz="2175" b="1">
                <a:solidFill>
                  <a:srgbClr val="19334A"/>
                </a:solidFill>
                <a:latin typeface="Arial"/>
                <a:ea typeface="Arial"/>
                <a:cs typeface="Arial"/>
              </a:rPr>
              <a:t>Streckfaktor a</a:t>
            </a:r>
          </a:p>
        </p:txBody>
      </p:sp>
      <p:sp>
        <p:nvSpPr>
          <p:cNvPr id="11" name="text-10">
            <a:extLst>
              <a:ext uri="{FF2B5EF4-FFF2-40B4-BE49-F238E27FC236}">
                <a16:creationId xmlns:a16="http://schemas.microsoft.com/office/drawing/2014/main" id="{F63B84A4-5FC6-4665-BC47-A958A90D31C8}"/>
              </a:ext>
            </a:extLst>
          </p:cNvPr>
          <p:cNvSpPr>
            <a:spLocks noGrp="1"/>
          </p:cNvSpPr>
          <p:nvPr/>
        </p:nvSpPr>
        <p:spPr>
          <a:xfrm>
            <a:off x="8229600" y="3924300"/>
            <a:ext cx="3333750" cy="990600"/>
          </a:xfrm>
          <a:prstGeom prst="rect">
            <a:avLst/>
          </a:prstGeom>
          <a:noFill/>
          <a:ln w="0">
            <a:noFill/>
          </a:ln>
        </p:spPr>
        <p:txBody>
          <a:bodyPr lIns="0" tIns="0" rIns="0" bIns="0" anchor="t">
            <a:noAutofit/>
          </a:bodyPr>
          <a:lstStyle/>
          <a:p>
            <a:pPr>
              <a:buNone/>
              <a:defRPr sz="2025" b="0">
                <a:solidFill>
                  <a:srgbClr val="19334A"/>
                </a:solidFill>
                <a:latin typeface="Arial"/>
                <a:ea typeface="Arial"/>
                <a:cs typeface="Arial"/>
              </a:defRPr>
            </a:pPr>
            <a:r>
              <a:rPr sz="2025" b="0">
                <a:solidFill>
                  <a:srgbClr val="19334A"/>
                </a:solidFill>
                <a:latin typeface="Arial"/>
                <a:ea typeface="Arial"/>
                <a:cs typeface="Arial"/>
              </a:rPr>
              <a:t>a = −0,5 und 0,5</a:t>
            </a:r>
          </a:p>
          <a:p>
            <a:pPr>
              <a:buNone/>
              <a:defRPr sz="2025" b="0">
                <a:solidFill>
                  <a:srgbClr val="19334A"/>
                </a:solidFill>
                <a:latin typeface="Arial"/>
                <a:ea typeface="Arial"/>
                <a:cs typeface="Arial"/>
              </a:defRPr>
            </a:pPr>
            <a:r>
              <a:rPr sz="2025" b="0">
                <a:solidFill>
                  <a:srgbClr val="19334A"/>
                </a:solidFill>
                <a:latin typeface="Arial"/>
                <a:ea typeface="Arial"/>
                <a:cs typeface="Arial"/>
              </a:rPr>
              <a:t>danach a = −1</a:t>
            </a:r>
          </a:p>
        </p:txBody>
      </p:sp>
      <p:sp>
        <p:nvSpPr>
          <p:cNvPr id="12" name="text-11">
            <a:extLst>
              <a:ext uri="{FF2B5EF4-FFF2-40B4-BE49-F238E27FC236}">
                <a16:creationId xmlns:a16="http://schemas.microsoft.com/office/drawing/2014/main" id="{ADBDF74F-5083-47A6-B6AB-43540170CE41}"/>
              </a:ext>
            </a:extLst>
          </p:cNvPr>
          <p:cNvSpPr>
            <a:spLocks noGrp="1"/>
          </p:cNvSpPr>
          <p:nvPr/>
        </p:nvSpPr>
        <p:spPr>
          <a:xfrm>
            <a:off x="609600" y="5143500"/>
            <a:ext cx="10972800" cy="590550"/>
          </a:xfrm>
          <a:prstGeom prst="rect">
            <a:avLst/>
          </a:prstGeom>
          <a:solidFill>
            <a:srgbClr val="FFF1B7"/>
          </a:solidFill>
          <a:ln w="0">
            <a:noFill/>
          </a:ln>
        </p:spPr>
        <p:txBody>
          <a:bodyPr lIns="104775" tIns="104775" rIns="104775" bIns="95250" anchor="t">
            <a:noAutofit/>
          </a:bodyPr>
          <a:lstStyle/>
          <a:p>
            <a:pPr>
              <a:buNone/>
              <a:defRPr sz="1800" b="0">
                <a:solidFill>
                  <a:srgbClr val="19334A"/>
                </a:solidFill>
                <a:latin typeface="Arial"/>
                <a:ea typeface="Arial"/>
                <a:cs typeface="Arial"/>
              </a:defRPr>
            </a:pPr>
            <a:r>
              <a:rPr sz="1800" b="0">
                <a:solidFill>
                  <a:srgbClr val="19334A"/>
                </a:solidFill>
                <a:latin typeface="Arial"/>
                <a:ea typeface="Arial"/>
                <a:cs typeface="Arial"/>
              </a:rPr>
              <a:t>Zuerst „Sprung laden“. Kennpunkte und weitere Formen ausblenden.</a:t>
            </a:r>
          </a:p>
        </p:txBody>
      </p:sp>
      <p:sp>
        <p:nvSpPr>
          <p:cNvPr id="13" name="text-12">
            <a:extLst>
              <a:ext uri="{FF2B5EF4-FFF2-40B4-BE49-F238E27FC236}">
                <a16:creationId xmlns:a16="http://schemas.microsoft.com/office/drawing/2014/main" id="{4E7357C5-5767-4FC2-BDFC-2DCBAE6D4FAC}"/>
              </a:ext>
            </a:extLst>
          </p:cNvPr>
          <p:cNvSpPr>
            <a:spLocks noGrp="1"/>
          </p:cNvSpPr>
          <p:nvPr/>
        </p:nvSpPr>
        <p:spPr>
          <a:xfrm>
            <a:off x="609600" y="5876925"/>
            <a:ext cx="10858500" cy="400050"/>
          </a:xfrm>
          <a:prstGeom prst="rect">
            <a:avLst/>
          </a:prstGeom>
          <a:noFill/>
          <a:ln w="0">
            <a:noFill/>
          </a:ln>
        </p:spPr>
        <p:txBody>
          <a:bodyPr lIns="0" tIns="0" rIns="0" bIns="0" anchor="t">
            <a:noAutofit/>
          </a:bodyPr>
          <a:lstStyle/>
          <a:p>
            <a:pPr>
              <a:buNone/>
              <a:defRPr sz="1950" b="1">
                <a:solidFill>
                  <a:srgbClr val="19334A"/>
                </a:solidFill>
                <a:latin typeface="Arial"/>
                <a:ea typeface="Arial"/>
                <a:cs typeface="Arial"/>
              </a:defRPr>
            </a:pPr>
            <a:r>
              <a:rPr sz="1950" b="1">
                <a:solidFill>
                  <a:srgbClr val="19334A"/>
                </a:solidFill>
                <a:latin typeface="Arial"/>
                <a:ea typeface="Arial"/>
                <a:cs typeface="Arial"/>
              </a:rPr>
              <a:t>Wenn ich … verändere, dann … .   Unser Beleg: … .</a:t>
            </a:r>
          </a:p>
        </p:txBody>
      </p:sp>
      <p:sp>
        <p:nvSpPr>
          <p:cNvPr id="15" name="Rechteck 14">
            <a:extLst>
              <a:ext uri="{FF2B5EF4-FFF2-40B4-BE49-F238E27FC236}">
                <a16:creationId xmlns:a16="http://schemas.microsoft.com/office/drawing/2014/main" id="{4E968B8B-E058-4F03-8C2D-65631D1C5B08}"/>
              </a:ext>
            </a:extLst>
          </p:cNvPr>
          <p:cNvSpPr>
            <a:spLocks noGrp="1"/>
          </p:cNvSpPr>
          <p:nvPr/>
        </p:nvSpPr>
        <p:spPr>
          <a:xfrm>
            <a:off x="609600" y="2619375"/>
            <a:ext cx="10953750" cy="514350"/>
          </a:xfrm>
          <a:prstGeom prst="rect">
            <a:avLst/>
          </a:prstGeom>
          <a:noFill/>
          <a:ln w="0">
            <a:noFill/>
          </a:ln>
        </p:spPr>
        <p:txBody>
          <a:bodyPr lIns="0" tIns="0" rIns="0" bIns="0">
            <a:noAutofit/>
          </a:bodyPr>
          <a:lstStyle/>
          <a:p>
            <a:pPr>
              <a:buNone/>
              <a:defRPr sz="2625">
                <a:latin typeface="Arial"/>
                <a:ea typeface="Arial"/>
                <a:cs typeface="Arial"/>
              </a:defRPr>
            </a:pPr>
            <a:r>
              <a:rPr sz="2625" b="0">
                <a:solidFill>
                  <a:srgbClr val="19334A"/>
                </a:solidFill>
                <a:latin typeface="Arial"/>
                <a:ea typeface="Arial"/>
                <a:cs typeface="Arial"/>
              </a:rPr>
              <a:t>f(x) = </a:t>
            </a:r>
            <a:r>
              <a:rPr sz="2625" b="1" u="sng">
                <a:solidFill>
                  <a:srgbClr val="19334A"/>
                </a:solidFill>
                <a:latin typeface="Arial"/>
                <a:ea typeface="Arial"/>
                <a:cs typeface="Arial"/>
              </a:rPr>
              <a:t>a</a:t>
            </a:r>
            <a:r>
              <a:rPr sz="2625" b="0">
                <a:solidFill>
                  <a:srgbClr val="19334A"/>
                </a:solidFill>
                <a:latin typeface="Arial"/>
                <a:ea typeface="Arial"/>
                <a:cs typeface="Arial"/>
              </a:rPr>
              <a:t>(x − </a:t>
            </a:r>
            <a:r>
              <a:rPr sz="2625" b="1">
                <a:solidFill>
                  <a:srgbClr val="087B79"/>
                </a:solidFill>
                <a:latin typeface="Arial"/>
                <a:ea typeface="Arial"/>
                <a:cs typeface="Arial"/>
              </a:rPr>
              <a:t>d</a:t>
            </a:r>
            <a:r>
              <a:rPr sz="2625" b="0">
                <a:solidFill>
                  <a:srgbClr val="19334A"/>
                </a:solidFill>
                <a:latin typeface="Arial"/>
                <a:ea typeface="Arial"/>
                <a:cs typeface="Arial"/>
              </a:rPr>
              <a:t>)² + </a:t>
            </a:r>
            <a:r>
              <a:rPr sz="2625" b="1">
                <a:solidFill>
                  <a:srgbClr val="087B79"/>
                </a:solidFill>
                <a:latin typeface="Arial"/>
                <a:ea typeface="Arial"/>
                <a:cs typeface="Arial"/>
              </a:rPr>
              <a:t>e</a:t>
            </a:r>
          </a:p>
        </p:txBody>
      </p:sp>
    </p:spTree>
    <p:extLst>
      <p:ext uri="{BB962C8B-B14F-4D97-AF65-F5344CB8AC3E}">
        <p14:creationId xmlns:p14="http://schemas.microsoft.com/office/powerpoint/2010/main" val="1642290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29611B5D-1705-4DF5-AC88-0E9B9D01C61F}"/>
              </a:ext>
            </a:extLst>
          </p:cNvPr>
          <p:cNvSpPr>
            <a:spLocks noGrp="1"/>
          </p:cNvSpPr>
          <p:nvPr/>
        </p:nvSpPr>
        <p:spPr>
          <a:xfrm>
            <a:off x="609600" y="438150"/>
            <a:ext cx="10972800" cy="857250"/>
          </a:xfrm>
          <a:prstGeom prst="rect">
            <a:avLst/>
          </a:prstGeom>
          <a:noFill/>
          <a:ln w="0">
            <a:noFill/>
          </a:ln>
        </p:spPr>
        <p:txBody>
          <a:bodyPr lIns="0" tIns="0" rIns="0" bIns="0" anchor="t">
            <a:noAutofit/>
          </a:bodyPr>
          <a:lstStyle/>
          <a:p>
            <a:pPr>
              <a:buNone/>
              <a:defRPr sz="3150" b="1">
                <a:solidFill>
                  <a:srgbClr val="19334A"/>
                </a:solidFill>
                <a:latin typeface="Arial"/>
                <a:ea typeface="Arial"/>
                <a:cs typeface="Arial"/>
              </a:defRPr>
            </a:pPr>
            <a:r>
              <a:rPr sz="3150" b="1">
                <a:solidFill>
                  <a:srgbClr val="19334A"/>
                </a:solidFill>
                <a:latin typeface="Arial"/>
                <a:ea typeface="Arial"/>
                <a:cs typeface="Arial"/>
              </a:rPr>
              <a:t>Drei Formen als Werkzeug</a:t>
            </a:r>
          </a:p>
        </p:txBody>
      </p:sp>
      <p:sp>
        <p:nvSpPr>
          <p:cNvPr id="2" name="footer">
            <a:extLst>
              <a:ext uri="{FF2B5EF4-FFF2-40B4-BE49-F238E27FC236}">
                <a16:creationId xmlns:a16="http://schemas.microsoft.com/office/drawing/2014/main" id="{7967EDAC-84BD-4737-9133-40589A81FC22}"/>
              </a:ext>
            </a:extLst>
          </p:cNvPr>
          <p:cNvSpPr>
            <a:spLocks noGrp="1"/>
          </p:cNvSpPr>
          <p:nvPr/>
        </p:nvSpPr>
        <p:spPr>
          <a:xfrm>
            <a:off x="609600" y="6448425"/>
            <a:ext cx="10096500" cy="238125"/>
          </a:xfrm>
          <a:prstGeom prst="rect">
            <a:avLst/>
          </a:prstGeom>
          <a:noFill/>
          <a:ln w="0">
            <a:noFill/>
          </a:ln>
        </p:spPr>
        <p:txBody>
          <a:bodyPr lIns="0" tIns="0" rIns="0" bIns="0" anchor="t">
            <a:noAutofit/>
          </a:bodyPr>
          <a:lstStyle/>
          <a:p>
            <a:pPr>
              <a:buNone/>
              <a:defRPr sz="1200" b="0">
                <a:solidFill>
                  <a:srgbClr val="566879"/>
                </a:solidFill>
                <a:latin typeface="Arial"/>
                <a:ea typeface="Arial"/>
                <a:cs typeface="Arial"/>
              </a:defRPr>
            </a:pPr>
            <a:r>
              <a:rPr sz="1200" b="0">
                <a:solidFill>
                  <a:srgbClr val="566879"/>
                </a:solidFill>
                <a:latin typeface="Arial"/>
                <a:ea typeface="Arial"/>
                <a:cs typeface="Arial"/>
              </a:rPr>
              <a:t>Lernhilfe · 3 Minuten · Buch S. 12</a:t>
            </a:r>
          </a:p>
        </p:txBody>
      </p:sp>
      <p:sp>
        <p:nvSpPr>
          <p:cNvPr id="3" name="text-2">
            <a:extLst>
              <a:ext uri="{FF2B5EF4-FFF2-40B4-BE49-F238E27FC236}">
                <a16:creationId xmlns:a16="http://schemas.microsoft.com/office/drawing/2014/main" id="{04D4DBFF-68BF-4491-9346-48F2445F9FEC}"/>
              </a:ext>
            </a:extLst>
          </p:cNvPr>
          <p:cNvSpPr>
            <a:spLocks noGrp="1"/>
          </p:cNvSpPr>
          <p:nvPr/>
        </p:nvSpPr>
        <p:spPr>
          <a:xfrm>
            <a:off x="11096625" y="6419850"/>
            <a:ext cx="495300" cy="285750"/>
          </a:xfrm>
          <a:prstGeom prst="rect">
            <a:avLst/>
          </a:prstGeom>
          <a:noFill/>
          <a:ln w="0">
            <a:noFill/>
          </a:ln>
        </p:spPr>
        <p:txBody>
          <a:bodyPr lIns="0" tIns="0" rIns="0" bIns="0" anchor="t">
            <a:noAutofit/>
          </a:bodyPr>
          <a:lstStyle/>
          <a:p>
            <a:pPr>
              <a:buNone/>
              <a:defRPr sz="1350" b="0">
                <a:solidFill>
                  <a:srgbClr val="566879"/>
                </a:solidFill>
                <a:latin typeface="Arial"/>
                <a:ea typeface="Arial"/>
                <a:cs typeface="Arial"/>
              </a:defRPr>
            </a:pPr>
            <a:r>
              <a:rPr sz="1350" b="0">
                <a:solidFill>
                  <a:srgbClr val="566879"/>
                </a:solidFill>
                <a:latin typeface="Arial"/>
                <a:ea typeface="Arial"/>
                <a:cs typeface="Arial"/>
              </a:rPr>
              <a:t>03</a:t>
            </a:r>
          </a:p>
        </p:txBody>
      </p:sp>
      <p:graphicFrame>
        <p:nvGraphicFramePr>
          <p:cNvPr id="12" name="Tabelle 11"/>
          <p:cNvGraphicFramePr/>
          <p:nvPr/>
        </p:nvGraphicFramePr>
        <p:xfrm>
          <a:off x="609600" y="1533525"/>
          <a:ext cx="10972800" cy="3552825"/>
        </p:xfrm>
        <a:graphic>
          <a:graphicData uri="http://schemas.openxmlformats.org/drawingml/2006/table">
            <a:tbl>
              <a:tblPr/>
              <a:tblGrid>
                <a:gridCol w="2857500">
                  <a:extLst>
                    <a:ext uri="{9D8B030D-6E8A-4147-A177-3AD203B41FA5}">
                      <a16:colId xmlns:a16="http://schemas.microsoft.com/office/drawing/2014/main" val="20000"/>
                    </a:ext>
                  </a:extLst>
                </a:gridCol>
                <a:gridCol w="4429125">
                  <a:extLst>
                    <a:ext uri="{9D8B030D-6E8A-4147-A177-3AD203B41FA5}">
                      <a16:colId xmlns:a16="http://schemas.microsoft.com/office/drawing/2014/main" val="20001"/>
                    </a:ext>
                  </a:extLst>
                </a:gridCol>
                <a:gridCol w="3686175">
                  <a:extLst>
                    <a:ext uri="{9D8B030D-6E8A-4147-A177-3AD203B41FA5}">
                      <a16:colId xmlns:a16="http://schemas.microsoft.com/office/drawing/2014/main" val="20002"/>
                    </a:ext>
                  </a:extLst>
                </a:gridCol>
              </a:tblGrid>
              <a:tr h="581025">
                <a:tc>
                  <a:txBody>
                    <a:bodyPr/>
                    <a:lstStyle/>
                    <a:p>
                      <a:r>
                        <a:rPr sz="1875" b="1">
                          <a:solidFill>
                            <a:srgbClr val="FFFFFF"/>
                          </a:solidFill>
                          <a:latin typeface="Arial"/>
                          <a:ea typeface="Arial"/>
                          <a:cs typeface="Arial"/>
                        </a:rPr>
                        <a:t>Form</a:t>
                      </a:r>
                    </a:p>
                  </a:txBody>
                  <a:tcPr>
                    <a:solidFill>
                      <a:srgbClr val="19334A"/>
                    </a:solidFill>
                  </a:tcPr>
                </a:tc>
                <a:tc>
                  <a:txBody>
                    <a:bodyPr/>
                    <a:lstStyle/>
                    <a:p>
                      <a:r>
                        <a:rPr sz="1875" b="1">
                          <a:solidFill>
                            <a:srgbClr val="FFFFFF"/>
                          </a:solidFill>
                          <a:latin typeface="Arial"/>
                          <a:ea typeface="Arial"/>
                          <a:cs typeface="Arial"/>
                        </a:rPr>
                        <a:t>Funktionsgleichung</a:t>
                      </a:r>
                    </a:p>
                  </a:txBody>
                  <a:tcPr>
                    <a:solidFill>
                      <a:srgbClr val="19334A"/>
                    </a:solidFill>
                  </a:tcPr>
                </a:tc>
                <a:tc>
                  <a:txBody>
                    <a:bodyPr/>
                    <a:lstStyle/>
                    <a:p>
                      <a:r>
                        <a:rPr sz="1725" b="1">
                          <a:solidFill>
                            <a:srgbClr val="FFFFFF"/>
                          </a:solidFill>
                          <a:latin typeface="Arial"/>
                          <a:ea typeface="Arial"/>
                          <a:cs typeface="Arial"/>
                        </a:rPr>
                        <a:t>Direkt ablesbare Angaben</a:t>
                      </a:r>
                    </a:p>
                  </a:txBody>
                  <a:tcPr>
                    <a:solidFill>
                      <a:srgbClr val="19334A"/>
                    </a:solidFill>
                  </a:tcPr>
                </a:tc>
                <a:extLst>
                  <a:ext uri="{0D108BD9-81ED-4DB2-BD59-A6C34878D82A}">
                    <a16:rowId xmlns:a16="http://schemas.microsoft.com/office/drawing/2014/main" val="10000"/>
                  </a:ext>
                </a:extLst>
              </a:tr>
              <a:tr h="990600">
                <a:tc>
                  <a:txBody>
                    <a:bodyPr/>
                    <a:lstStyle/>
                    <a:p>
                      <a:r>
                        <a:rPr sz="1950" b="1">
                          <a:solidFill>
                            <a:srgbClr val="2455A4"/>
                          </a:solidFill>
                          <a:latin typeface="Arial"/>
                          <a:ea typeface="Arial"/>
                          <a:cs typeface="Arial"/>
                        </a:rPr>
                        <a:t>Normalform</a:t>
                      </a:r>
                    </a:p>
                  </a:txBody>
                  <a:tcPr>
                    <a:solidFill>
                      <a:srgbClr val="EAF1FD"/>
                    </a:solidFill>
                  </a:tcPr>
                </a:tc>
                <a:tc>
                  <a:txBody>
                    <a:bodyPr/>
                    <a:lstStyle/>
                    <a:p>
                      <a:r>
                        <a:rPr sz="2025" b="0">
                          <a:solidFill>
                            <a:srgbClr val="19334A"/>
                          </a:solidFill>
                          <a:latin typeface="Arial"/>
                          <a:ea typeface="Arial"/>
                          <a:cs typeface="Arial"/>
                        </a:rPr>
                        <a:t>f(x) = ax² + bx + </a:t>
                      </a:r>
                      <a:r>
                        <a:rPr sz="2025" b="1" u="sng">
                          <a:solidFill>
                            <a:srgbClr val="2455A4"/>
                          </a:solidFill>
                          <a:latin typeface="Arial"/>
                          <a:ea typeface="Arial"/>
                          <a:cs typeface="Arial"/>
                        </a:rPr>
                        <a:t>c</a:t>
                      </a:r>
                    </a:p>
                  </a:txBody>
                  <a:tcPr>
                    <a:solidFill>
                      <a:srgbClr val="EAF1FD"/>
                    </a:solidFill>
                  </a:tcPr>
                </a:tc>
                <a:tc>
                  <a:txBody>
                    <a:bodyPr/>
                    <a:lstStyle/>
                    <a:p>
                      <a:r>
                        <a:rPr sz="1800" b="0">
                          <a:solidFill>
                            <a:srgbClr val="2455A4"/>
                          </a:solidFill>
                          <a:latin typeface="Arial"/>
                          <a:ea typeface="Arial"/>
                          <a:cs typeface="Arial"/>
                        </a:rPr>
                        <a:t>y-Achsenabschnitt c</a:t>
                      </a:r>
                    </a:p>
                    <a:p>
                      <a:r>
                        <a:rPr sz="1800" b="0">
                          <a:solidFill>
                            <a:srgbClr val="2455A4"/>
                          </a:solidFill>
                          <a:latin typeface="Arial"/>
                          <a:ea typeface="Arial"/>
                          <a:cs typeface="Arial"/>
                        </a:rPr>
                        <a:t>Schnittpunkt Y(0 | c)</a:t>
                      </a:r>
                    </a:p>
                  </a:txBody>
                  <a:tcPr>
                    <a:solidFill>
                      <a:srgbClr val="EAF1FD"/>
                    </a:solidFill>
                  </a:tcPr>
                </a:tc>
                <a:extLst>
                  <a:ext uri="{0D108BD9-81ED-4DB2-BD59-A6C34878D82A}">
                    <a16:rowId xmlns:a16="http://schemas.microsoft.com/office/drawing/2014/main" val="10001"/>
                  </a:ext>
                </a:extLst>
              </a:tr>
              <a:tr h="990600">
                <a:tc>
                  <a:txBody>
                    <a:bodyPr/>
                    <a:lstStyle/>
                    <a:p>
                      <a:r>
                        <a:rPr sz="1950" b="1">
                          <a:solidFill>
                            <a:srgbClr val="087B79"/>
                          </a:solidFill>
                          <a:latin typeface="Arial"/>
                          <a:ea typeface="Arial"/>
                          <a:cs typeface="Arial"/>
                        </a:rPr>
                        <a:t>Scheitelpunktform</a:t>
                      </a:r>
                    </a:p>
                  </a:txBody>
                  <a:tcPr>
                    <a:solidFill>
                      <a:srgbClr val="E7F5F1"/>
                    </a:solidFill>
                  </a:tcPr>
                </a:tc>
                <a:tc>
                  <a:txBody>
                    <a:bodyPr/>
                    <a:lstStyle/>
                    <a:p>
                      <a:r>
                        <a:rPr sz="2025" b="0">
                          <a:solidFill>
                            <a:srgbClr val="19334A"/>
                          </a:solidFill>
                          <a:latin typeface="Arial"/>
                          <a:ea typeface="Arial"/>
                          <a:cs typeface="Arial"/>
                        </a:rPr>
                        <a:t>f(x) = a(x − </a:t>
                      </a:r>
                      <a:r>
                        <a:rPr sz="2025" b="1" u="sng">
                          <a:solidFill>
                            <a:srgbClr val="087B79"/>
                          </a:solidFill>
                          <a:latin typeface="Arial"/>
                          <a:ea typeface="Arial"/>
                          <a:cs typeface="Arial"/>
                        </a:rPr>
                        <a:t>d</a:t>
                      </a:r>
                      <a:r>
                        <a:rPr sz="2025" b="0">
                          <a:solidFill>
                            <a:srgbClr val="19334A"/>
                          </a:solidFill>
                          <a:latin typeface="Arial"/>
                          <a:ea typeface="Arial"/>
                          <a:cs typeface="Arial"/>
                        </a:rPr>
                        <a:t>)² + </a:t>
                      </a:r>
                      <a:r>
                        <a:rPr sz="2025" b="1" u="sng">
                          <a:solidFill>
                            <a:srgbClr val="087B79"/>
                          </a:solidFill>
                          <a:latin typeface="Arial"/>
                          <a:ea typeface="Arial"/>
                          <a:cs typeface="Arial"/>
                        </a:rPr>
                        <a:t>e</a:t>
                      </a:r>
                    </a:p>
                  </a:txBody>
                  <a:tcPr>
                    <a:solidFill>
                      <a:srgbClr val="E7F5F1"/>
                    </a:solidFill>
                  </a:tcPr>
                </a:tc>
                <a:tc>
                  <a:txBody>
                    <a:bodyPr/>
                    <a:lstStyle/>
                    <a:p>
                      <a:r>
                        <a:rPr sz="1800" b="0">
                          <a:solidFill>
                            <a:srgbClr val="087B79"/>
                          </a:solidFill>
                          <a:latin typeface="Arial"/>
                          <a:ea typeface="Arial"/>
                          <a:cs typeface="Arial"/>
                        </a:rPr>
                        <a:t>Scheitelpunkt S(d | e)</a:t>
                      </a:r>
                    </a:p>
                    <a:p>
                      <a:r>
                        <a:rPr sz="1800" b="0">
                          <a:solidFill>
                            <a:srgbClr val="087B79"/>
                          </a:solidFill>
                          <a:latin typeface="Arial"/>
                          <a:ea typeface="Arial"/>
                          <a:cs typeface="Arial"/>
                        </a:rPr>
                        <a:t>mit den Koordinaten d und e</a:t>
                      </a:r>
                    </a:p>
                  </a:txBody>
                  <a:tcPr>
                    <a:solidFill>
                      <a:srgbClr val="E7F5F1"/>
                    </a:solidFill>
                  </a:tcPr>
                </a:tc>
                <a:extLst>
                  <a:ext uri="{0D108BD9-81ED-4DB2-BD59-A6C34878D82A}">
                    <a16:rowId xmlns:a16="http://schemas.microsoft.com/office/drawing/2014/main" val="10002"/>
                  </a:ext>
                </a:extLst>
              </a:tr>
              <a:tr h="990600">
                <a:tc>
                  <a:txBody>
                    <a:bodyPr/>
                    <a:lstStyle/>
                    <a:p>
                      <a:r>
                        <a:rPr sz="1950" b="1">
                          <a:solidFill>
                            <a:srgbClr val="AF4A08"/>
                          </a:solidFill>
                          <a:latin typeface="Arial"/>
                          <a:ea typeface="Arial"/>
                          <a:cs typeface="Arial"/>
                        </a:rPr>
                        <a:t>Faktorisierte Form</a:t>
                      </a:r>
                    </a:p>
                  </a:txBody>
                  <a:tcPr>
                    <a:solidFill>
                      <a:srgbClr val="FFF0E0"/>
                    </a:solidFill>
                  </a:tcPr>
                </a:tc>
                <a:tc>
                  <a:txBody>
                    <a:bodyPr/>
                    <a:lstStyle/>
                    <a:p>
                      <a:r>
                        <a:rPr sz="2025" b="0">
                          <a:solidFill>
                            <a:srgbClr val="19334A"/>
                          </a:solidFill>
                          <a:latin typeface="Arial"/>
                          <a:ea typeface="Arial"/>
                          <a:cs typeface="Arial"/>
                        </a:rPr>
                        <a:t>f(x) = a(x − </a:t>
                      </a:r>
                      <a:r>
                        <a:rPr sz="2025" b="1" u="sng">
                          <a:solidFill>
                            <a:srgbClr val="AF4A08"/>
                          </a:solidFill>
                          <a:latin typeface="Arial"/>
                          <a:ea typeface="Arial"/>
                          <a:cs typeface="Arial"/>
                        </a:rPr>
                        <a:t>r</a:t>
                      </a:r>
                      <a:r>
                        <a:rPr sz="2025" b="0">
                          <a:solidFill>
                            <a:srgbClr val="19334A"/>
                          </a:solidFill>
                          <a:latin typeface="Arial"/>
                          <a:ea typeface="Arial"/>
                          <a:cs typeface="Arial"/>
                        </a:rPr>
                        <a:t>)(x − </a:t>
                      </a:r>
                      <a:r>
                        <a:rPr sz="2025" b="1" u="sng">
                          <a:solidFill>
                            <a:srgbClr val="AF4A08"/>
                          </a:solidFill>
                          <a:latin typeface="Arial"/>
                          <a:ea typeface="Arial"/>
                          <a:cs typeface="Arial"/>
                        </a:rPr>
                        <a:t>s</a:t>
                      </a:r>
                      <a:r>
                        <a:rPr sz="2025" b="0">
                          <a:solidFill>
                            <a:srgbClr val="19334A"/>
                          </a:solidFill>
                          <a:latin typeface="Arial"/>
                          <a:ea typeface="Arial"/>
                          <a:cs typeface="Arial"/>
                        </a:rPr>
                        <a:t>)</a:t>
                      </a:r>
                    </a:p>
                  </a:txBody>
                  <a:tcPr>
                    <a:solidFill>
                      <a:srgbClr val="FFF0E0"/>
                    </a:solidFill>
                  </a:tcPr>
                </a:tc>
                <a:tc>
                  <a:txBody>
                    <a:bodyPr/>
                    <a:lstStyle/>
                    <a:p>
                      <a:r>
                        <a:rPr sz="1800" b="0">
                          <a:solidFill>
                            <a:srgbClr val="AF4A08"/>
                          </a:solidFill>
                          <a:latin typeface="Arial"/>
                          <a:ea typeface="Arial"/>
                          <a:cs typeface="Arial"/>
                        </a:rPr>
                        <a:t>Nullstellen r und s</a:t>
                      </a:r>
                    </a:p>
                    <a:p>
                      <a:r>
                        <a:rPr sz="1800" b="0">
                          <a:solidFill>
                            <a:srgbClr val="AF4A08"/>
                          </a:solidFill>
                          <a:latin typeface="Arial"/>
                          <a:ea typeface="Arial"/>
                          <a:cs typeface="Arial"/>
                        </a:rPr>
                        <a:t>Punkte N₁(r | 0), N₂(s | 0)</a:t>
                      </a:r>
                    </a:p>
                  </a:txBody>
                  <a:tcPr>
                    <a:solidFill>
                      <a:srgbClr val="FFF0E0"/>
                    </a:solidFill>
                  </a:tcPr>
                </a:tc>
                <a:extLst>
                  <a:ext uri="{0D108BD9-81ED-4DB2-BD59-A6C34878D82A}">
                    <a16:rowId xmlns:a16="http://schemas.microsoft.com/office/drawing/2014/main" val="10003"/>
                  </a:ext>
                </a:extLst>
              </a:tr>
            </a:tbl>
          </a:graphicData>
        </a:graphic>
      </p:graphicFrame>
      <p:sp>
        <p:nvSpPr>
          <p:cNvPr id="5" name="text-3">
            <a:extLst>
              <a:ext uri="{FF2B5EF4-FFF2-40B4-BE49-F238E27FC236}">
                <a16:creationId xmlns:a16="http://schemas.microsoft.com/office/drawing/2014/main" id="{514B06B5-B789-4E9F-90C5-8402C6C1FC4C}"/>
              </a:ext>
            </a:extLst>
          </p:cNvPr>
          <p:cNvSpPr>
            <a:spLocks noGrp="1"/>
          </p:cNvSpPr>
          <p:nvPr/>
        </p:nvSpPr>
        <p:spPr>
          <a:xfrm>
            <a:off x="609600" y="5314950"/>
            <a:ext cx="10972800" cy="466725"/>
          </a:xfrm>
          <a:prstGeom prst="rect">
            <a:avLst/>
          </a:prstGeom>
          <a:noFill/>
          <a:ln w="0">
            <a:noFill/>
          </a:ln>
        </p:spPr>
        <p:txBody>
          <a:bodyPr lIns="0" tIns="0" rIns="0" bIns="0" anchor="t">
            <a:noAutofit/>
          </a:bodyPr>
          <a:lstStyle/>
          <a:p>
            <a:pPr>
              <a:buNone/>
              <a:defRPr sz="1875">
                <a:solidFill>
                  <a:srgbClr val="19334A"/>
                </a:solidFill>
                <a:latin typeface="Arial"/>
                <a:ea typeface="Arial"/>
                <a:cs typeface="Arial"/>
              </a:defRPr>
            </a:pPr>
            <a:r>
              <a:rPr sz="1875" b="1">
                <a:solidFill>
                  <a:srgbClr val="19334A"/>
                </a:solidFill>
                <a:latin typeface="Arial"/>
                <a:ea typeface="Arial"/>
                <a:cs typeface="Arial"/>
              </a:rPr>
              <a:t>Zahlen: </a:t>
            </a:r>
            <a:r>
              <a:rPr sz="1875" b="0">
                <a:solidFill>
                  <a:srgbClr val="19334A"/>
                </a:solidFill>
                <a:latin typeface="Arial"/>
                <a:ea typeface="Arial"/>
                <a:cs typeface="Arial"/>
              </a:rPr>
              <a:t>c, d, e, r, s.    </a:t>
            </a:r>
            <a:r>
              <a:rPr sz="1875" b="1">
                <a:solidFill>
                  <a:srgbClr val="19334A"/>
                </a:solidFill>
                <a:latin typeface="Arial"/>
                <a:ea typeface="Arial"/>
                <a:cs typeface="Arial"/>
              </a:rPr>
              <a:t>Punkte: </a:t>
            </a:r>
            <a:r>
              <a:rPr sz="1875" b="0">
                <a:solidFill>
                  <a:srgbClr val="19334A"/>
                </a:solidFill>
                <a:latin typeface="Arial"/>
                <a:ea typeface="Arial"/>
                <a:cs typeface="Arial"/>
              </a:rPr>
              <a:t>Y, S, N₁, N₂ mit jeweils zwei Koordinaten.</a:t>
            </a:r>
          </a:p>
        </p:txBody>
      </p:sp>
      <p:sp>
        <p:nvSpPr>
          <p:cNvPr id="6" name="text-4">
            <a:extLst>
              <a:ext uri="{FF2B5EF4-FFF2-40B4-BE49-F238E27FC236}">
                <a16:creationId xmlns:a16="http://schemas.microsoft.com/office/drawing/2014/main" id="{D23B369A-30C7-4FE9-A05F-A7C2915D5079}"/>
              </a:ext>
            </a:extLst>
          </p:cNvPr>
          <p:cNvSpPr>
            <a:spLocks noGrp="1"/>
          </p:cNvSpPr>
          <p:nvPr/>
        </p:nvSpPr>
        <p:spPr>
          <a:xfrm>
            <a:off x="609600" y="5857875"/>
            <a:ext cx="10972800" cy="457200"/>
          </a:xfrm>
          <a:prstGeom prst="rect">
            <a:avLst/>
          </a:prstGeom>
          <a:noFill/>
          <a:ln w="0">
            <a:noFill/>
          </a:ln>
        </p:spPr>
        <p:txBody>
          <a:bodyPr lIns="0" tIns="0" rIns="0" bIns="0" anchor="t">
            <a:noAutofit/>
          </a:bodyPr>
          <a:lstStyle/>
          <a:p>
            <a:pPr>
              <a:buNone/>
              <a:defRPr sz="1650" b="0">
                <a:solidFill>
                  <a:srgbClr val="566879"/>
                </a:solidFill>
                <a:latin typeface="Arial"/>
                <a:ea typeface="Arial"/>
                <a:cs typeface="Arial"/>
              </a:defRPr>
            </a:pPr>
            <a:r>
              <a:rPr sz="1650" b="0">
                <a:solidFill>
                  <a:srgbClr val="566879"/>
                </a:solidFill>
                <a:latin typeface="Arial"/>
                <a:ea typeface="Arial"/>
                <a:cs typeface="Arial"/>
              </a:rPr>
              <a:t>a ≠ 0. Reelle Linearfaktoren gibt es nur bei reellen Nullstellen. Bei einer doppelten Nullstelle gilt r = s.</a:t>
            </a:r>
          </a:p>
        </p:txBody>
      </p:sp>
    </p:spTree>
    <p:extLst>
      <p:ext uri="{BB962C8B-B14F-4D97-AF65-F5344CB8AC3E}">
        <p14:creationId xmlns:p14="http://schemas.microsoft.com/office/powerpoint/2010/main" val="88543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itle">
            <a:extLst>
              <a:ext uri="{FF2B5EF4-FFF2-40B4-BE49-F238E27FC236}">
                <a16:creationId xmlns:a16="http://schemas.microsoft.com/office/drawing/2014/main" id="{09A8EB67-9D8E-47B3-A188-8BD822DA7D56}"/>
              </a:ext>
            </a:extLst>
          </p:cNvPr>
          <p:cNvSpPr>
            <a:spLocks noGrp="1"/>
          </p:cNvSpPr>
          <p:nvPr/>
        </p:nvSpPr>
        <p:spPr>
          <a:xfrm>
            <a:off x="609600" y="438150"/>
            <a:ext cx="10972800" cy="857250"/>
          </a:xfrm>
          <a:prstGeom prst="rect">
            <a:avLst/>
          </a:prstGeom>
          <a:noFill/>
          <a:ln w="0">
            <a:noFill/>
          </a:ln>
        </p:spPr>
        <p:txBody>
          <a:bodyPr lIns="0" tIns="0" rIns="0" bIns="0" anchor="t">
            <a:noAutofit/>
          </a:bodyPr>
          <a:lstStyle/>
          <a:p>
            <a:pPr>
              <a:buNone/>
              <a:defRPr sz="3150" b="1">
                <a:solidFill>
                  <a:srgbClr val="19334A"/>
                </a:solidFill>
                <a:latin typeface="Arial"/>
                <a:ea typeface="Arial"/>
                <a:cs typeface="Arial"/>
              </a:defRPr>
            </a:pPr>
            <a:r>
              <a:rPr sz="3150" b="1">
                <a:solidFill>
                  <a:srgbClr val="19334A"/>
                </a:solidFill>
                <a:latin typeface="Arial"/>
                <a:ea typeface="Arial"/>
                <a:cs typeface="Arial"/>
              </a:rPr>
              <a:t>Arbeitsphase: Deine passende Stufe</a:t>
            </a:r>
          </a:p>
        </p:txBody>
      </p:sp>
      <p:sp>
        <p:nvSpPr>
          <p:cNvPr id="2" name="footer">
            <a:extLst>
              <a:ext uri="{FF2B5EF4-FFF2-40B4-BE49-F238E27FC236}">
                <a16:creationId xmlns:a16="http://schemas.microsoft.com/office/drawing/2014/main" id="{A57DAEFC-C8E5-431A-8EB5-6D80207275D0}"/>
              </a:ext>
            </a:extLst>
          </p:cNvPr>
          <p:cNvSpPr>
            <a:spLocks noGrp="1"/>
          </p:cNvSpPr>
          <p:nvPr/>
        </p:nvSpPr>
        <p:spPr>
          <a:xfrm>
            <a:off x="609600" y="6448425"/>
            <a:ext cx="10096500" cy="238125"/>
          </a:xfrm>
          <a:prstGeom prst="rect">
            <a:avLst/>
          </a:prstGeom>
          <a:noFill/>
          <a:ln w="0">
            <a:noFill/>
          </a:ln>
        </p:spPr>
        <p:txBody>
          <a:bodyPr lIns="0" tIns="0" rIns="0" bIns="0" anchor="t">
            <a:noAutofit/>
          </a:bodyPr>
          <a:lstStyle/>
          <a:p>
            <a:pPr>
              <a:buNone/>
              <a:defRPr sz="1200" b="0">
                <a:solidFill>
                  <a:srgbClr val="566879"/>
                </a:solidFill>
                <a:latin typeface="Arial"/>
                <a:ea typeface="Arial"/>
                <a:cs typeface="Arial"/>
              </a:defRPr>
            </a:pPr>
            <a:r>
              <a:rPr sz="1200" b="0">
                <a:solidFill>
                  <a:srgbClr val="566879"/>
                </a:solidFill>
                <a:latin typeface="Arial"/>
                <a:ea typeface="Arial"/>
                <a:cs typeface="Arial"/>
              </a:rPr>
              <a:t>Bucharbeitsphase · 35 Minuten</a:t>
            </a:r>
          </a:p>
        </p:txBody>
      </p:sp>
      <p:sp>
        <p:nvSpPr>
          <p:cNvPr id="3" name="text-2">
            <a:extLst>
              <a:ext uri="{FF2B5EF4-FFF2-40B4-BE49-F238E27FC236}">
                <a16:creationId xmlns:a16="http://schemas.microsoft.com/office/drawing/2014/main" id="{7249BFCE-C41A-4AB1-9BBA-EF58E1F45380}"/>
              </a:ext>
            </a:extLst>
          </p:cNvPr>
          <p:cNvSpPr>
            <a:spLocks noGrp="1"/>
          </p:cNvSpPr>
          <p:nvPr/>
        </p:nvSpPr>
        <p:spPr>
          <a:xfrm>
            <a:off x="11096625" y="6419850"/>
            <a:ext cx="495300" cy="285750"/>
          </a:xfrm>
          <a:prstGeom prst="rect">
            <a:avLst/>
          </a:prstGeom>
          <a:noFill/>
          <a:ln w="0">
            <a:noFill/>
          </a:ln>
        </p:spPr>
        <p:txBody>
          <a:bodyPr lIns="0" tIns="0" rIns="0" bIns="0" anchor="t">
            <a:noAutofit/>
          </a:bodyPr>
          <a:lstStyle/>
          <a:p>
            <a:pPr>
              <a:buNone/>
              <a:defRPr sz="1350" b="0">
                <a:solidFill>
                  <a:srgbClr val="566879"/>
                </a:solidFill>
                <a:latin typeface="Arial"/>
                <a:ea typeface="Arial"/>
                <a:cs typeface="Arial"/>
              </a:defRPr>
            </a:pPr>
            <a:r>
              <a:rPr sz="1350" b="0">
                <a:solidFill>
                  <a:srgbClr val="566879"/>
                </a:solidFill>
                <a:latin typeface="Arial"/>
                <a:ea typeface="Arial"/>
                <a:cs typeface="Arial"/>
              </a:rPr>
              <a:t>04</a:t>
            </a:r>
          </a:p>
        </p:txBody>
      </p:sp>
      <p:sp>
        <p:nvSpPr>
          <p:cNvPr id="4" name="text-3">
            <a:extLst>
              <a:ext uri="{FF2B5EF4-FFF2-40B4-BE49-F238E27FC236}">
                <a16:creationId xmlns:a16="http://schemas.microsoft.com/office/drawing/2014/main" id="{4BFA0D98-7CDA-44A7-8D5F-062A04C25D16}"/>
              </a:ext>
            </a:extLst>
          </p:cNvPr>
          <p:cNvSpPr>
            <a:spLocks noGrp="1"/>
          </p:cNvSpPr>
          <p:nvPr/>
        </p:nvSpPr>
        <p:spPr>
          <a:xfrm>
            <a:off x="609600" y="1447800"/>
            <a:ext cx="3333750" cy="457200"/>
          </a:xfrm>
          <a:prstGeom prst="rect">
            <a:avLst/>
          </a:prstGeom>
          <a:noFill/>
          <a:ln w="0">
            <a:noFill/>
          </a:ln>
        </p:spPr>
        <p:txBody>
          <a:bodyPr lIns="0" tIns="0" rIns="0" bIns="0" anchor="t">
            <a:noAutofit/>
          </a:bodyPr>
          <a:lstStyle/>
          <a:p>
            <a:pPr>
              <a:buNone/>
              <a:defRPr sz="2550" b="1">
                <a:solidFill>
                  <a:srgbClr val="19334A"/>
                </a:solidFill>
                <a:latin typeface="Arial"/>
                <a:ea typeface="Arial"/>
                <a:cs typeface="Arial"/>
              </a:defRPr>
            </a:pPr>
            <a:r>
              <a:rPr sz="2550" b="1">
                <a:solidFill>
                  <a:srgbClr val="19334A"/>
                </a:solidFill>
                <a:latin typeface="Arial"/>
                <a:ea typeface="Arial"/>
                <a:cs typeface="Arial"/>
              </a:rPr>
              <a:t>Basis</a:t>
            </a:r>
          </a:p>
        </p:txBody>
      </p:sp>
      <p:sp>
        <p:nvSpPr>
          <p:cNvPr id="5" name="text-4">
            <a:extLst>
              <a:ext uri="{FF2B5EF4-FFF2-40B4-BE49-F238E27FC236}">
                <a16:creationId xmlns:a16="http://schemas.microsoft.com/office/drawing/2014/main" id="{777C3A90-1454-489F-91C5-6F1328063CF2}"/>
              </a:ext>
            </a:extLst>
          </p:cNvPr>
          <p:cNvSpPr>
            <a:spLocks noGrp="1"/>
          </p:cNvSpPr>
          <p:nvPr/>
        </p:nvSpPr>
        <p:spPr>
          <a:xfrm>
            <a:off x="609600" y="2066925"/>
            <a:ext cx="3286125" cy="428625"/>
          </a:xfrm>
          <a:prstGeom prst="rect">
            <a:avLst/>
          </a:prstGeom>
          <a:noFill/>
          <a:ln w="0">
            <a:noFill/>
          </a:ln>
        </p:spPr>
        <p:txBody>
          <a:bodyPr lIns="0" tIns="0" rIns="0" bIns="0" anchor="t">
            <a:noAutofit/>
          </a:bodyPr>
          <a:lstStyle/>
          <a:p>
            <a:pPr>
              <a:buNone/>
              <a:defRPr sz="1875" b="0">
                <a:solidFill>
                  <a:srgbClr val="586B79"/>
                </a:solidFill>
                <a:latin typeface="Arial"/>
                <a:ea typeface="Arial"/>
                <a:cs typeface="Arial"/>
              </a:defRPr>
            </a:pPr>
            <a:r>
              <a:rPr sz="1875" b="0">
                <a:solidFill>
                  <a:srgbClr val="19334A"/>
                </a:solidFill>
                <a:latin typeface="Arial"/>
                <a:ea typeface="Arial"/>
                <a:cs typeface="Arial"/>
              </a:rPr>
              <a:t>Ich übe das Ablesen.</a:t>
            </a:r>
          </a:p>
        </p:txBody>
      </p:sp>
      <p:sp>
        <p:nvSpPr>
          <p:cNvPr id="6" name="text-5">
            <a:extLst>
              <a:ext uri="{FF2B5EF4-FFF2-40B4-BE49-F238E27FC236}">
                <a16:creationId xmlns:a16="http://schemas.microsoft.com/office/drawing/2014/main" id="{FCFDF9EC-1CF1-48C1-ABC8-6BC3877978E2}"/>
              </a:ext>
            </a:extLst>
          </p:cNvPr>
          <p:cNvSpPr>
            <a:spLocks noGrp="1"/>
          </p:cNvSpPr>
          <p:nvPr/>
        </p:nvSpPr>
        <p:spPr>
          <a:xfrm>
            <a:off x="600075" y="2800350"/>
            <a:ext cx="3333750" cy="2162175"/>
          </a:xfrm>
          <a:prstGeom prst="rect">
            <a:avLst/>
          </a:prstGeom>
          <a:solidFill>
            <a:srgbClr val="F1F4F8"/>
          </a:solidFill>
          <a:ln w="0">
            <a:noFill/>
          </a:ln>
        </p:spPr>
        <p:txBody>
          <a:bodyPr lIns="123825" tIns="123825" rIns="123825" bIns="95250" anchor="t">
            <a:noAutofit/>
          </a:bodyPr>
          <a:lstStyle/>
          <a:p>
            <a:pPr>
              <a:buNone/>
              <a:defRPr sz="2025">
                <a:solidFill>
                  <a:srgbClr val="19334A"/>
                </a:solidFill>
                <a:latin typeface="Arial"/>
                <a:ea typeface="Arial"/>
                <a:cs typeface="Arial"/>
              </a:defRPr>
            </a:pPr>
            <a:r>
              <a:rPr sz="2025" b="1" u="sng">
                <a:solidFill>
                  <a:srgbClr val="19334A"/>
                </a:solidFill>
                <a:latin typeface="Arial"/>
                <a:ea typeface="Arial"/>
                <a:cs typeface="Arial"/>
              </a:rPr>
              <a:t>S. 14 Nr. 5
</a:t>
            </a:r>
            <a:r>
              <a:rPr sz="2025" b="0">
                <a:solidFill>
                  <a:srgbClr val="19334A"/>
                </a:solidFill>
                <a:latin typeface="Arial"/>
                <a:ea typeface="Arial"/>
                <a:cs typeface="Arial"/>
              </a:rPr>
              <a:t>nur Graphen f und g
Danach Nr. 6d</a:t>
            </a:r>
          </a:p>
        </p:txBody>
      </p:sp>
      <p:sp>
        <p:nvSpPr>
          <p:cNvPr id="7" name="text-6">
            <a:extLst>
              <a:ext uri="{FF2B5EF4-FFF2-40B4-BE49-F238E27FC236}">
                <a16:creationId xmlns:a16="http://schemas.microsoft.com/office/drawing/2014/main" id="{63E396F1-E28E-4BAB-878C-0AEF0905B261}"/>
              </a:ext>
            </a:extLst>
          </p:cNvPr>
          <p:cNvSpPr>
            <a:spLocks noGrp="1"/>
          </p:cNvSpPr>
          <p:nvPr/>
        </p:nvSpPr>
        <p:spPr>
          <a:xfrm>
            <a:off x="609600" y="5076825"/>
            <a:ext cx="3238500" cy="400050"/>
          </a:xfrm>
          <a:prstGeom prst="rect">
            <a:avLst/>
          </a:prstGeom>
          <a:noFill/>
          <a:ln w="0">
            <a:noFill/>
          </a:ln>
        </p:spPr>
        <p:txBody>
          <a:bodyPr lIns="0" tIns="0" rIns="0" bIns="0" anchor="t">
            <a:noAutofit/>
          </a:bodyPr>
          <a:lstStyle/>
          <a:p>
            <a:pPr>
              <a:buNone/>
              <a:defRPr sz="1950" b="0">
                <a:solidFill>
                  <a:srgbClr val="19334A"/>
                </a:solidFill>
                <a:latin typeface="Arial"/>
                <a:ea typeface="Arial"/>
                <a:cs typeface="Arial"/>
              </a:defRPr>
            </a:pPr>
            <a:r>
              <a:rPr sz="1950" b="0">
                <a:solidFill>
                  <a:srgbClr val="19334A"/>
                </a:solidFill>
                <a:latin typeface="Arial"/>
                <a:ea typeface="Arial"/>
                <a:cs typeface="Arial"/>
              </a:rPr>
              <a:t>Plus: Nr. 6g</a:t>
            </a:r>
          </a:p>
        </p:txBody>
      </p:sp>
      <p:sp>
        <p:nvSpPr>
          <p:cNvPr id="8" name="text-7">
            <a:extLst>
              <a:ext uri="{FF2B5EF4-FFF2-40B4-BE49-F238E27FC236}">
                <a16:creationId xmlns:a16="http://schemas.microsoft.com/office/drawing/2014/main" id="{853D8E3D-7647-4C2A-98B4-7C0BF91C9D3A}"/>
              </a:ext>
            </a:extLst>
          </p:cNvPr>
          <p:cNvSpPr>
            <a:spLocks noGrp="1"/>
          </p:cNvSpPr>
          <p:nvPr/>
        </p:nvSpPr>
        <p:spPr>
          <a:xfrm>
            <a:off x="4438650" y="1447800"/>
            <a:ext cx="3333750" cy="457200"/>
          </a:xfrm>
          <a:prstGeom prst="rect">
            <a:avLst/>
          </a:prstGeom>
          <a:noFill/>
          <a:ln w="0">
            <a:noFill/>
          </a:ln>
        </p:spPr>
        <p:txBody>
          <a:bodyPr lIns="0" tIns="0" rIns="0" bIns="0" anchor="t">
            <a:noAutofit/>
          </a:bodyPr>
          <a:lstStyle/>
          <a:p>
            <a:pPr>
              <a:buNone/>
              <a:defRPr sz="2550" b="1">
                <a:solidFill>
                  <a:srgbClr val="19334A"/>
                </a:solidFill>
                <a:latin typeface="Arial"/>
                <a:ea typeface="Arial"/>
                <a:cs typeface="Arial"/>
              </a:defRPr>
            </a:pPr>
            <a:r>
              <a:rPr sz="2550" b="1">
                <a:solidFill>
                  <a:srgbClr val="19334A"/>
                </a:solidFill>
                <a:latin typeface="Arial"/>
                <a:ea typeface="Arial"/>
                <a:cs typeface="Arial"/>
              </a:rPr>
              <a:t>Standard</a:t>
            </a:r>
          </a:p>
        </p:txBody>
      </p:sp>
      <p:sp>
        <p:nvSpPr>
          <p:cNvPr id="9" name="text-8">
            <a:extLst>
              <a:ext uri="{FF2B5EF4-FFF2-40B4-BE49-F238E27FC236}">
                <a16:creationId xmlns:a16="http://schemas.microsoft.com/office/drawing/2014/main" id="{DE415E1B-74E4-4DC8-B085-ECD4BF30BF14}"/>
              </a:ext>
            </a:extLst>
          </p:cNvPr>
          <p:cNvSpPr>
            <a:spLocks noGrp="1"/>
          </p:cNvSpPr>
          <p:nvPr/>
        </p:nvSpPr>
        <p:spPr>
          <a:xfrm>
            <a:off x="4438650" y="2066925"/>
            <a:ext cx="3286125" cy="600075"/>
          </a:xfrm>
          <a:prstGeom prst="rect">
            <a:avLst/>
          </a:prstGeom>
          <a:noFill/>
          <a:ln w="0">
            <a:noFill/>
          </a:ln>
        </p:spPr>
        <p:txBody>
          <a:bodyPr lIns="0" tIns="0" rIns="0" bIns="0" anchor="t">
            <a:noAutofit/>
          </a:bodyPr>
          <a:lstStyle/>
          <a:p>
            <a:pPr>
              <a:buNone/>
              <a:defRPr sz="1875" b="0">
                <a:solidFill>
                  <a:srgbClr val="586B79"/>
                </a:solidFill>
                <a:latin typeface="Arial"/>
                <a:ea typeface="Arial"/>
                <a:cs typeface="Arial"/>
              </a:defRPr>
            </a:pPr>
            <a:r>
              <a:rPr sz="1875" b="0">
                <a:solidFill>
                  <a:srgbClr val="19334A"/>
                </a:solidFill>
                <a:latin typeface="Arial"/>
                <a:ea typeface="Arial"/>
                <a:cs typeface="Arial"/>
              </a:rPr>
              <a:t>Ich nutze passende Formen.</a:t>
            </a:r>
          </a:p>
        </p:txBody>
      </p:sp>
      <p:sp>
        <p:nvSpPr>
          <p:cNvPr id="10" name="text-9">
            <a:extLst>
              <a:ext uri="{FF2B5EF4-FFF2-40B4-BE49-F238E27FC236}">
                <a16:creationId xmlns:a16="http://schemas.microsoft.com/office/drawing/2014/main" id="{10EAF5A5-6969-4C03-95F7-F68986353404}"/>
              </a:ext>
            </a:extLst>
          </p:cNvPr>
          <p:cNvSpPr>
            <a:spLocks noGrp="1"/>
          </p:cNvSpPr>
          <p:nvPr/>
        </p:nvSpPr>
        <p:spPr>
          <a:xfrm>
            <a:off x="4429125" y="2800350"/>
            <a:ext cx="3333750" cy="2162175"/>
          </a:xfrm>
          <a:prstGeom prst="rect">
            <a:avLst/>
          </a:prstGeom>
          <a:solidFill>
            <a:srgbClr val="F1F4F8"/>
          </a:solidFill>
          <a:ln w="0">
            <a:noFill/>
          </a:ln>
        </p:spPr>
        <p:txBody>
          <a:bodyPr lIns="123825" tIns="123825" rIns="123825" bIns="95250" anchor="t">
            <a:noAutofit/>
          </a:bodyPr>
          <a:lstStyle/>
          <a:p>
            <a:pPr>
              <a:buNone/>
              <a:defRPr sz="2025">
                <a:solidFill>
                  <a:srgbClr val="19334A"/>
                </a:solidFill>
                <a:latin typeface="Arial"/>
                <a:ea typeface="Arial"/>
                <a:cs typeface="Arial"/>
              </a:defRPr>
            </a:pPr>
            <a:r>
              <a:rPr sz="2025" b="1" u="sng">
                <a:solidFill>
                  <a:srgbClr val="19334A"/>
                </a:solidFill>
                <a:latin typeface="Arial"/>
                <a:ea typeface="Arial"/>
                <a:cs typeface="Arial"/>
              </a:rPr>
              <a:t>S. 14 Nr. 6b, d, g
</a:t>
            </a:r>
            <a:r>
              <a:rPr sz="2025" b="0">
                <a:solidFill>
                  <a:srgbClr val="19334A"/>
                </a:solidFill>
                <a:latin typeface="Arial"/>
                <a:ea typeface="Arial"/>
                <a:cs typeface="Arial"/>
              </a:rPr>
              <a:t>Achsenschnittpunkte
Formwahl begründen</a:t>
            </a:r>
          </a:p>
        </p:txBody>
      </p:sp>
      <p:sp>
        <p:nvSpPr>
          <p:cNvPr id="11" name="text-10">
            <a:extLst>
              <a:ext uri="{FF2B5EF4-FFF2-40B4-BE49-F238E27FC236}">
                <a16:creationId xmlns:a16="http://schemas.microsoft.com/office/drawing/2014/main" id="{CA616A31-C915-4EEF-83E1-389E44C80C03}"/>
              </a:ext>
            </a:extLst>
          </p:cNvPr>
          <p:cNvSpPr>
            <a:spLocks noGrp="1"/>
          </p:cNvSpPr>
          <p:nvPr/>
        </p:nvSpPr>
        <p:spPr>
          <a:xfrm>
            <a:off x="4438650" y="5076825"/>
            <a:ext cx="3238500" cy="723900"/>
          </a:xfrm>
          <a:prstGeom prst="rect">
            <a:avLst/>
          </a:prstGeom>
          <a:noFill/>
          <a:ln w="0">
            <a:noFill/>
          </a:ln>
        </p:spPr>
        <p:txBody>
          <a:bodyPr lIns="0" tIns="0" rIns="0" bIns="0" anchor="t">
            <a:noAutofit/>
          </a:bodyPr>
          <a:lstStyle/>
          <a:p>
            <a:pPr>
              <a:buNone/>
              <a:defRPr sz="1875" b="0">
                <a:solidFill>
                  <a:srgbClr val="19334A"/>
                </a:solidFill>
                <a:latin typeface="Arial"/>
                <a:ea typeface="Arial"/>
                <a:cs typeface="Arial"/>
              </a:defRPr>
            </a:pPr>
            <a:r>
              <a:rPr sz="1875" b="0">
                <a:solidFill>
                  <a:srgbClr val="19334A"/>
                </a:solidFill>
                <a:latin typeface="Arial"/>
                <a:ea typeface="Arial"/>
                <a:cs typeface="Arial"/>
              </a:rPr>
              <a:t>Plus: Nr. 12c</a:t>
            </a:r>
          </a:p>
          <a:p>
            <a:pPr>
              <a:buNone/>
              <a:defRPr sz="1875" b="0">
                <a:solidFill>
                  <a:srgbClr val="19334A"/>
                </a:solidFill>
                <a:latin typeface="Arial"/>
                <a:ea typeface="Arial"/>
                <a:cs typeface="Arial"/>
              </a:defRPr>
            </a:pPr>
            <a:r>
              <a:rPr sz="1875" b="0">
                <a:solidFill>
                  <a:srgbClr val="19334A"/>
                </a:solidFill>
                <a:latin typeface="Arial"/>
                <a:ea typeface="Arial"/>
                <a:cs typeface="Arial"/>
              </a:rPr>
              <a:t>in allen drei Formen</a:t>
            </a:r>
          </a:p>
        </p:txBody>
      </p:sp>
      <p:sp>
        <p:nvSpPr>
          <p:cNvPr id="12" name="text-11">
            <a:extLst>
              <a:ext uri="{FF2B5EF4-FFF2-40B4-BE49-F238E27FC236}">
                <a16:creationId xmlns:a16="http://schemas.microsoft.com/office/drawing/2014/main" id="{5C6F5314-49DC-461B-9467-9AF1B4B3C411}"/>
              </a:ext>
            </a:extLst>
          </p:cNvPr>
          <p:cNvSpPr>
            <a:spLocks noGrp="1"/>
          </p:cNvSpPr>
          <p:nvPr/>
        </p:nvSpPr>
        <p:spPr>
          <a:xfrm>
            <a:off x="8267700" y="1447800"/>
            <a:ext cx="3238500" cy="457200"/>
          </a:xfrm>
          <a:prstGeom prst="rect">
            <a:avLst/>
          </a:prstGeom>
          <a:noFill/>
          <a:ln w="0">
            <a:noFill/>
          </a:ln>
        </p:spPr>
        <p:txBody>
          <a:bodyPr lIns="0" tIns="0" rIns="0" bIns="0" anchor="t">
            <a:noAutofit/>
          </a:bodyPr>
          <a:lstStyle/>
          <a:p>
            <a:pPr>
              <a:buNone/>
              <a:defRPr sz="2550" b="1">
                <a:solidFill>
                  <a:srgbClr val="19334A"/>
                </a:solidFill>
                <a:latin typeface="Arial"/>
                <a:ea typeface="Arial"/>
                <a:cs typeface="Arial"/>
              </a:defRPr>
            </a:pPr>
            <a:r>
              <a:rPr sz="2550" b="1">
                <a:solidFill>
                  <a:srgbClr val="19334A"/>
                </a:solidFill>
                <a:latin typeface="Arial"/>
                <a:ea typeface="Arial"/>
                <a:cs typeface="Arial"/>
              </a:rPr>
              <a:t>Experte</a:t>
            </a:r>
          </a:p>
        </p:txBody>
      </p:sp>
      <p:sp>
        <p:nvSpPr>
          <p:cNvPr id="13" name="text-12">
            <a:extLst>
              <a:ext uri="{FF2B5EF4-FFF2-40B4-BE49-F238E27FC236}">
                <a16:creationId xmlns:a16="http://schemas.microsoft.com/office/drawing/2014/main" id="{BEDA4EDD-E9DF-4708-A1FD-2EBE69C7D1D7}"/>
              </a:ext>
            </a:extLst>
          </p:cNvPr>
          <p:cNvSpPr>
            <a:spLocks noGrp="1"/>
          </p:cNvSpPr>
          <p:nvPr/>
        </p:nvSpPr>
        <p:spPr>
          <a:xfrm>
            <a:off x="8267700" y="2066925"/>
            <a:ext cx="3267075" cy="600075"/>
          </a:xfrm>
          <a:prstGeom prst="rect">
            <a:avLst/>
          </a:prstGeom>
          <a:noFill/>
          <a:ln w="0">
            <a:noFill/>
          </a:ln>
        </p:spPr>
        <p:txBody>
          <a:bodyPr lIns="0" tIns="0" rIns="0" bIns="0" anchor="t">
            <a:noAutofit/>
          </a:bodyPr>
          <a:lstStyle/>
          <a:p>
            <a:pPr>
              <a:buNone/>
              <a:defRPr sz="1875" b="0">
                <a:solidFill>
                  <a:srgbClr val="586B79"/>
                </a:solidFill>
                <a:latin typeface="Arial"/>
                <a:ea typeface="Arial"/>
                <a:cs typeface="Arial"/>
              </a:defRPr>
            </a:pPr>
            <a:r>
              <a:rPr sz="1875" b="0">
                <a:solidFill>
                  <a:srgbClr val="19334A"/>
                </a:solidFill>
                <a:latin typeface="Arial"/>
                <a:ea typeface="Arial"/>
                <a:cs typeface="Arial"/>
              </a:rPr>
              <a:t>Ich untersuche Grenzfälle.</a:t>
            </a:r>
          </a:p>
        </p:txBody>
      </p:sp>
      <p:sp>
        <p:nvSpPr>
          <p:cNvPr id="14" name="text-13">
            <a:extLst>
              <a:ext uri="{FF2B5EF4-FFF2-40B4-BE49-F238E27FC236}">
                <a16:creationId xmlns:a16="http://schemas.microsoft.com/office/drawing/2014/main" id="{5E3AA6A3-D679-4E8D-91B1-C5A653592E65}"/>
              </a:ext>
            </a:extLst>
          </p:cNvPr>
          <p:cNvSpPr>
            <a:spLocks noGrp="1"/>
          </p:cNvSpPr>
          <p:nvPr/>
        </p:nvSpPr>
        <p:spPr>
          <a:xfrm>
            <a:off x="8258175" y="2800350"/>
            <a:ext cx="3333750" cy="2162175"/>
          </a:xfrm>
          <a:prstGeom prst="rect">
            <a:avLst/>
          </a:prstGeom>
          <a:solidFill>
            <a:srgbClr val="F1F4F8"/>
          </a:solidFill>
          <a:ln w="0">
            <a:noFill/>
          </a:ln>
        </p:spPr>
        <p:txBody>
          <a:bodyPr lIns="123825" tIns="123825" rIns="123825" bIns="95250" anchor="t">
            <a:noAutofit/>
          </a:bodyPr>
          <a:lstStyle/>
          <a:p>
            <a:pPr>
              <a:buNone/>
              <a:defRPr sz="2025">
                <a:solidFill>
                  <a:srgbClr val="19334A"/>
                </a:solidFill>
                <a:latin typeface="Arial"/>
                <a:ea typeface="Arial"/>
                <a:cs typeface="Arial"/>
              </a:defRPr>
            </a:pPr>
            <a:r>
              <a:rPr sz="2025" b="1" u="sng">
                <a:solidFill>
                  <a:srgbClr val="19334A"/>
                </a:solidFill>
                <a:latin typeface="Arial"/>
                <a:ea typeface="Arial"/>
                <a:cs typeface="Arial"/>
              </a:rPr>
              <a:t>S. 15 Nr. 16a, c
</a:t>
            </a:r>
            <a:r>
              <a:rPr sz="2025" b="0">
                <a:solidFill>
                  <a:srgbClr val="19334A"/>
                </a:solidFill>
                <a:latin typeface="Arial"/>
                <a:ea typeface="Arial"/>
                <a:cs typeface="Arial"/>
              </a:rPr>
              <a:t>Genau eine oder
keine Nullstelle?
Bedingungen begründen</a:t>
            </a:r>
          </a:p>
        </p:txBody>
      </p:sp>
      <p:sp>
        <p:nvSpPr>
          <p:cNvPr id="15" name="text-14">
            <a:extLst>
              <a:ext uri="{FF2B5EF4-FFF2-40B4-BE49-F238E27FC236}">
                <a16:creationId xmlns:a16="http://schemas.microsoft.com/office/drawing/2014/main" id="{C7EDF4B5-27AC-46F3-B105-78288F53ECC6}"/>
              </a:ext>
            </a:extLst>
          </p:cNvPr>
          <p:cNvSpPr>
            <a:spLocks noGrp="1"/>
          </p:cNvSpPr>
          <p:nvPr/>
        </p:nvSpPr>
        <p:spPr>
          <a:xfrm>
            <a:off x="8267700" y="5267325"/>
            <a:ext cx="3238500" cy="400050"/>
          </a:xfrm>
          <a:prstGeom prst="rect">
            <a:avLst/>
          </a:prstGeom>
          <a:noFill/>
          <a:ln w="0">
            <a:noFill/>
          </a:ln>
        </p:spPr>
        <p:txBody>
          <a:bodyPr lIns="0" tIns="0" rIns="0" bIns="0" anchor="t">
            <a:noAutofit/>
          </a:bodyPr>
          <a:lstStyle/>
          <a:p>
            <a:pPr>
              <a:buNone/>
              <a:defRPr sz="1950" b="0">
                <a:solidFill>
                  <a:srgbClr val="19334A"/>
                </a:solidFill>
                <a:latin typeface="Arial"/>
                <a:ea typeface="Arial"/>
                <a:cs typeface="Arial"/>
              </a:defRPr>
            </a:pPr>
            <a:r>
              <a:rPr sz="1950" b="0">
                <a:solidFill>
                  <a:srgbClr val="19334A"/>
                </a:solidFill>
                <a:latin typeface="Arial"/>
                <a:ea typeface="Arial"/>
                <a:cs typeface="Arial"/>
              </a:rPr>
              <a:t>Plus: Nr. 17c</a:t>
            </a:r>
          </a:p>
        </p:txBody>
      </p:sp>
      <p:sp>
        <p:nvSpPr>
          <p:cNvPr id="16" name="text-15">
            <a:extLst>
              <a:ext uri="{FF2B5EF4-FFF2-40B4-BE49-F238E27FC236}">
                <a16:creationId xmlns:a16="http://schemas.microsoft.com/office/drawing/2014/main" id="{D6AA50B6-858A-4631-86FE-4A6AFF6E4EDD}"/>
              </a:ext>
            </a:extLst>
          </p:cNvPr>
          <p:cNvSpPr>
            <a:spLocks noGrp="1"/>
          </p:cNvSpPr>
          <p:nvPr/>
        </p:nvSpPr>
        <p:spPr>
          <a:xfrm>
            <a:off x="609600" y="5953125"/>
            <a:ext cx="9620250" cy="381000"/>
          </a:xfrm>
          <a:prstGeom prst="rect">
            <a:avLst/>
          </a:prstGeom>
          <a:noFill/>
          <a:ln w="0">
            <a:noFill/>
          </a:ln>
        </p:spPr>
        <p:txBody>
          <a:bodyPr lIns="0" tIns="0" rIns="0" bIns="0" anchor="t">
            <a:noAutofit/>
          </a:bodyPr>
          <a:lstStyle/>
          <a:p>
            <a:pPr>
              <a:buNone/>
              <a:defRPr sz="1875" b="1">
                <a:solidFill>
                  <a:srgbClr val="19334A"/>
                </a:solidFill>
                <a:latin typeface="Arial"/>
                <a:ea typeface="Arial"/>
                <a:cs typeface="Arial"/>
              </a:defRPr>
            </a:pPr>
            <a:r>
              <a:rPr sz="1875" b="1">
                <a:solidFill>
                  <a:srgbClr val="19334A"/>
                </a:solidFill>
                <a:latin typeface="Arial"/>
                <a:ea typeface="Arial"/>
                <a:cs typeface="Arial"/>
              </a:rPr>
              <a:t>2 Min. wählen · 28 Min. arbeiten · 5 Min. Partnervergleich</a:t>
            </a:r>
          </a:p>
        </p:txBody>
      </p:sp>
      <p:sp>
        <p:nvSpPr>
          <p:cNvPr id="17" name="help-link">
            <a:extLst>
              <a:ext uri="{FF2B5EF4-FFF2-40B4-BE49-F238E27FC236}">
                <a16:creationId xmlns:a16="http://schemas.microsoft.com/office/drawing/2014/main" id="{7F176004-4EA0-4CED-BC61-2586C6D6A214}"/>
              </a:ext>
            </a:extLst>
          </p:cNvPr>
          <p:cNvSpPr>
            <a:spLocks noGrp="1"/>
          </p:cNvSpPr>
          <p:nvPr/>
        </p:nvSpPr>
        <p:spPr>
          <a:xfrm>
            <a:off x="9810750" y="6010275"/>
            <a:ext cx="1762125" cy="285750"/>
          </a:xfrm>
          <a:prstGeom prst="rect">
            <a:avLst/>
          </a:prstGeom>
          <a:noFill/>
          <a:ln w="0">
            <a:noFill/>
          </a:ln>
        </p:spPr>
        <p:txBody>
          <a:bodyPr lIns="0" tIns="0" rIns="0" bIns="0" anchor="t">
            <a:noAutofit/>
          </a:bodyPr>
          <a:lstStyle/>
          <a:p>
            <a:pPr>
              <a:buNone/>
              <a:defRPr sz="1350" b="0">
                <a:solidFill>
                  <a:srgbClr val="566879"/>
                </a:solidFill>
                <a:latin typeface="Arial"/>
                <a:ea typeface="Arial"/>
                <a:cs typeface="Arial"/>
              </a:defRPr>
            </a:pPr>
            <a:r>
              <a:rPr sz="1350" b="0">
                <a:solidFill>
                  <a:srgbClr val="566879"/>
                </a:solidFill>
                <a:latin typeface="Arial"/>
                <a:ea typeface="Arial"/>
                <a:cs typeface="Arial"/>
              </a:rPr>
              <a:t>Hilfe: Buch S. 12</a:t>
            </a:r>
          </a:p>
        </p:txBody>
      </p:sp>
    </p:spTree>
    <p:extLst>
      <p:ext uri="{BB962C8B-B14F-4D97-AF65-F5344CB8AC3E}">
        <p14:creationId xmlns:p14="http://schemas.microsoft.com/office/powerpoint/2010/main" val="1678355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16197285-5D60-46B9-9A10-4A00C400BF00}"/>
              </a:ext>
            </a:extLst>
          </p:cNvPr>
          <p:cNvSpPr>
            <a:spLocks noGrp="1"/>
          </p:cNvSpPr>
          <p:nvPr/>
        </p:nvSpPr>
        <p:spPr>
          <a:xfrm>
            <a:off x="609600" y="438150"/>
            <a:ext cx="10972800" cy="857250"/>
          </a:xfrm>
          <a:prstGeom prst="rect">
            <a:avLst/>
          </a:prstGeom>
          <a:noFill/>
          <a:ln w="0">
            <a:noFill/>
          </a:ln>
        </p:spPr>
        <p:txBody>
          <a:bodyPr lIns="0" tIns="0" rIns="0" bIns="0" anchor="t">
            <a:noAutofit/>
          </a:bodyPr>
          <a:lstStyle/>
          <a:p>
            <a:pPr>
              <a:buNone/>
              <a:defRPr sz="3000" b="1">
                <a:solidFill>
                  <a:srgbClr val="19334A"/>
                </a:solidFill>
                <a:latin typeface="Arial"/>
                <a:ea typeface="Arial"/>
                <a:cs typeface="Arial"/>
              </a:defRPr>
            </a:pPr>
            <a:r>
              <a:rPr sz="3000" b="1">
                <a:solidFill>
                  <a:srgbClr val="19334A"/>
                </a:solidFill>
                <a:latin typeface="Arial"/>
                <a:ea typeface="Arial"/>
                <a:cs typeface="Arial"/>
              </a:rPr>
              <a:t>Ergebnisse und Antwort auf die Leitfrage</a:t>
            </a:r>
          </a:p>
        </p:txBody>
      </p:sp>
      <p:sp>
        <p:nvSpPr>
          <p:cNvPr id="2" name="footer">
            <a:extLst>
              <a:ext uri="{FF2B5EF4-FFF2-40B4-BE49-F238E27FC236}">
                <a16:creationId xmlns:a16="http://schemas.microsoft.com/office/drawing/2014/main" id="{0D5F4AC7-95EE-4E3B-B533-7DADE6A11BF3}"/>
              </a:ext>
            </a:extLst>
          </p:cNvPr>
          <p:cNvSpPr>
            <a:spLocks noGrp="1"/>
          </p:cNvSpPr>
          <p:nvPr/>
        </p:nvSpPr>
        <p:spPr>
          <a:xfrm>
            <a:off x="609600" y="6448425"/>
            <a:ext cx="10096500" cy="238125"/>
          </a:xfrm>
          <a:prstGeom prst="rect">
            <a:avLst/>
          </a:prstGeom>
          <a:noFill/>
          <a:ln w="0">
            <a:noFill/>
          </a:ln>
        </p:spPr>
        <p:txBody>
          <a:bodyPr lIns="0" tIns="0" rIns="0" bIns="0" anchor="t">
            <a:noAutofit/>
          </a:bodyPr>
          <a:lstStyle/>
          <a:p>
            <a:pPr>
              <a:buNone/>
              <a:defRPr sz="1200" b="0">
                <a:solidFill>
                  <a:srgbClr val="566879"/>
                </a:solidFill>
                <a:latin typeface="Arial"/>
                <a:ea typeface="Arial"/>
                <a:cs typeface="Arial"/>
              </a:defRPr>
            </a:pPr>
            <a:r>
              <a:rPr sz="1200" b="0">
                <a:solidFill>
                  <a:srgbClr val="566879"/>
                </a:solidFill>
                <a:latin typeface="Arial"/>
                <a:ea typeface="Arial"/>
                <a:cs typeface="Arial"/>
              </a:rPr>
              <a:t>Ergebnisse und Leitfrage · 6 Minuten</a:t>
            </a:r>
          </a:p>
        </p:txBody>
      </p:sp>
      <p:sp>
        <p:nvSpPr>
          <p:cNvPr id="3" name="text-2">
            <a:extLst>
              <a:ext uri="{FF2B5EF4-FFF2-40B4-BE49-F238E27FC236}">
                <a16:creationId xmlns:a16="http://schemas.microsoft.com/office/drawing/2014/main" id="{5804EE36-2857-467F-B719-CC10EA891022}"/>
              </a:ext>
            </a:extLst>
          </p:cNvPr>
          <p:cNvSpPr>
            <a:spLocks noGrp="1"/>
          </p:cNvSpPr>
          <p:nvPr/>
        </p:nvSpPr>
        <p:spPr>
          <a:xfrm>
            <a:off x="11096625" y="6419850"/>
            <a:ext cx="495300" cy="285750"/>
          </a:xfrm>
          <a:prstGeom prst="rect">
            <a:avLst/>
          </a:prstGeom>
          <a:noFill/>
          <a:ln w="0">
            <a:noFill/>
          </a:ln>
        </p:spPr>
        <p:txBody>
          <a:bodyPr lIns="0" tIns="0" rIns="0" bIns="0" anchor="t">
            <a:noAutofit/>
          </a:bodyPr>
          <a:lstStyle/>
          <a:p>
            <a:pPr>
              <a:buNone/>
              <a:defRPr sz="1350" b="0">
                <a:solidFill>
                  <a:srgbClr val="566879"/>
                </a:solidFill>
                <a:latin typeface="Arial"/>
                <a:ea typeface="Arial"/>
                <a:cs typeface="Arial"/>
              </a:defRPr>
            </a:pPr>
            <a:r>
              <a:rPr sz="1350" b="0">
                <a:solidFill>
                  <a:srgbClr val="566879"/>
                </a:solidFill>
                <a:latin typeface="Arial"/>
                <a:ea typeface="Arial"/>
                <a:cs typeface="Arial"/>
              </a:rPr>
              <a:t>05</a:t>
            </a:r>
          </a:p>
        </p:txBody>
      </p:sp>
      <p:graphicFrame>
        <p:nvGraphicFramePr>
          <p:cNvPr id="18" name="Chart"/>
          <p:cNvGraphicFramePr/>
          <p:nvPr/>
        </p:nvGraphicFramePr>
        <p:xfrm>
          <a:off x="514350" y="1685925"/>
          <a:ext cx="6191250" cy="39433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3">
            <a:extLst>
              <a:ext uri="{FF2B5EF4-FFF2-40B4-BE49-F238E27FC236}">
                <a16:creationId xmlns:a16="http://schemas.microsoft.com/office/drawing/2014/main" id="{0ED5195F-9501-45E5-9419-BD3BFA9D7BA5}"/>
              </a:ext>
            </a:extLst>
          </p:cNvPr>
          <p:cNvSpPr>
            <a:spLocks noGrp="1"/>
          </p:cNvSpPr>
          <p:nvPr/>
        </p:nvSpPr>
        <p:spPr>
          <a:xfrm>
            <a:off x="7181850" y="1495425"/>
            <a:ext cx="4400550" cy="409575"/>
          </a:xfrm>
          <a:prstGeom prst="rect">
            <a:avLst/>
          </a:prstGeom>
          <a:noFill/>
          <a:ln w="0">
            <a:noFill/>
          </a:ln>
        </p:spPr>
        <p:txBody>
          <a:bodyPr lIns="0" tIns="0" rIns="0" bIns="0" anchor="t">
            <a:noAutofit/>
          </a:bodyPr>
          <a:lstStyle/>
          <a:p>
            <a:pPr>
              <a:buNone/>
              <a:defRPr sz="2175" b="1">
                <a:solidFill>
                  <a:srgbClr val="2455A4"/>
                </a:solidFill>
                <a:latin typeface="Arial"/>
                <a:ea typeface="Arial"/>
                <a:cs typeface="Arial"/>
              </a:defRPr>
            </a:pPr>
            <a:r>
              <a:rPr sz="2175" b="1">
                <a:solidFill>
                  <a:srgbClr val="2455A4"/>
                </a:solidFill>
                <a:latin typeface="Arial"/>
                <a:ea typeface="Arial"/>
                <a:cs typeface="Arial"/>
              </a:rPr>
              <a:t>Normalform</a:t>
            </a:r>
          </a:p>
        </p:txBody>
      </p:sp>
      <p:sp>
        <p:nvSpPr>
          <p:cNvPr id="6" name="text-4">
            <a:extLst>
              <a:ext uri="{FF2B5EF4-FFF2-40B4-BE49-F238E27FC236}">
                <a16:creationId xmlns:a16="http://schemas.microsoft.com/office/drawing/2014/main" id="{CC968B84-8ADD-4834-8D56-570607891321}"/>
              </a:ext>
            </a:extLst>
          </p:cNvPr>
          <p:cNvSpPr>
            <a:spLocks noGrp="1"/>
          </p:cNvSpPr>
          <p:nvPr/>
        </p:nvSpPr>
        <p:spPr>
          <a:xfrm>
            <a:off x="7181850" y="1981200"/>
            <a:ext cx="4400550" cy="781050"/>
          </a:xfrm>
          <a:prstGeom prst="rect">
            <a:avLst/>
          </a:prstGeom>
          <a:noFill/>
          <a:ln w="0">
            <a:noFill/>
          </a:ln>
        </p:spPr>
        <p:txBody>
          <a:bodyPr lIns="0" tIns="0" rIns="0" bIns="0" anchor="t">
            <a:noAutofit/>
          </a:bodyPr>
          <a:lstStyle/>
          <a:p>
            <a:pPr>
              <a:buNone/>
              <a:defRPr sz="2025" b="0">
                <a:solidFill>
                  <a:srgbClr val="2455A4"/>
                </a:solidFill>
                <a:latin typeface="Arial"/>
                <a:ea typeface="Arial"/>
                <a:cs typeface="Arial"/>
              </a:defRPr>
            </a:pPr>
            <a:r>
              <a:rPr sz="2025" b="0">
                <a:solidFill>
                  <a:srgbClr val="2455A4"/>
                </a:solidFill>
                <a:latin typeface="Arial"/>
                <a:ea typeface="Arial"/>
                <a:cs typeface="Arial"/>
              </a:rPr>
              <a:t>y-Achsenabschnitt c = 2,5</a:t>
            </a:r>
          </a:p>
          <a:p>
            <a:pPr>
              <a:buNone/>
              <a:defRPr sz="2025" b="0">
                <a:solidFill>
                  <a:srgbClr val="2455A4"/>
                </a:solidFill>
                <a:latin typeface="Arial"/>
                <a:ea typeface="Arial"/>
                <a:cs typeface="Arial"/>
              </a:defRPr>
            </a:pPr>
            <a:r>
              <a:rPr sz="2025" b="0">
                <a:solidFill>
                  <a:srgbClr val="2455A4"/>
                </a:solidFill>
                <a:latin typeface="Arial"/>
                <a:ea typeface="Arial"/>
                <a:cs typeface="Arial"/>
              </a:rPr>
              <a:t>Startpunkt Y(0 | 2,5)</a:t>
            </a:r>
          </a:p>
        </p:txBody>
      </p:sp>
      <p:sp>
        <p:nvSpPr>
          <p:cNvPr id="7" name="text-5">
            <a:extLst>
              <a:ext uri="{FF2B5EF4-FFF2-40B4-BE49-F238E27FC236}">
                <a16:creationId xmlns:a16="http://schemas.microsoft.com/office/drawing/2014/main" id="{6FCA2404-6544-4937-8C67-D0F12C499986}"/>
              </a:ext>
            </a:extLst>
          </p:cNvPr>
          <p:cNvSpPr>
            <a:spLocks noGrp="1"/>
          </p:cNvSpPr>
          <p:nvPr/>
        </p:nvSpPr>
        <p:spPr>
          <a:xfrm>
            <a:off x="7181850" y="3000375"/>
            <a:ext cx="4400550" cy="400050"/>
          </a:xfrm>
          <a:prstGeom prst="rect">
            <a:avLst/>
          </a:prstGeom>
          <a:noFill/>
          <a:ln w="0">
            <a:noFill/>
          </a:ln>
        </p:spPr>
        <p:txBody>
          <a:bodyPr lIns="0" tIns="0" rIns="0" bIns="0" anchor="t">
            <a:noAutofit/>
          </a:bodyPr>
          <a:lstStyle/>
          <a:p>
            <a:pPr>
              <a:buNone/>
              <a:defRPr sz="2175" b="1">
                <a:solidFill>
                  <a:srgbClr val="087B79"/>
                </a:solidFill>
                <a:latin typeface="Arial"/>
                <a:ea typeface="Arial"/>
                <a:cs typeface="Arial"/>
              </a:defRPr>
            </a:pPr>
            <a:r>
              <a:rPr sz="2175" b="1">
                <a:solidFill>
                  <a:srgbClr val="087B79"/>
                </a:solidFill>
                <a:latin typeface="Arial"/>
                <a:ea typeface="Arial"/>
                <a:cs typeface="Arial"/>
              </a:rPr>
              <a:t>Scheitelpunktform</a:t>
            </a:r>
          </a:p>
        </p:txBody>
      </p:sp>
      <p:sp>
        <p:nvSpPr>
          <p:cNvPr id="8" name="text-6">
            <a:extLst>
              <a:ext uri="{FF2B5EF4-FFF2-40B4-BE49-F238E27FC236}">
                <a16:creationId xmlns:a16="http://schemas.microsoft.com/office/drawing/2014/main" id="{FE0C7FA3-E9F1-44E2-B0B0-2FDC9310C5EE}"/>
              </a:ext>
            </a:extLst>
          </p:cNvPr>
          <p:cNvSpPr>
            <a:spLocks noGrp="1"/>
          </p:cNvSpPr>
          <p:nvPr/>
        </p:nvSpPr>
        <p:spPr>
          <a:xfrm>
            <a:off x="7181850" y="3476625"/>
            <a:ext cx="4400550" cy="971550"/>
          </a:xfrm>
          <a:prstGeom prst="rect">
            <a:avLst/>
          </a:prstGeom>
          <a:noFill/>
          <a:ln w="0">
            <a:noFill/>
          </a:ln>
        </p:spPr>
        <p:txBody>
          <a:bodyPr lIns="0" tIns="0" rIns="0" bIns="0" anchor="t">
            <a:noAutofit/>
          </a:bodyPr>
          <a:lstStyle/>
          <a:p>
            <a:pPr>
              <a:buNone/>
              <a:defRPr sz="1800" b="0">
                <a:solidFill>
                  <a:srgbClr val="087B79"/>
                </a:solidFill>
                <a:latin typeface="Arial"/>
                <a:ea typeface="Arial"/>
                <a:cs typeface="Arial"/>
              </a:defRPr>
            </a:pPr>
            <a:r>
              <a:rPr sz="1800" b="0">
                <a:solidFill>
                  <a:srgbClr val="087B79"/>
                </a:solidFill>
                <a:latin typeface="Arial"/>
                <a:ea typeface="Arial"/>
                <a:cs typeface="Arial"/>
              </a:rPr>
              <a:t>S(2 | 4,5) ist hier ein Hochpunkt.</a:t>
            </a:r>
          </a:p>
          <a:p>
            <a:pPr>
              <a:buNone/>
              <a:defRPr sz="1800" b="0">
                <a:solidFill>
                  <a:srgbClr val="087B79"/>
                </a:solidFill>
                <a:latin typeface="Arial"/>
                <a:ea typeface="Arial"/>
                <a:cs typeface="Arial"/>
              </a:defRPr>
            </a:pPr>
            <a:r>
              <a:rPr sz="1800" b="0">
                <a:solidFill>
                  <a:srgbClr val="087B79"/>
                </a:solidFill>
                <a:latin typeface="Arial"/>
                <a:ea typeface="Arial"/>
                <a:cs typeface="Arial"/>
              </a:rPr>
              <a:t>Maximaler Funktionswert: 4,5</a:t>
            </a:r>
          </a:p>
          <a:p>
            <a:pPr>
              <a:buNone/>
              <a:defRPr sz="1800" b="0">
                <a:solidFill>
                  <a:srgbClr val="087B79"/>
                </a:solidFill>
                <a:latin typeface="Arial"/>
                <a:ea typeface="Arial"/>
                <a:cs typeface="Arial"/>
              </a:defRPr>
            </a:pPr>
            <a:r>
              <a:rPr sz="1800" b="0">
                <a:solidFill>
                  <a:srgbClr val="087B79"/>
                </a:solidFill>
                <a:latin typeface="Arial"/>
                <a:ea typeface="Arial"/>
                <a:cs typeface="Arial"/>
              </a:rPr>
              <a:t>Im Spiel: maximale Höhe 4,5 LE</a:t>
            </a:r>
          </a:p>
        </p:txBody>
      </p:sp>
      <p:sp>
        <p:nvSpPr>
          <p:cNvPr id="9" name="text-7">
            <a:extLst>
              <a:ext uri="{FF2B5EF4-FFF2-40B4-BE49-F238E27FC236}">
                <a16:creationId xmlns:a16="http://schemas.microsoft.com/office/drawing/2014/main" id="{0654B49F-27B6-4627-8E98-1BFA09D6CC50}"/>
              </a:ext>
            </a:extLst>
          </p:cNvPr>
          <p:cNvSpPr>
            <a:spLocks noGrp="1"/>
          </p:cNvSpPr>
          <p:nvPr/>
        </p:nvSpPr>
        <p:spPr>
          <a:xfrm>
            <a:off x="7181850" y="4686300"/>
            <a:ext cx="4400550" cy="409575"/>
          </a:xfrm>
          <a:prstGeom prst="rect">
            <a:avLst/>
          </a:prstGeom>
          <a:noFill/>
          <a:ln w="0">
            <a:noFill/>
          </a:ln>
        </p:spPr>
        <p:txBody>
          <a:bodyPr lIns="0" tIns="0" rIns="0" bIns="0" anchor="t">
            <a:noAutofit/>
          </a:bodyPr>
          <a:lstStyle/>
          <a:p>
            <a:pPr>
              <a:buNone/>
              <a:defRPr sz="2175" b="1">
                <a:solidFill>
                  <a:srgbClr val="AF4A08"/>
                </a:solidFill>
                <a:latin typeface="Arial"/>
                <a:ea typeface="Arial"/>
                <a:cs typeface="Arial"/>
              </a:defRPr>
            </a:pPr>
            <a:r>
              <a:rPr sz="2175" b="1">
                <a:solidFill>
                  <a:srgbClr val="AF4A08"/>
                </a:solidFill>
                <a:latin typeface="Arial"/>
                <a:ea typeface="Arial"/>
                <a:cs typeface="Arial"/>
              </a:rPr>
              <a:t>Faktorisierte Form</a:t>
            </a:r>
          </a:p>
        </p:txBody>
      </p:sp>
      <p:sp>
        <p:nvSpPr>
          <p:cNvPr id="10" name="text-8">
            <a:extLst>
              <a:ext uri="{FF2B5EF4-FFF2-40B4-BE49-F238E27FC236}">
                <a16:creationId xmlns:a16="http://schemas.microsoft.com/office/drawing/2014/main" id="{70C7EBAB-0593-4897-85C3-ED370D338F3E}"/>
              </a:ext>
            </a:extLst>
          </p:cNvPr>
          <p:cNvSpPr>
            <a:spLocks noGrp="1"/>
          </p:cNvSpPr>
          <p:nvPr/>
        </p:nvSpPr>
        <p:spPr>
          <a:xfrm>
            <a:off x="7181850" y="5162550"/>
            <a:ext cx="4400550" cy="762000"/>
          </a:xfrm>
          <a:prstGeom prst="rect">
            <a:avLst/>
          </a:prstGeom>
          <a:noFill/>
          <a:ln w="0">
            <a:noFill/>
          </a:ln>
        </p:spPr>
        <p:txBody>
          <a:bodyPr lIns="0" tIns="0" rIns="0" bIns="0" anchor="t">
            <a:noAutofit/>
          </a:bodyPr>
          <a:lstStyle/>
          <a:p>
            <a:pPr>
              <a:buNone/>
              <a:defRPr sz="2025" b="0">
                <a:solidFill>
                  <a:srgbClr val="AF4A08"/>
                </a:solidFill>
                <a:latin typeface="Arial"/>
                <a:ea typeface="Arial"/>
                <a:cs typeface="Arial"/>
              </a:defRPr>
            </a:pPr>
            <a:r>
              <a:rPr sz="2025" b="0">
                <a:solidFill>
                  <a:srgbClr val="AF4A08"/>
                </a:solidFill>
                <a:latin typeface="Arial"/>
                <a:ea typeface="Arial"/>
                <a:cs typeface="Arial"/>
              </a:rPr>
              <a:t>Nullstellen: x₁ = −1, x₂ = 5</a:t>
            </a:r>
          </a:p>
          <a:p>
            <a:pPr>
              <a:buNone/>
              <a:defRPr sz="2025" b="0">
                <a:solidFill>
                  <a:srgbClr val="AF4A08"/>
                </a:solidFill>
                <a:latin typeface="Arial"/>
                <a:ea typeface="Arial"/>
                <a:cs typeface="Arial"/>
              </a:defRPr>
            </a:pPr>
            <a:r>
              <a:rPr sz="2025" b="0">
                <a:solidFill>
                  <a:srgbClr val="AF4A08"/>
                </a:solidFill>
                <a:latin typeface="Arial"/>
                <a:ea typeface="Arial"/>
                <a:cs typeface="Arial"/>
              </a:rPr>
              <a:t>Landepunkt N₂(5 | 0)</a:t>
            </a:r>
          </a:p>
        </p:txBody>
      </p:sp>
      <p:sp>
        <p:nvSpPr>
          <p:cNvPr id="11" name="text-9">
            <a:extLst>
              <a:ext uri="{FF2B5EF4-FFF2-40B4-BE49-F238E27FC236}">
                <a16:creationId xmlns:a16="http://schemas.microsoft.com/office/drawing/2014/main" id="{C9FD638C-CD0D-40F0-8611-3D78D368DF0B}"/>
              </a:ext>
            </a:extLst>
          </p:cNvPr>
          <p:cNvSpPr>
            <a:spLocks noGrp="1"/>
          </p:cNvSpPr>
          <p:nvPr/>
        </p:nvSpPr>
        <p:spPr>
          <a:xfrm>
            <a:off x="609600" y="5972175"/>
            <a:ext cx="10906125" cy="381000"/>
          </a:xfrm>
          <a:prstGeom prst="rect">
            <a:avLst/>
          </a:prstGeom>
          <a:noFill/>
          <a:ln w="0">
            <a:noFill/>
          </a:ln>
        </p:spPr>
        <p:txBody>
          <a:bodyPr lIns="0" tIns="0" rIns="0" bIns="0" anchor="t">
            <a:noAutofit/>
          </a:bodyPr>
          <a:lstStyle/>
          <a:p>
            <a:pPr>
              <a:buNone/>
              <a:defRPr sz="1875" b="0">
                <a:solidFill>
                  <a:srgbClr val="566879"/>
                </a:solidFill>
                <a:latin typeface="Arial"/>
                <a:ea typeface="Arial"/>
                <a:cs typeface="Arial"/>
              </a:defRPr>
            </a:pPr>
            <a:r>
              <a:rPr sz="1875" b="0">
                <a:solidFill>
                  <a:srgbClr val="566879"/>
                </a:solidFill>
                <a:latin typeface="Arial"/>
                <a:ea typeface="Arial"/>
                <a:cs typeface="Arial"/>
              </a:rPr>
              <a:t>Die Nullstelle x₁ = −1 liegt außerhalb des Spielbereichs 0 ≤ x ≤ 5.</a:t>
            </a:r>
          </a:p>
        </p:txBody>
      </p:sp>
      <p:sp>
        <p:nvSpPr>
          <p:cNvPr id="14" name="compact-text">
            <a:extLst>
              <a:ext uri="{FF2B5EF4-FFF2-40B4-BE49-F238E27FC236}">
                <a16:creationId xmlns:a16="http://schemas.microsoft.com/office/drawing/2014/main" id="{02E476D3-3B63-4606-A56D-3E18B5D3CD28}"/>
              </a:ext>
            </a:extLst>
          </p:cNvPr>
          <p:cNvSpPr>
            <a:spLocks noGrp="1"/>
          </p:cNvSpPr>
          <p:nvPr/>
        </p:nvSpPr>
        <p:spPr>
          <a:xfrm>
            <a:off x="609600" y="1200150"/>
            <a:ext cx="10972800" cy="342900"/>
          </a:xfrm>
          <a:prstGeom prst="rect">
            <a:avLst/>
          </a:prstGeom>
          <a:noFill/>
          <a:ln w="0">
            <a:noFill/>
          </a:ln>
        </p:spPr>
        <p:txBody>
          <a:bodyPr lIns="0" tIns="0" rIns="0" bIns="0">
            <a:noAutofit/>
          </a:bodyPr>
          <a:lstStyle/>
          <a:p>
            <a:pPr>
              <a:defRPr sz="1875" b="0">
                <a:solidFill>
                  <a:srgbClr val="19334A"/>
                </a:solidFill>
                <a:latin typeface="Arial"/>
                <a:ea typeface="Arial"/>
                <a:cs typeface="Arial"/>
              </a:defRPr>
            </a:pPr>
            <a:r>
              <a:rPr sz="1875" b="0">
                <a:solidFill>
                  <a:srgbClr val="19334A"/>
                </a:solidFill>
                <a:latin typeface="Arial"/>
                <a:ea typeface="Arial"/>
                <a:cs typeface="Arial"/>
              </a:rPr>
              <a:t>Spielsprung: f(x) = −0,5(x − 2)² + 4,5</a:t>
            </a:r>
          </a:p>
        </p:txBody>
      </p:sp>
    </p:spTree>
    <p:extLst>
      <p:ext uri="{BB962C8B-B14F-4D97-AF65-F5344CB8AC3E}">
        <p14:creationId xmlns:p14="http://schemas.microsoft.com/office/powerpoint/2010/main" val="172782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50F23990-0A15-44AD-9B2A-9C414001C304}"/>
              </a:ext>
            </a:extLst>
          </p:cNvPr>
          <p:cNvSpPr>
            <a:spLocks noGrp="1"/>
          </p:cNvSpPr>
          <p:nvPr/>
        </p:nvSpPr>
        <p:spPr>
          <a:xfrm>
            <a:off x="609600" y="438150"/>
            <a:ext cx="10972800" cy="857250"/>
          </a:xfrm>
          <a:prstGeom prst="rect">
            <a:avLst/>
          </a:prstGeom>
          <a:noFill/>
          <a:ln w="0">
            <a:noFill/>
          </a:ln>
        </p:spPr>
        <p:txBody>
          <a:bodyPr lIns="0" tIns="0" rIns="0" bIns="0" anchor="t">
            <a:noAutofit/>
          </a:bodyPr>
          <a:lstStyle/>
          <a:p>
            <a:pPr>
              <a:buNone/>
              <a:defRPr sz="3150" b="1">
                <a:solidFill>
                  <a:srgbClr val="19334A"/>
                </a:solidFill>
                <a:latin typeface="Arial"/>
                <a:ea typeface="Arial"/>
                <a:cs typeface="Arial"/>
              </a:defRPr>
            </a:pPr>
            <a:r>
              <a:rPr sz="3150" b="1">
                <a:solidFill>
                  <a:srgbClr val="19334A"/>
                </a:solidFill>
                <a:latin typeface="Arial"/>
                <a:ea typeface="Arial"/>
                <a:cs typeface="Arial"/>
              </a:rPr>
              <a:t>Exit-Ticket</a:t>
            </a:r>
          </a:p>
        </p:txBody>
      </p:sp>
      <p:sp>
        <p:nvSpPr>
          <p:cNvPr id="2" name="footer">
            <a:extLst>
              <a:ext uri="{FF2B5EF4-FFF2-40B4-BE49-F238E27FC236}">
                <a16:creationId xmlns:a16="http://schemas.microsoft.com/office/drawing/2014/main" id="{16204348-6CB8-4E26-819F-1AE8B62C4FD2}"/>
              </a:ext>
            </a:extLst>
          </p:cNvPr>
          <p:cNvSpPr>
            <a:spLocks noGrp="1"/>
          </p:cNvSpPr>
          <p:nvPr/>
        </p:nvSpPr>
        <p:spPr>
          <a:xfrm>
            <a:off x="609600" y="6448425"/>
            <a:ext cx="10096500" cy="238125"/>
          </a:xfrm>
          <a:prstGeom prst="rect">
            <a:avLst/>
          </a:prstGeom>
          <a:noFill/>
          <a:ln w="0">
            <a:noFill/>
          </a:ln>
        </p:spPr>
        <p:txBody>
          <a:bodyPr lIns="0" tIns="0" rIns="0" bIns="0" anchor="t">
            <a:noAutofit/>
          </a:bodyPr>
          <a:lstStyle/>
          <a:p>
            <a:pPr>
              <a:buNone/>
              <a:defRPr sz="1200" b="0">
                <a:solidFill>
                  <a:srgbClr val="566879"/>
                </a:solidFill>
                <a:latin typeface="Arial"/>
                <a:ea typeface="Arial"/>
                <a:cs typeface="Arial"/>
              </a:defRPr>
            </a:pPr>
            <a:r>
              <a:rPr sz="1200" b="0">
                <a:solidFill>
                  <a:srgbClr val="566879"/>
                </a:solidFill>
                <a:latin typeface="Arial"/>
                <a:ea typeface="Arial"/>
                <a:cs typeface="Arial"/>
              </a:rPr>
              <a:t>Einzeln · 3 Minuten</a:t>
            </a:r>
          </a:p>
        </p:txBody>
      </p:sp>
      <p:sp>
        <p:nvSpPr>
          <p:cNvPr id="3" name="text-2">
            <a:extLst>
              <a:ext uri="{FF2B5EF4-FFF2-40B4-BE49-F238E27FC236}">
                <a16:creationId xmlns:a16="http://schemas.microsoft.com/office/drawing/2014/main" id="{DF6FB8FA-288A-40DA-80FD-9D2E72DD7557}"/>
              </a:ext>
            </a:extLst>
          </p:cNvPr>
          <p:cNvSpPr>
            <a:spLocks noGrp="1"/>
          </p:cNvSpPr>
          <p:nvPr/>
        </p:nvSpPr>
        <p:spPr>
          <a:xfrm>
            <a:off x="11096625" y="6419850"/>
            <a:ext cx="495300" cy="285750"/>
          </a:xfrm>
          <a:prstGeom prst="rect">
            <a:avLst/>
          </a:prstGeom>
          <a:noFill/>
          <a:ln w="0">
            <a:noFill/>
          </a:ln>
        </p:spPr>
        <p:txBody>
          <a:bodyPr lIns="0" tIns="0" rIns="0" bIns="0" anchor="t">
            <a:noAutofit/>
          </a:bodyPr>
          <a:lstStyle/>
          <a:p>
            <a:pPr>
              <a:buNone/>
              <a:defRPr sz="1350" b="0">
                <a:solidFill>
                  <a:srgbClr val="566879"/>
                </a:solidFill>
                <a:latin typeface="Arial"/>
                <a:ea typeface="Arial"/>
                <a:cs typeface="Arial"/>
              </a:defRPr>
            </a:pPr>
            <a:r>
              <a:rPr sz="1350" b="0">
                <a:solidFill>
                  <a:srgbClr val="566879"/>
                </a:solidFill>
                <a:latin typeface="Arial"/>
                <a:ea typeface="Arial"/>
                <a:cs typeface="Arial"/>
              </a:rPr>
              <a:t>06</a:t>
            </a:r>
          </a:p>
        </p:txBody>
      </p:sp>
      <p:sp>
        <p:nvSpPr>
          <p:cNvPr id="4" name="text-3">
            <a:extLst>
              <a:ext uri="{FF2B5EF4-FFF2-40B4-BE49-F238E27FC236}">
                <a16:creationId xmlns:a16="http://schemas.microsoft.com/office/drawing/2014/main" id="{72FF8562-01CD-4286-8BFC-AE9170278C13}"/>
              </a:ext>
            </a:extLst>
          </p:cNvPr>
          <p:cNvSpPr>
            <a:spLocks noGrp="1"/>
          </p:cNvSpPr>
          <p:nvPr/>
        </p:nvSpPr>
        <p:spPr>
          <a:xfrm>
            <a:off x="609600" y="1609725"/>
            <a:ext cx="10953750" cy="666750"/>
          </a:xfrm>
          <a:prstGeom prst="rect">
            <a:avLst/>
          </a:prstGeom>
          <a:noFill/>
          <a:ln w="0">
            <a:noFill/>
          </a:ln>
        </p:spPr>
        <p:txBody>
          <a:bodyPr lIns="0" tIns="0" rIns="0" bIns="0" anchor="t">
            <a:noAutofit/>
          </a:bodyPr>
          <a:lstStyle/>
          <a:p>
            <a:pPr>
              <a:buNone/>
              <a:defRPr sz="3450">
                <a:solidFill>
                  <a:srgbClr val="19334A"/>
                </a:solidFill>
                <a:latin typeface="Arial"/>
                <a:ea typeface="Arial"/>
                <a:cs typeface="Arial"/>
              </a:defRPr>
            </a:pPr>
            <a:r>
              <a:rPr sz="3450" b="0">
                <a:solidFill>
                  <a:srgbClr val="19334A"/>
                </a:solidFill>
                <a:latin typeface="Arial"/>
                <a:ea typeface="Arial"/>
                <a:cs typeface="Arial"/>
              </a:rPr>
              <a:t>g(x) = −(x − </a:t>
            </a:r>
            <a:r>
              <a:rPr sz="3450" b="1" u="sng">
                <a:solidFill>
                  <a:srgbClr val="087B79"/>
                </a:solidFill>
                <a:latin typeface="Arial"/>
                <a:ea typeface="Arial"/>
                <a:cs typeface="Arial"/>
              </a:rPr>
              <a:t>3</a:t>
            </a:r>
            <a:r>
              <a:rPr sz="3450" b="0">
                <a:solidFill>
                  <a:srgbClr val="19334A"/>
                </a:solidFill>
                <a:latin typeface="Arial"/>
                <a:ea typeface="Arial"/>
                <a:cs typeface="Arial"/>
              </a:rPr>
              <a:t>)² + </a:t>
            </a:r>
            <a:r>
              <a:rPr sz="3450" b="1" u="sng">
                <a:solidFill>
                  <a:srgbClr val="087B79"/>
                </a:solidFill>
                <a:latin typeface="Arial"/>
                <a:ea typeface="Arial"/>
                <a:cs typeface="Arial"/>
              </a:rPr>
              <a:t>4</a:t>
            </a:r>
          </a:p>
        </p:txBody>
      </p:sp>
      <p:sp>
        <p:nvSpPr>
          <p:cNvPr id="5" name="text-4">
            <a:extLst>
              <a:ext uri="{FF2B5EF4-FFF2-40B4-BE49-F238E27FC236}">
                <a16:creationId xmlns:a16="http://schemas.microsoft.com/office/drawing/2014/main" id="{3F3B2C52-8111-4F1F-921D-33456275A12A}"/>
              </a:ext>
            </a:extLst>
          </p:cNvPr>
          <p:cNvSpPr>
            <a:spLocks noGrp="1"/>
          </p:cNvSpPr>
          <p:nvPr/>
        </p:nvSpPr>
        <p:spPr>
          <a:xfrm>
            <a:off x="609600" y="2647950"/>
            <a:ext cx="10953750" cy="838200"/>
          </a:xfrm>
          <a:prstGeom prst="rect">
            <a:avLst/>
          </a:prstGeom>
          <a:noFill/>
          <a:ln w="0">
            <a:noFill/>
          </a:ln>
        </p:spPr>
        <p:txBody>
          <a:bodyPr lIns="0" tIns="0" rIns="0" bIns="0" anchor="t">
            <a:noAutofit/>
          </a:bodyPr>
          <a:lstStyle/>
          <a:p>
            <a:pPr>
              <a:buNone/>
              <a:defRPr sz="2250" b="0">
                <a:solidFill>
                  <a:srgbClr val="19334A"/>
                </a:solidFill>
                <a:latin typeface="Arial"/>
                <a:ea typeface="Arial"/>
                <a:cs typeface="Arial"/>
              </a:defRPr>
            </a:pPr>
            <a:r>
              <a:rPr sz="2250" b="0">
                <a:solidFill>
                  <a:srgbClr val="19334A"/>
                </a:solidFill>
                <a:latin typeface="Arial"/>
                <a:ea typeface="Arial"/>
                <a:cs typeface="Arial"/>
              </a:rPr>
              <a:t>1  Gib den Scheitelpunkt und den maximalen</a:t>
            </a:r>
          </a:p>
          <a:p>
            <a:pPr>
              <a:buNone/>
              <a:defRPr sz="2250" b="0">
                <a:solidFill>
                  <a:srgbClr val="19334A"/>
                </a:solidFill>
                <a:latin typeface="Arial"/>
                <a:ea typeface="Arial"/>
                <a:cs typeface="Arial"/>
              </a:defRPr>
            </a:pPr>
            <a:r>
              <a:rPr sz="2250" b="0">
                <a:solidFill>
                  <a:srgbClr val="19334A"/>
                </a:solidFill>
                <a:latin typeface="Arial"/>
                <a:ea typeface="Arial"/>
                <a:cs typeface="Arial"/>
              </a:rPr>
              <a:t>    Funktionswert von g an.</a:t>
            </a:r>
          </a:p>
        </p:txBody>
      </p:sp>
      <p:sp>
        <p:nvSpPr>
          <p:cNvPr id="6" name="text-5">
            <a:extLst>
              <a:ext uri="{FF2B5EF4-FFF2-40B4-BE49-F238E27FC236}">
                <a16:creationId xmlns:a16="http://schemas.microsoft.com/office/drawing/2014/main" id="{5BD0233D-FFEC-4511-A7D5-A219A458B021}"/>
              </a:ext>
            </a:extLst>
          </p:cNvPr>
          <p:cNvSpPr>
            <a:spLocks noGrp="1"/>
          </p:cNvSpPr>
          <p:nvPr/>
        </p:nvSpPr>
        <p:spPr>
          <a:xfrm>
            <a:off x="609600" y="3752850"/>
            <a:ext cx="10953750" cy="1000125"/>
          </a:xfrm>
          <a:prstGeom prst="rect">
            <a:avLst/>
          </a:prstGeom>
          <a:noFill/>
          <a:ln w="0">
            <a:noFill/>
          </a:ln>
        </p:spPr>
        <p:txBody>
          <a:bodyPr lIns="0" tIns="0" rIns="0" bIns="0" anchor="t">
            <a:noAutofit/>
          </a:bodyPr>
          <a:lstStyle/>
          <a:p>
            <a:pPr>
              <a:buNone/>
              <a:defRPr sz="2175">
                <a:solidFill>
                  <a:srgbClr val="19334A"/>
                </a:solidFill>
                <a:latin typeface="Arial"/>
                <a:ea typeface="Arial"/>
                <a:cs typeface="Arial"/>
              </a:defRPr>
            </a:pPr>
            <a:r>
              <a:rPr sz="2175" b="0">
                <a:solidFill>
                  <a:srgbClr val="19334A"/>
                </a:solidFill>
                <a:latin typeface="Arial"/>
                <a:ea typeface="Arial"/>
                <a:cs typeface="Arial"/>
              </a:rPr>
              <a:t>2  g(x) = −</a:t>
            </a:r>
            <a:r>
              <a:rPr sz="2175" b="1">
                <a:solidFill>
                  <a:srgbClr val="AF4A08"/>
                </a:solidFill>
                <a:latin typeface="Arial"/>
                <a:ea typeface="Arial"/>
                <a:cs typeface="Arial"/>
              </a:rPr>
              <a:t>(x − 1)(x − 5)</a:t>
            </a:r>
            <a:r>
              <a:rPr sz="2175" b="0">
                <a:solidFill>
                  <a:srgbClr val="19334A"/>
                </a:solidFill>
                <a:latin typeface="Arial"/>
                <a:ea typeface="Arial"/>
                <a:cs typeface="Arial"/>
              </a:rPr>
              <a:t>
    Gib die Nullstellen und die Schnittpunkte mit der x-Achse an.</a:t>
            </a:r>
          </a:p>
        </p:txBody>
      </p:sp>
      <p:sp>
        <p:nvSpPr>
          <p:cNvPr id="7" name="text-6">
            <a:extLst>
              <a:ext uri="{FF2B5EF4-FFF2-40B4-BE49-F238E27FC236}">
                <a16:creationId xmlns:a16="http://schemas.microsoft.com/office/drawing/2014/main" id="{737D27F8-A0C6-43C7-A4CE-98C5E7E0BC97}"/>
              </a:ext>
            </a:extLst>
          </p:cNvPr>
          <p:cNvSpPr>
            <a:spLocks noGrp="1"/>
          </p:cNvSpPr>
          <p:nvPr/>
        </p:nvSpPr>
        <p:spPr>
          <a:xfrm>
            <a:off x="609600" y="5153025"/>
            <a:ext cx="10953750" cy="781050"/>
          </a:xfrm>
          <a:prstGeom prst="rect">
            <a:avLst/>
          </a:prstGeom>
          <a:noFill/>
          <a:ln w="0">
            <a:noFill/>
          </a:ln>
        </p:spPr>
        <p:txBody>
          <a:bodyPr lIns="0" tIns="0" rIns="0" bIns="0" anchor="t">
            <a:noAutofit/>
          </a:bodyPr>
          <a:lstStyle/>
          <a:p>
            <a:pPr>
              <a:buNone/>
              <a:defRPr sz="2175" b="0">
                <a:solidFill>
                  <a:srgbClr val="19334A"/>
                </a:solidFill>
                <a:latin typeface="Arial"/>
                <a:ea typeface="Arial"/>
                <a:cs typeface="Arial"/>
              </a:defRPr>
            </a:pPr>
            <a:r>
              <a:rPr sz="2175" b="0">
                <a:solidFill>
                  <a:srgbClr val="19334A"/>
                </a:solidFill>
                <a:latin typeface="Arial"/>
                <a:ea typeface="Arial"/>
                <a:cs typeface="Arial"/>
              </a:rPr>
              <a:t>3  Welche Form eignet sich zum direkten Ablesen von g(0)?</a:t>
            </a:r>
          </a:p>
          <a:p>
            <a:pPr>
              <a:buNone/>
              <a:defRPr sz="2175" b="0">
                <a:solidFill>
                  <a:srgbClr val="19334A"/>
                </a:solidFill>
                <a:latin typeface="Arial"/>
                <a:ea typeface="Arial"/>
                <a:cs typeface="Arial"/>
              </a:defRPr>
            </a:pPr>
            <a:r>
              <a:rPr sz="2175" b="0">
                <a:solidFill>
                  <a:srgbClr val="19334A"/>
                </a:solidFill>
                <a:latin typeface="Arial"/>
                <a:ea typeface="Arial"/>
                <a:cs typeface="Arial"/>
              </a:rPr>
              <a:t>    Begründe deine Wahl.</a:t>
            </a:r>
          </a:p>
        </p:txBody>
      </p:sp>
    </p:spTree>
    <p:extLst>
      <p:ext uri="{BB962C8B-B14F-4D97-AF65-F5344CB8AC3E}">
        <p14:creationId xmlns:p14="http://schemas.microsoft.com/office/powerpoint/2010/main" val="26537952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1865</Words>
  <Application>Microsoft Office PowerPoint</Application>
  <DocSecurity>0</DocSecurity>
  <PresentationFormat>Breitbild</PresentationFormat>
  <Paragraphs>100</Paragraphs>
  <Slides>6</Slides>
  <Notes>6</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6</vt:i4>
      </vt:variant>
    </vt:vector>
  </HeadingPairs>
  <TitlesOfParts>
    <vt:vector size="9" baseType="lpstr">
      <vt:lpstr>Arial</vt:lpstr>
      <vt:lpstr>Calibri</vt:lpstr>
      <vt:lpstr>ChatGPT</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Leon Bechtel</cp:lastModifiedBy>
  <cp:revision>1</cp:revision>
  <dcterms:created xsi:type="dcterms:W3CDTF">2026-09-10T14:19:18Z</dcterms:created>
  <dcterms:modified xsi:type="dcterms:W3CDTF">2026-09-11T16:51:37Z</dcterms:modified>
</cp:coreProperties>
</file>