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28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BA436-F08B-4EC9-AD0F-790DB2AE4738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BCEB0-67B1-47BE-99F3-82205F44AD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3548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9BCEB0-67B1-47BE-99F3-82205F44AD3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39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4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14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2865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9FC0DE"/>
                </a:solidFill>
                <a:latin typeface="Calibri"/>
              </a:rPr>
              <a:t>Mathematik EF  ·  Kapitel I: Funktionen – Neues und Bekanntes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700" b="1" i="0">
                <a:solidFill>
                  <a:srgbClr val="7FB2E0"/>
                </a:solidFill>
                <a:latin typeface="Calibri"/>
              </a:rPr>
              <a:t>Unterrichtseinheit 4 von 16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965960"/>
            <a:ext cx="1828800" cy="50800"/>
          </a:xfrm>
          <a:prstGeom prst="rect">
            <a:avLst/>
          </a:prstGeom>
          <a:solidFill>
            <a:srgbClr val="E89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9814255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2000"/>
              </a:lnSpc>
              <a:spcAft>
                <a:spcPts val="800"/>
              </a:spcAft>
            </a:pPr>
            <a:r>
              <a:rPr sz="4400" b="1" i="0">
                <a:solidFill>
                  <a:srgbClr val="FFFFFF"/>
                </a:solidFill>
                <a:latin typeface="Calibri"/>
              </a:rPr>
              <a:t>Zwei Punkte genügen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977639"/>
            <a:ext cx="9814255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300" b="0" i="0">
                <a:solidFill>
                  <a:srgbClr val="C9DDEF"/>
                </a:solidFill>
                <a:latin typeface="Calibri"/>
              </a:rPr>
              <a:t>Lineare Funktionen — Wiederholung auf EF-Niveau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806440"/>
            <a:ext cx="10728655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9FC0DE"/>
                </a:solidFill>
                <a:latin typeface="Calibri"/>
              </a:rPr>
              <a:t>Lambacher Schweizer EF, S. 12–13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E-Scooter am Bahnhof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Impuls</a:t>
            </a:r>
          </a:p>
        </p:txBody>
      </p:sp>
      <p:pic>
        <p:nvPicPr>
          <p:cNvPr id="7" name="Picture 6" descr="UE04_impuls_scoo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117" y="1325880"/>
            <a:ext cx="6836565" cy="44348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4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72865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800" b="1" i="0">
                <a:solidFill>
                  <a:srgbClr val="2E6CA8"/>
                </a:solidFill>
                <a:latin typeface="Calibri"/>
              </a:rPr>
              <a:t>Leitfrage der Stunde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9997135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4000" b="1" i="0" dirty="0">
                <a:solidFill>
                  <a:srgbClr val="1B446E"/>
                </a:solidFill>
                <a:latin typeface="Calibri"/>
              </a:rPr>
              <a:t>Wie </a:t>
            </a:r>
            <a:r>
              <a:rPr sz="4000" b="1" i="0" dirty="0" err="1">
                <a:solidFill>
                  <a:srgbClr val="1B446E"/>
                </a:solidFill>
                <a:latin typeface="Calibri"/>
              </a:rPr>
              <a:t>beschreibe</a:t>
            </a:r>
            <a:r>
              <a:rPr sz="4000" b="1" i="0" dirty="0">
                <a:solidFill>
                  <a:srgbClr val="1B446E"/>
                </a:solidFill>
                <a:latin typeface="Calibri"/>
              </a:rPr>
              <a:t> ich </a:t>
            </a:r>
            <a:r>
              <a:rPr sz="4000" b="1" i="0" dirty="0" err="1">
                <a:solidFill>
                  <a:srgbClr val="1B446E"/>
                </a:solidFill>
                <a:latin typeface="Calibri"/>
              </a:rPr>
              <a:t>einen</a:t>
            </a:r>
            <a:r>
              <a:rPr sz="4000" b="1" i="0" dirty="0">
                <a:solidFill>
                  <a:srgbClr val="1B446E"/>
                </a:solidFill>
                <a:latin typeface="Calibri"/>
              </a:rPr>
              <a:t> Preis, der </a:t>
            </a:r>
            <a:r>
              <a:rPr sz="4000" b="1" i="0" dirty="0" err="1">
                <a:solidFill>
                  <a:srgbClr val="1B446E"/>
                </a:solidFill>
                <a:latin typeface="Calibri"/>
              </a:rPr>
              <a:t>gleichmäßig</a:t>
            </a:r>
            <a:r>
              <a:rPr sz="4000" b="1" i="0" dirty="0">
                <a:solidFill>
                  <a:srgbClr val="1B446E"/>
                </a:solidFill>
                <a:latin typeface="Calibri"/>
              </a:rPr>
              <a:t> </a:t>
            </a:r>
            <a:r>
              <a:rPr sz="4000" b="1" i="0" dirty="0" err="1">
                <a:solidFill>
                  <a:srgbClr val="1B446E"/>
                </a:solidFill>
                <a:latin typeface="Calibri"/>
              </a:rPr>
              <a:t>steigt</a:t>
            </a:r>
            <a:r>
              <a:rPr sz="4000" b="1" i="0" dirty="0">
                <a:solidFill>
                  <a:srgbClr val="1B446E"/>
                </a:solidFill>
                <a:latin typeface="Calibri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4709160"/>
            <a:ext cx="9997135" cy="2540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4983480"/>
            <a:ext cx="999713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900" b="0" i="0" dirty="0">
                <a:solidFill>
                  <a:srgbClr val="636B77"/>
                </a:solidFill>
                <a:latin typeface="Calibri"/>
              </a:rPr>
              <a:t>Lea und Ben </a:t>
            </a:r>
            <a:r>
              <a:rPr sz="1900" b="0" i="0" dirty="0" err="1">
                <a:solidFill>
                  <a:srgbClr val="636B77"/>
                </a:solidFill>
                <a:latin typeface="Calibri"/>
              </a:rPr>
              <a:t>rechnen</a:t>
            </a:r>
            <a:r>
              <a:rPr sz="1900" b="0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900" b="0" i="0" dirty="0" err="1">
                <a:solidFill>
                  <a:srgbClr val="636B77"/>
                </a:solidFill>
                <a:latin typeface="Calibri"/>
              </a:rPr>
              <a:t>beide</a:t>
            </a:r>
            <a:r>
              <a:rPr sz="1900" b="0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900" b="0" i="0" dirty="0" err="1">
                <a:solidFill>
                  <a:srgbClr val="636B77"/>
                </a:solidFill>
                <a:latin typeface="Calibri"/>
              </a:rPr>
              <a:t>richtig</a:t>
            </a:r>
            <a:r>
              <a:rPr sz="1900" b="0" i="0" dirty="0">
                <a:solidFill>
                  <a:srgbClr val="636B77"/>
                </a:solidFill>
                <a:latin typeface="Calibri"/>
              </a:rPr>
              <a:t> — und </a:t>
            </a:r>
            <a:r>
              <a:rPr sz="1900" b="0" i="0" dirty="0" err="1">
                <a:solidFill>
                  <a:srgbClr val="636B77"/>
                </a:solidFill>
                <a:latin typeface="Calibri"/>
              </a:rPr>
              <a:t>kommen</a:t>
            </a:r>
            <a:r>
              <a:rPr sz="1900" b="0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900" b="0" i="0" dirty="0" err="1">
                <a:solidFill>
                  <a:srgbClr val="636B77"/>
                </a:solidFill>
                <a:latin typeface="Calibri"/>
              </a:rPr>
              <a:t>zu</a:t>
            </a:r>
            <a:r>
              <a:rPr sz="1900" b="0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900" b="0" i="0" dirty="0" err="1">
                <a:solidFill>
                  <a:srgbClr val="636B77"/>
                </a:solidFill>
                <a:latin typeface="Calibri"/>
              </a:rPr>
              <a:t>verschiedenen</a:t>
            </a:r>
            <a:r>
              <a:rPr sz="1900" b="0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900" b="0" i="0" dirty="0" err="1">
                <a:solidFill>
                  <a:srgbClr val="636B77"/>
                </a:solidFill>
                <a:latin typeface="Calibri"/>
              </a:rPr>
              <a:t>Ergebnissen</a:t>
            </a:r>
            <a:r>
              <a:rPr sz="1900" b="0" i="0" dirty="0">
                <a:solidFill>
                  <a:srgbClr val="636B77"/>
                </a:solidFill>
                <a:latin typeface="Calibri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Am Ende der Stunde könnt ihr …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Lernziel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08760"/>
            <a:ext cx="10728655" cy="178343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200" b="0" i="0" dirty="0">
                <a:solidFill>
                  <a:srgbClr val="15181D"/>
                </a:solidFill>
                <a:latin typeface="Calibri"/>
              </a:rPr>
              <a:t>•  </a:t>
            </a:r>
            <a:r>
              <a:rPr sz="2200" b="1" i="0" dirty="0" err="1">
                <a:solidFill>
                  <a:srgbClr val="15181D"/>
                </a:solidFill>
                <a:latin typeface="Calibri"/>
              </a:rPr>
              <a:t>Steigung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, </a:t>
            </a:r>
            <a:r>
              <a:rPr sz="2332" b="1" i="1" dirty="0">
                <a:solidFill>
                  <a:srgbClr val="15181D"/>
                </a:solidFill>
                <a:latin typeface="Cambria Math"/>
              </a:rPr>
              <a:t>y</a:t>
            </a:r>
            <a:r>
              <a:rPr sz="2200" b="1" i="0" dirty="0">
                <a:solidFill>
                  <a:srgbClr val="15181D"/>
                </a:solidFill>
                <a:latin typeface="Calibri"/>
              </a:rPr>
              <a:t>-</a:t>
            </a:r>
            <a:r>
              <a:rPr sz="2200" b="1" i="0" dirty="0" err="1">
                <a:solidFill>
                  <a:srgbClr val="15181D"/>
                </a:solidFill>
                <a:latin typeface="Calibri"/>
              </a:rPr>
              <a:t>Achsenabschnitt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und </a:t>
            </a:r>
            <a:r>
              <a:rPr sz="2200" b="1" i="0" dirty="0" err="1">
                <a:solidFill>
                  <a:srgbClr val="15181D"/>
                </a:solidFill>
                <a:latin typeface="Calibri"/>
              </a:rPr>
              <a:t>Nullstelle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einer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linearen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Funktion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bestimmen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,</a:t>
            </a:r>
          </a:p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200" b="0" i="0" dirty="0">
                <a:solidFill>
                  <a:srgbClr val="15181D"/>
                </a:solidFill>
                <a:latin typeface="Calibri"/>
              </a:rPr>
              <a:t>• 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eine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1" i="0" dirty="0" err="1">
                <a:solidFill>
                  <a:srgbClr val="15181D"/>
                </a:solidFill>
                <a:latin typeface="Calibri"/>
              </a:rPr>
              <a:t>Funktionsgleichung</a:t>
            </a:r>
            <a:r>
              <a:rPr sz="2200" b="1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1" i="0" dirty="0" err="1">
                <a:solidFill>
                  <a:srgbClr val="15181D"/>
                </a:solidFill>
                <a:latin typeface="Calibri"/>
              </a:rPr>
              <a:t>aus</a:t>
            </a:r>
            <a:r>
              <a:rPr sz="2200" b="1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1" i="0" dirty="0" err="1">
                <a:solidFill>
                  <a:srgbClr val="15181D"/>
                </a:solidFill>
                <a:latin typeface="Calibri"/>
              </a:rPr>
              <a:t>Wertetabelle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, Graph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oder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zwei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Punkten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aufstellen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,</a:t>
            </a:r>
          </a:p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200" b="0" i="0" dirty="0">
                <a:solidFill>
                  <a:srgbClr val="15181D"/>
                </a:solidFill>
                <a:latin typeface="Calibri"/>
              </a:rPr>
              <a:t>• 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euren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Rechenweg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fachsprachlich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sauber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00" b="0" i="0" dirty="0" err="1">
                <a:solidFill>
                  <a:srgbClr val="15181D"/>
                </a:solidFill>
                <a:latin typeface="Calibri"/>
              </a:rPr>
              <a:t>aufschreiben</a:t>
            </a:r>
            <a:r>
              <a:rPr sz="2200" b="0" i="0" dirty="0">
                <a:solidFill>
                  <a:srgbClr val="15181D"/>
                </a:solidFill>
                <a:latin typeface="Calibri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892040"/>
            <a:ext cx="10728655" cy="960120"/>
          </a:xfrm>
          <a:prstGeom prst="roundRect">
            <a:avLst>
              <a:gd name="adj" fmla="val 5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5047488"/>
            <a:ext cx="10143439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600" b="0" i="0">
                <a:solidFill>
                  <a:srgbClr val="636B77"/>
                </a:solidFill>
                <a:latin typeface="Calibri"/>
              </a:rPr>
              <a:t>Bekannt aus Klasse 8 — neu ist der Anspruch an Notation und Begründung.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Das kommt ins Regelheft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Sicherung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10728655" cy="3977639"/>
          </a:xfrm>
          <a:prstGeom prst="roundRect">
            <a:avLst>
              <a:gd name="adj" fmla="val 3000"/>
            </a:avLst>
          </a:prstGeom>
          <a:solidFill>
            <a:srgbClr val="E4EEF7"/>
          </a:solidFill>
          <a:ln w="28575">
            <a:solidFill>
              <a:srgbClr val="2E6C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1691640"/>
            <a:ext cx="9960559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500" b="1" i="0">
                <a:solidFill>
                  <a:srgbClr val="1B446E"/>
                </a:solidFill>
                <a:latin typeface="Calibri"/>
              </a:rPr>
              <a:t>Lineare Funktionen</a:t>
            </a:r>
          </a:p>
        </p:txBody>
      </p:sp>
      <p:sp>
        <p:nvSpPr>
          <p:cNvPr id="9" name="Rectangle 8"/>
          <p:cNvSpPr/>
          <p:nvPr/>
        </p:nvSpPr>
        <p:spPr>
          <a:xfrm>
            <a:off x="1115568" y="2286000"/>
            <a:ext cx="1097280" cy="317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15568" y="2514600"/>
            <a:ext cx="9960559" cy="249010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Für Graphen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linearer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Funktionen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mit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f</a:t>
            </a:r>
            <a:r>
              <a:rPr lang="de-DE" sz="2226" b="0" i="1" dirty="0">
                <a:solidFill>
                  <a:srgbClr val="15181D"/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(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) = </a:t>
            </a:r>
            <a:r>
              <a:rPr sz="2226" b="1" i="1" dirty="0">
                <a:solidFill>
                  <a:schemeClr val="accent6">
                    <a:lumMod val="75000"/>
                  </a:schemeClr>
                </a:solidFill>
                <a:latin typeface="Cambria Math"/>
              </a:rPr>
              <a:t>m</a:t>
            </a:r>
            <a:r>
              <a:rPr sz="2226" b="1" i="0" dirty="0">
                <a:solidFill>
                  <a:schemeClr val="accent6">
                    <a:lumMod val="75000"/>
                  </a:schemeClr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·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 + </a:t>
            </a:r>
            <a:r>
              <a:rPr sz="2226" b="1" i="1" dirty="0">
                <a:solidFill>
                  <a:srgbClr val="7030A0"/>
                </a:solidFill>
                <a:latin typeface="Cambria Math"/>
              </a:rPr>
              <a:t>b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gilt:</a:t>
            </a: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800" b="0" i="0" dirty="0">
                <a:solidFill>
                  <a:srgbClr val="15181D"/>
                </a:solidFill>
                <a:latin typeface="Calibri"/>
              </a:rPr>
              <a:t> </a:t>
            </a: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2226" b="1" i="1" dirty="0">
                <a:solidFill>
                  <a:schemeClr val="accent6">
                    <a:lumMod val="75000"/>
                  </a:schemeClr>
                </a:solidFill>
                <a:latin typeface="Cambria Math"/>
              </a:rPr>
              <a:t>m</a:t>
            </a:r>
            <a:r>
              <a:rPr sz="2100" b="1" i="0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ist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die </a:t>
            </a:r>
            <a:r>
              <a:rPr sz="2100" b="1" i="0" dirty="0" err="1">
                <a:solidFill>
                  <a:schemeClr val="accent6">
                    <a:lumMod val="75000"/>
                  </a:schemeClr>
                </a:solidFill>
                <a:latin typeface="Calibri"/>
              </a:rPr>
              <a:t>Steigung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  Für </a:t>
            </a:r>
            <a:r>
              <a:rPr sz="2226" b="1" i="1" dirty="0">
                <a:solidFill>
                  <a:schemeClr val="accent6">
                    <a:lumMod val="75000"/>
                  </a:schemeClr>
                </a:solidFill>
                <a:latin typeface="Cambria Math"/>
              </a:rPr>
              <a:t>m</a:t>
            </a:r>
            <a:r>
              <a:rPr sz="2226" b="1" i="0" dirty="0">
                <a:solidFill>
                  <a:schemeClr val="accent6">
                    <a:lumMod val="75000"/>
                  </a:schemeClr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&gt; 0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steigt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die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Gerade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, für </a:t>
            </a:r>
            <a:r>
              <a:rPr sz="2226" b="1" i="1" dirty="0">
                <a:solidFill>
                  <a:schemeClr val="accent6">
                    <a:lumMod val="75000"/>
                  </a:schemeClr>
                </a:solidFill>
                <a:latin typeface="Cambria Math"/>
              </a:rPr>
              <a:t>m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 &lt; 0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fällt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sie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</a:t>
            </a: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2226" b="1" i="1" dirty="0">
                <a:solidFill>
                  <a:srgbClr val="7030A0"/>
                </a:solidFill>
                <a:latin typeface="Cambria Math"/>
              </a:rPr>
              <a:t>b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ist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der </a:t>
            </a:r>
            <a:r>
              <a:rPr sz="2226" b="1" i="1" dirty="0">
                <a:solidFill>
                  <a:srgbClr val="7030A0"/>
                </a:solidFill>
                <a:latin typeface="Cambria Math"/>
              </a:rPr>
              <a:t>y</a:t>
            </a:r>
            <a:r>
              <a:rPr sz="2100" b="1" i="0" dirty="0">
                <a:solidFill>
                  <a:srgbClr val="7030A0"/>
                </a:solidFill>
                <a:latin typeface="Calibri"/>
              </a:rPr>
              <a:t>-</a:t>
            </a:r>
            <a:r>
              <a:rPr sz="2100" b="1" i="0" dirty="0" err="1">
                <a:solidFill>
                  <a:srgbClr val="7030A0"/>
                </a:solidFill>
                <a:latin typeface="Calibri"/>
              </a:rPr>
              <a:t>Achsenabschnitt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  Der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Schnittpunkt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mit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der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y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-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Achse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ist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S</a:t>
            </a:r>
            <a:r>
              <a:rPr lang="de-DE" sz="2226" b="0" i="1" dirty="0">
                <a:solidFill>
                  <a:srgbClr val="15181D"/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(0 | </a:t>
            </a:r>
            <a:r>
              <a:rPr sz="2226" b="1" i="1" dirty="0">
                <a:solidFill>
                  <a:srgbClr val="7030A0"/>
                </a:solidFill>
                <a:latin typeface="Cambria Math"/>
              </a:rPr>
              <a:t>b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)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</a:t>
            </a: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Die Stelle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baseline="-25000" dirty="0">
                <a:solidFill>
                  <a:srgbClr val="15181D"/>
                </a:solidFill>
                <a:latin typeface="Cambria Math"/>
              </a:rPr>
              <a:t>0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mit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f</a:t>
            </a:r>
            <a:r>
              <a:rPr lang="de-DE" sz="2226" b="0" i="1" dirty="0">
                <a:solidFill>
                  <a:srgbClr val="15181D"/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(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baseline="-25000" dirty="0">
                <a:solidFill>
                  <a:srgbClr val="15181D"/>
                </a:solidFill>
                <a:latin typeface="Cambria Math"/>
              </a:rPr>
              <a:t>0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) = 0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heißt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Nullstelle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623560"/>
            <a:ext cx="10728655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636B77"/>
                </a:solidFill>
                <a:latin typeface="Calibri"/>
              </a:rPr>
              <a:t>Buch S. 12, linke Spalte des Merkkastens.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94030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Erarbeitung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Erarbeitung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948247"/>
            <a:ext cx="6267796" cy="2763835"/>
          </a:xfrm>
          <a:prstGeom prst="roundRect">
            <a:avLst>
              <a:gd name="adj" fmla="val 3000"/>
            </a:avLst>
          </a:prstGeom>
          <a:solidFill>
            <a:srgbClr val="FDF0E7"/>
          </a:solidFill>
          <a:ln w="22225">
            <a:solidFill>
              <a:srgbClr val="B43D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5174" y="3059915"/>
            <a:ext cx="61264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800" b="1" i="0" dirty="0" err="1">
                <a:solidFill>
                  <a:srgbClr val="B43D0E"/>
                </a:solidFill>
                <a:latin typeface="Calibri"/>
              </a:rPr>
              <a:t>Arbeitsauftrag</a:t>
            </a:r>
            <a:endParaRPr sz="1800" b="1" i="0" dirty="0">
              <a:solidFill>
                <a:srgbClr val="B43D0E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5175" y="3481400"/>
            <a:ext cx="6126480" cy="205287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4000"/>
              </a:lnSpc>
              <a:spcAft>
                <a:spcPts val="1500"/>
              </a:spcAft>
            </a:pPr>
            <a:r>
              <a:rPr sz="2000" b="0" i="0" dirty="0">
                <a:solidFill>
                  <a:srgbClr val="15181D"/>
                </a:solidFill>
                <a:latin typeface="Calibri"/>
              </a:rPr>
              <a:t>1. 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Stellt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für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beide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Anbieter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die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Gleichung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auf.</a:t>
            </a:r>
          </a:p>
          <a:p>
            <a:pPr algn="l">
              <a:lnSpc>
                <a:spcPct val="114000"/>
              </a:lnSpc>
              <a:spcAft>
                <a:spcPts val="1500"/>
              </a:spcAft>
            </a:pPr>
            <a:r>
              <a:rPr sz="2000" b="0" i="0" dirty="0">
                <a:solidFill>
                  <a:srgbClr val="15181D"/>
                </a:solidFill>
                <a:latin typeface="Calibri"/>
              </a:rPr>
              <a:t>2.  Buch S. 13 Nr. 1: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Geraden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in Fig. 1 und </a:t>
            </a:r>
            <a:r>
              <a:rPr sz="2000" b="1" i="0" dirty="0" err="1">
                <a:solidFill>
                  <a:srgbClr val="15181D"/>
                </a:solidFill>
                <a:latin typeface="Calibri"/>
              </a:rPr>
              <a:t>Nullstellen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.</a:t>
            </a:r>
          </a:p>
          <a:p>
            <a:pPr algn="l">
              <a:lnSpc>
                <a:spcPct val="114000"/>
              </a:lnSpc>
              <a:spcAft>
                <a:spcPts val="1500"/>
              </a:spcAft>
            </a:pPr>
            <a:r>
              <a:rPr sz="2000" b="0" i="0" dirty="0">
                <a:solidFill>
                  <a:srgbClr val="15181D"/>
                </a:solidFill>
                <a:latin typeface="Calibri"/>
              </a:rPr>
              <a:t>3.  Buch S. 13 Nr. 2: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Gleichung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aus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den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Eigenschaften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.</a:t>
            </a:r>
          </a:p>
          <a:p>
            <a:pPr algn="l">
              <a:lnSpc>
                <a:spcPct val="114000"/>
              </a:lnSpc>
              <a:spcAft>
                <a:spcPts val="1500"/>
              </a:spcAft>
            </a:pPr>
            <a:r>
              <a:rPr sz="2000" b="0" i="0" dirty="0">
                <a:solidFill>
                  <a:srgbClr val="15181D"/>
                </a:solidFill>
                <a:latin typeface="Calibri"/>
              </a:rPr>
              <a:t>4. 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Prüft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mit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einem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weiteren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15181D"/>
                </a:solidFill>
                <a:latin typeface="Calibri"/>
              </a:rPr>
              <a:t>Punkt</a:t>
            </a:r>
            <a:r>
              <a:rPr sz="2000" b="0" i="0" dirty="0">
                <a:solidFill>
                  <a:srgbClr val="15181D"/>
                </a:solidFill>
                <a:latin typeface="Calibri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869485"/>
            <a:ext cx="6213749" cy="361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700" b="1" i="0" dirty="0">
                <a:solidFill>
                  <a:srgbClr val="B43D0E"/>
                </a:solidFill>
                <a:latin typeface="Calibri"/>
              </a:rPr>
              <a:t>Zeit  2</a:t>
            </a:r>
            <a:r>
              <a:rPr lang="de-DE" sz="1700" b="1" i="0" dirty="0">
                <a:solidFill>
                  <a:srgbClr val="B43D0E"/>
                </a:solidFill>
                <a:latin typeface="Calibri"/>
              </a:rPr>
              <a:t>0</a:t>
            </a:r>
            <a:r>
              <a:rPr sz="1700" b="1" i="0" dirty="0">
                <a:solidFill>
                  <a:srgbClr val="B43D0E"/>
                </a:solidFill>
                <a:latin typeface="Calibri"/>
              </a:rPr>
              <a:t> Minuten     ·     Material  Buch S. 12–13, Heft</a:t>
            </a:r>
            <a:r>
              <a:rPr lang="de-DE" sz="1700" b="1" i="0" dirty="0">
                <a:solidFill>
                  <a:srgbClr val="B43D0E"/>
                </a:solidFill>
                <a:latin typeface="Calibri"/>
              </a:rPr>
              <a:t> oder </a:t>
            </a:r>
            <a:r>
              <a:rPr lang="de-DE" sz="1700" b="1" i="0" dirty="0" err="1">
                <a:solidFill>
                  <a:srgbClr val="B43D0E"/>
                </a:solidFill>
                <a:latin typeface="Calibri"/>
              </a:rPr>
              <a:t>IPad</a:t>
            </a:r>
            <a:endParaRPr sz="1700" b="1" i="0" dirty="0">
              <a:solidFill>
                <a:srgbClr val="B43D0E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6</a:t>
            </a:r>
          </a:p>
        </p:txBody>
      </p:sp>
      <p:pic>
        <p:nvPicPr>
          <p:cNvPr id="15" name="Picture 8" descr="QR_K1_UE04.png">
            <a:extLst>
              <a:ext uri="{FF2B5EF4-FFF2-40B4-BE49-F238E27FC236}">
                <a16:creationId xmlns:a16="http://schemas.microsoft.com/office/drawing/2014/main" id="{45F75FCD-0EC6-B329-18E5-0C1B0FCF4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380" y="2849683"/>
            <a:ext cx="2685164" cy="2685164"/>
          </a:xfrm>
          <a:prstGeom prst="rect">
            <a:avLst/>
          </a:prstGeom>
        </p:spPr>
      </p:pic>
      <p:pic>
        <p:nvPicPr>
          <p:cNvPr id="17" name="Picture 6" descr="UE04_impuls_scooter.png">
            <a:extLst>
              <a:ext uri="{FF2B5EF4-FFF2-40B4-BE49-F238E27FC236}">
                <a16:creationId xmlns:a16="http://schemas.microsoft.com/office/drawing/2014/main" id="{4ED764AD-24AC-7803-8030-70E1A8AA70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83" t="14389" r="3127" b="42247"/>
          <a:stretch>
            <a:fillRect/>
          </a:stretch>
        </p:blipFill>
        <p:spPr>
          <a:xfrm>
            <a:off x="748145" y="1039886"/>
            <a:ext cx="6057207" cy="184221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4246A7FA-8BFD-35FC-C062-DBCA7BD14A3F}"/>
              </a:ext>
            </a:extLst>
          </p:cNvPr>
          <p:cNvSpPr txBox="1"/>
          <p:nvPr/>
        </p:nvSpPr>
        <p:spPr>
          <a:xfrm>
            <a:off x="7645628" y="2497844"/>
            <a:ext cx="363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Tipps, </a:t>
            </a:r>
            <a:r>
              <a:rPr lang="de-DE" sz="2400" b="1" dirty="0" err="1"/>
              <a:t>wenns</a:t>
            </a:r>
            <a:r>
              <a:rPr lang="de-DE" sz="2400" b="1" dirty="0"/>
              <a:t> nicht so läuft: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Steckst du fest?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Differenzierung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6675120" cy="4023360"/>
          </a:xfrm>
          <a:prstGeom prst="roundRect">
            <a:avLst>
              <a:gd name="adj" fmla="val 4000"/>
            </a:avLst>
          </a:prstGeom>
          <a:solidFill>
            <a:srgbClr val="FDF0E7"/>
          </a:solidFill>
          <a:ln w="22225">
            <a:solidFill>
              <a:srgbClr val="B43D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" y="2167128"/>
            <a:ext cx="2523744" cy="25237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9" name="Picture 8" descr="QR_K1_UE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240280"/>
            <a:ext cx="2377440" cy="2377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40480" y="1783080"/>
            <a:ext cx="3291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100" b="1" i="0">
                <a:solidFill>
                  <a:srgbClr val="B43D0E"/>
                </a:solidFill>
                <a:latin typeface="Calibri"/>
              </a:rPr>
              <a:t>Kapitel I  ·  UE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2395728"/>
            <a:ext cx="32918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4000"/>
              </a:lnSpc>
              <a:spcAft>
                <a:spcPts val="1000"/>
              </a:spcAft>
            </a:pPr>
            <a:r>
              <a:rPr sz="1800" b="0" i="0">
                <a:solidFill>
                  <a:srgbClr val="15181D"/>
                </a:solidFill>
                <a:latin typeface="Calibri"/>
              </a:rPr>
              <a:t>1.  Kamera-App öffnen</a:t>
            </a:r>
          </a:p>
          <a:p>
            <a:pPr algn="l">
              <a:lnSpc>
                <a:spcPct val="114000"/>
              </a:lnSpc>
              <a:spcAft>
                <a:spcPts val="1000"/>
              </a:spcAft>
            </a:pPr>
            <a:r>
              <a:rPr sz="1800" b="0" i="0">
                <a:solidFill>
                  <a:srgbClr val="15181D"/>
                </a:solidFill>
                <a:latin typeface="Calibri"/>
              </a:rPr>
              <a:t>2.  Code scannen</a:t>
            </a:r>
          </a:p>
          <a:p>
            <a:pPr algn="l">
              <a:lnSpc>
                <a:spcPct val="114000"/>
              </a:lnSpc>
              <a:spcAft>
                <a:spcPts val="1000"/>
              </a:spcAft>
            </a:pPr>
            <a:r>
              <a:rPr sz="1800" b="0" i="0">
                <a:solidFill>
                  <a:srgbClr val="15181D"/>
                </a:solidFill>
                <a:latin typeface="Calibri"/>
              </a:rPr>
              <a:t>3.  Tipp für Tipp öffnen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4343400"/>
            <a:ext cx="32918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400" b="0" i="0">
                <a:solidFill>
                  <a:srgbClr val="636B77"/>
                </a:solidFill>
                <a:latin typeface="Calibri"/>
              </a:rPr>
              <a:t>Drei Tipps, einer nach dem anderen. Keiner verrät die Lösung.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26680" y="1417320"/>
            <a:ext cx="3733495" cy="4023360"/>
          </a:xfrm>
          <a:prstGeom prst="roundRect">
            <a:avLst>
              <a:gd name="adj" fmla="val 4000"/>
            </a:avLst>
          </a:prstGeom>
          <a:solidFill>
            <a:srgbClr val="E6F2EB"/>
          </a:solidFill>
          <a:ln w="22225">
            <a:solidFill>
              <a:srgbClr val="1A6E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82712" y="1572768"/>
            <a:ext cx="3221431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800" b="1" i="0">
                <a:solidFill>
                  <a:srgbClr val="1A6E45"/>
                </a:solidFill>
                <a:latin typeface="Calibri"/>
              </a:rPr>
              <a:t>Schon fertig?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82712" y="2011680"/>
            <a:ext cx="777240" cy="25400"/>
          </a:xfrm>
          <a:prstGeom prst="rect">
            <a:avLst/>
          </a:prstGeom>
          <a:solidFill>
            <a:srgbClr val="1A6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82712" y="2240280"/>
            <a:ext cx="3221431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1200"/>
              </a:spcAft>
            </a:pPr>
            <a:r>
              <a:rPr sz="1600" b="0" i="0">
                <a:solidFill>
                  <a:srgbClr val="15181D"/>
                </a:solidFill>
                <a:latin typeface="Calibri"/>
              </a:rPr>
              <a:t>•  Erfindet einen dritten Tarif, der erst ab 20 Minuten der günstigste ist.</a:t>
            </a:r>
          </a:p>
          <a:p>
            <a:pPr algn="l">
              <a:lnSpc>
                <a:spcPct val="112000"/>
              </a:lnSpc>
              <a:spcAft>
                <a:spcPts val="1200"/>
              </a:spcAft>
            </a:pPr>
            <a:r>
              <a:rPr sz="1600" b="0" i="0">
                <a:solidFill>
                  <a:srgbClr val="15181D"/>
                </a:solidFill>
                <a:latin typeface="Calibri"/>
              </a:rPr>
              <a:t>•  Buch S. 13 Nr. 2: Gleichung aus vorgegebenen Eigenschaften aufstellen.</a:t>
            </a:r>
          </a:p>
          <a:p>
            <a:pPr algn="l">
              <a:lnSpc>
                <a:spcPct val="112000"/>
              </a:lnSpc>
              <a:spcAft>
                <a:spcPts val="1200"/>
              </a:spcAft>
            </a:pPr>
            <a:r>
              <a:rPr sz="1600" b="0" i="0">
                <a:solidFill>
                  <a:srgbClr val="15181D"/>
                </a:solidFill>
                <a:latin typeface="Calibri"/>
              </a:rPr>
              <a:t>•  Wann schneiden sich zwei Geraden nie? Gebt ein Beispiel und eine Begründung.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Üben – such dir deine Stufe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Übung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63040"/>
            <a:ext cx="3381146" cy="3977639"/>
          </a:xfrm>
          <a:prstGeom prst="roundRect">
            <a:avLst>
              <a:gd name="adj" fmla="val 3000"/>
            </a:avLst>
          </a:prstGeom>
          <a:solidFill>
            <a:srgbClr val="E4EEF7"/>
          </a:solidFill>
          <a:ln w="22225">
            <a:solidFill>
              <a:srgbClr val="2E6C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664208"/>
            <a:ext cx="286908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000" b="1" i="0">
                <a:solidFill>
                  <a:srgbClr val="2E6CA8"/>
                </a:solidFill>
                <a:latin typeface="Calibri"/>
              </a:rPr>
              <a:t>Basis</a:t>
            </a:r>
          </a:p>
        </p:txBody>
      </p:sp>
      <p:sp>
        <p:nvSpPr>
          <p:cNvPr id="9" name="Rectangle 8"/>
          <p:cNvSpPr/>
          <p:nvPr/>
        </p:nvSpPr>
        <p:spPr>
          <a:xfrm>
            <a:off x="987552" y="2139696"/>
            <a:ext cx="777240" cy="2540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2" y="2304288"/>
            <a:ext cx="2869082" cy="3122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6000"/>
              </a:lnSpc>
              <a:spcAft>
                <a:spcPts val="400"/>
              </a:spcAft>
            </a:pPr>
            <a:r>
              <a:rPr sz="1350" b="1" i="0" dirty="0" err="1">
                <a:solidFill>
                  <a:srgbClr val="636B77"/>
                </a:solidFill>
                <a:latin typeface="Calibri"/>
              </a:rPr>
              <a:t>wenn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du </a:t>
            </a:r>
            <a:r>
              <a:rPr sz="1431" b="1" i="1" dirty="0">
                <a:solidFill>
                  <a:srgbClr val="636B77"/>
                </a:solidFill>
                <a:latin typeface="Cambria Math"/>
              </a:rPr>
              <a:t>m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lang="de-DE"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und </a:t>
            </a:r>
            <a:r>
              <a:rPr sz="1431" b="1" i="1" dirty="0">
                <a:solidFill>
                  <a:srgbClr val="636B77"/>
                </a:solidFill>
                <a:latin typeface="Cambria Math"/>
              </a:rPr>
              <a:t>b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lang="de-DE"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noch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suchst</a:t>
            </a:r>
            <a:r>
              <a:rPr lang="de-DE" sz="1350" b="1" i="0" dirty="0">
                <a:solidFill>
                  <a:srgbClr val="636B77"/>
                </a:solidFill>
                <a:latin typeface="Calibri"/>
              </a:rPr>
              <a:t>:</a:t>
            </a:r>
            <a:endParaRPr sz="1350" b="1" i="0" dirty="0">
              <a:solidFill>
                <a:srgbClr val="636B77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7551" y="2926080"/>
            <a:ext cx="3010707" cy="112210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 dirty="0">
                <a:solidFill>
                  <a:srgbClr val="15181D"/>
                </a:solidFill>
                <a:latin typeface="Calibri"/>
              </a:rPr>
              <a:t>•  S. 13 Nr. 1 </a:t>
            </a:r>
            <a:r>
              <a:rPr sz="1750" b="0" i="0" dirty="0" err="1">
                <a:solidFill>
                  <a:srgbClr val="15181D"/>
                </a:solidFill>
                <a:latin typeface="Calibri"/>
              </a:rPr>
              <a:t>Geradengleichungen</a:t>
            </a:r>
            <a:r>
              <a:rPr sz="175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1750" b="0" i="0" dirty="0" err="1">
                <a:solidFill>
                  <a:srgbClr val="15181D"/>
                </a:solidFill>
                <a:latin typeface="Calibri"/>
              </a:rPr>
              <a:t>aus</a:t>
            </a:r>
            <a:r>
              <a:rPr sz="1750" b="0" i="0" dirty="0">
                <a:solidFill>
                  <a:srgbClr val="15181D"/>
                </a:solidFill>
                <a:latin typeface="Calibri"/>
              </a:rPr>
              <a:t> Fig. 1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 dirty="0">
                <a:solidFill>
                  <a:srgbClr val="15181D"/>
                </a:solidFill>
                <a:latin typeface="Calibri"/>
              </a:rPr>
              <a:t>•  S. 13 Nr. 3 a)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05274" y="1463040"/>
            <a:ext cx="3381146" cy="3977639"/>
          </a:xfrm>
          <a:prstGeom prst="roundRect">
            <a:avLst>
              <a:gd name="adj" fmla="val 3000"/>
            </a:avLst>
          </a:prstGeom>
          <a:solidFill>
            <a:srgbClr val="E6F2EB"/>
          </a:solidFill>
          <a:ln w="22225">
            <a:solidFill>
              <a:srgbClr val="1A6E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61306" y="1664208"/>
            <a:ext cx="286908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000" b="1" i="0">
                <a:solidFill>
                  <a:srgbClr val="1A6E45"/>
                </a:solidFill>
                <a:latin typeface="Calibri"/>
              </a:rPr>
              <a:t>Standard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61306" y="2139696"/>
            <a:ext cx="777240" cy="25400"/>
          </a:xfrm>
          <a:prstGeom prst="rect">
            <a:avLst/>
          </a:prstGeom>
          <a:solidFill>
            <a:srgbClr val="1A6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61306" y="2304288"/>
            <a:ext cx="2869082" cy="30322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6000"/>
              </a:lnSpc>
              <a:spcAft>
                <a:spcPts val="400"/>
              </a:spcAft>
            </a:pPr>
            <a:r>
              <a:rPr sz="1350" b="1" i="0" dirty="0" err="1">
                <a:solidFill>
                  <a:srgbClr val="636B77"/>
                </a:solidFill>
                <a:latin typeface="Calibri"/>
              </a:rPr>
              <a:t>wenn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du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Geraden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sicher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aufstellst</a:t>
            </a:r>
            <a:r>
              <a:rPr lang="de-DE" sz="1350" b="1" i="0" dirty="0">
                <a:solidFill>
                  <a:srgbClr val="636B77"/>
                </a:solidFill>
                <a:latin typeface="Calibri"/>
              </a:rPr>
              <a:t>:</a:t>
            </a:r>
            <a:endParaRPr sz="1350" b="1" i="0" dirty="0">
              <a:solidFill>
                <a:srgbClr val="636B77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61306" y="2926080"/>
            <a:ext cx="2869082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 dirty="0">
                <a:solidFill>
                  <a:srgbClr val="15181D"/>
                </a:solidFill>
                <a:latin typeface="Calibri"/>
              </a:rPr>
              <a:t>•  S. 13 Nr. 2 — </a:t>
            </a:r>
            <a:r>
              <a:rPr sz="1750" b="0" i="0" dirty="0" err="1">
                <a:solidFill>
                  <a:srgbClr val="15181D"/>
                </a:solidFill>
                <a:latin typeface="Calibri"/>
              </a:rPr>
              <a:t>Gleichung</a:t>
            </a:r>
            <a:r>
              <a:rPr sz="175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1750" b="0" i="0" dirty="0" err="1">
                <a:solidFill>
                  <a:srgbClr val="15181D"/>
                </a:solidFill>
                <a:latin typeface="Calibri"/>
              </a:rPr>
              <a:t>aus</a:t>
            </a:r>
            <a:r>
              <a:rPr sz="175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1750" b="0" i="0" dirty="0" err="1">
                <a:solidFill>
                  <a:srgbClr val="15181D"/>
                </a:solidFill>
                <a:latin typeface="Calibri"/>
              </a:rPr>
              <a:t>Eigenschaften</a:t>
            </a:r>
            <a:endParaRPr sz="1750" b="0" i="0" dirty="0">
              <a:solidFill>
                <a:srgbClr val="15181D"/>
              </a:solidFill>
              <a:latin typeface="Calibri"/>
            </a:endParaRP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00" b="0" i="0" dirty="0">
                <a:solidFill>
                  <a:srgbClr val="636B77"/>
                </a:solidFill>
                <a:latin typeface="Calibri"/>
              </a:rPr>
              <a:t>     </a:t>
            </a:r>
            <a:r>
              <a:rPr sz="1700" b="0" i="0" dirty="0" err="1">
                <a:solidFill>
                  <a:srgbClr val="636B77"/>
                </a:solidFill>
                <a:latin typeface="Calibri"/>
              </a:rPr>
              <a:t>fünf</a:t>
            </a:r>
            <a:r>
              <a:rPr sz="1700" b="0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700" b="0" i="0" dirty="0" err="1">
                <a:solidFill>
                  <a:srgbClr val="636B77"/>
                </a:solidFill>
                <a:latin typeface="Calibri"/>
              </a:rPr>
              <a:t>Varianten</a:t>
            </a:r>
            <a:r>
              <a:rPr sz="1700" b="0" i="0" dirty="0">
                <a:solidFill>
                  <a:srgbClr val="636B77"/>
                </a:solidFill>
                <a:latin typeface="Calibri"/>
              </a:rPr>
              <a:t>, </a:t>
            </a:r>
            <a:r>
              <a:rPr sz="1700" b="0" i="0" dirty="0" err="1">
                <a:solidFill>
                  <a:srgbClr val="636B77"/>
                </a:solidFill>
                <a:latin typeface="Calibri"/>
              </a:rPr>
              <a:t>zunehmend</a:t>
            </a:r>
            <a:r>
              <a:rPr sz="1700" b="0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700" b="0" i="0" dirty="0" err="1">
                <a:solidFill>
                  <a:srgbClr val="636B77"/>
                </a:solidFill>
                <a:latin typeface="Calibri"/>
              </a:rPr>
              <a:t>schwerer</a:t>
            </a:r>
            <a:endParaRPr sz="1700" b="0" i="0" dirty="0">
              <a:solidFill>
                <a:srgbClr val="636B77"/>
              </a:solidFill>
              <a:latin typeface="Calibri"/>
            </a:endParaRP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 dirty="0">
                <a:solidFill>
                  <a:srgbClr val="15181D"/>
                </a:solidFill>
                <a:latin typeface="Calibri"/>
              </a:rPr>
              <a:t>•  S. 14 Nr. 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9028" y="1463040"/>
            <a:ext cx="3381146" cy="3977639"/>
          </a:xfrm>
          <a:prstGeom prst="roundRect">
            <a:avLst>
              <a:gd name="adj" fmla="val 3000"/>
            </a:avLst>
          </a:prstGeom>
          <a:solidFill>
            <a:srgbClr val="FDF0E7"/>
          </a:solidFill>
          <a:ln w="22225">
            <a:solidFill>
              <a:srgbClr val="B43D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35060" y="1664208"/>
            <a:ext cx="286908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000" b="1" i="0">
                <a:solidFill>
                  <a:srgbClr val="B43D0E"/>
                </a:solidFill>
                <a:latin typeface="Calibri"/>
              </a:rPr>
              <a:t>Experte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35060" y="2139696"/>
            <a:ext cx="777240" cy="25400"/>
          </a:xfrm>
          <a:prstGeom prst="rect">
            <a:avLst/>
          </a:prstGeom>
          <a:solidFill>
            <a:srgbClr val="B43D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35060" y="2304288"/>
            <a:ext cx="2869082" cy="5234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6000"/>
              </a:lnSpc>
              <a:spcAft>
                <a:spcPts val="400"/>
              </a:spcAft>
            </a:pPr>
            <a:r>
              <a:rPr sz="1350" b="1" i="0" dirty="0" err="1">
                <a:solidFill>
                  <a:srgbClr val="636B77"/>
                </a:solidFill>
                <a:latin typeface="Calibri"/>
              </a:rPr>
              <a:t>wenn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dir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die </a:t>
            </a:r>
            <a:r>
              <a:rPr lang="de-DE" sz="1350" b="1" i="0" dirty="0">
                <a:solidFill>
                  <a:srgbClr val="636B77"/>
                </a:solidFill>
                <a:latin typeface="Calibri"/>
              </a:rPr>
              <a:t>Roller-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Tarife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zu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leicht</a:t>
            </a:r>
            <a:r>
              <a:rPr sz="1350" b="1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636B77"/>
                </a:solidFill>
                <a:latin typeface="Calibri"/>
              </a:rPr>
              <a:t>waren</a:t>
            </a:r>
            <a:r>
              <a:rPr lang="de-DE" sz="1350" b="1" i="0" dirty="0">
                <a:solidFill>
                  <a:srgbClr val="636B77"/>
                </a:solidFill>
                <a:latin typeface="Calibri"/>
              </a:rPr>
              <a:t>:</a:t>
            </a:r>
            <a:endParaRPr sz="1350" b="1" i="0" dirty="0">
              <a:solidFill>
                <a:srgbClr val="636B77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35060" y="2926080"/>
            <a:ext cx="2869082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>
                <a:solidFill>
                  <a:srgbClr val="15181D"/>
                </a:solidFill>
                <a:latin typeface="Calibri"/>
              </a:rPr>
              <a:t>•  S. 14 Nr. 11 — Car-Sharing: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00" b="0" i="0">
                <a:solidFill>
                  <a:srgbClr val="636B77"/>
                </a:solidFill>
                <a:latin typeface="Calibri"/>
              </a:rPr>
              <a:t>     Ab wann ist welches Angebot günstiger?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81BE0-7602-9423-F469-76BB4D109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E04_impuls_scooter.png">
            <a:extLst>
              <a:ext uri="{FF2B5EF4-FFF2-40B4-BE49-F238E27FC236}">
                <a16:creationId xmlns:a16="http://schemas.microsoft.com/office/drawing/2014/main" id="{F6C6A475-814A-6A45-C085-B66BC754D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964" y="1706163"/>
            <a:ext cx="6836565" cy="44348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699E1C-03A6-C7D4-72EC-9B346DD33318}"/>
              </a:ext>
            </a:extLst>
          </p:cNvPr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 dirty="0" err="1">
                <a:solidFill>
                  <a:srgbClr val="636B77"/>
                </a:solidFill>
                <a:latin typeface="Calibri"/>
              </a:rPr>
              <a:t>Kapitel</a:t>
            </a:r>
            <a:r>
              <a:rPr sz="1050" b="0" i="0" dirty="0">
                <a:solidFill>
                  <a:srgbClr val="636B77"/>
                </a:solidFill>
                <a:latin typeface="Calibri"/>
              </a:rPr>
              <a:t> I  ·  UE 4  ·  Zwei </a:t>
            </a:r>
            <a:r>
              <a:rPr sz="1050" b="0" i="0" dirty="0" err="1">
                <a:solidFill>
                  <a:srgbClr val="636B77"/>
                </a:solidFill>
                <a:latin typeface="Calibri"/>
              </a:rPr>
              <a:t>Punkte</a:t>
            </a:r>
            <a:r>
              <a:rPr sz="1050" b="0" i="0" dirty="0">
                <a:solidFill>
                  <a:srgbClr val="636B77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rgbClr val="636B77"/>
                </a:solidFill>
                <a:latin typeface="Calibri"/>
              </a:rPr>
              <a:t>genügen</a:t>
            </a:r>
            <a:endParaRPr sz="1050" b="0" i="0" dirty="0">
              <a:solidFill>
                <a:srgbClr val="636B77"/>
              </a:solidFill>
              <a:latin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B57F12-925C-26EB-F0D0-74D3BD2F9778}"/>
              </a:ext>
            </a:extLst>
          </p:cNvPr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2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2E6500E9-38E5-34D4-B208-8AA7D0EC55B5}"/>
              </a:ext>
            </a:extLst>
          </p:cNvPr>
          <p:cNvSpPr/>
          <p:nvPr/>
        </p:nvSpPr>
        <p:spPr>
          <a:xfrm>
            <a:off x="2103119" y="301752"/>
            <a:ext cx="7641517" cy="1234440"/>
          </a:xfrm>
          <a:prstGeom prst="roundRect">
            <a:avLst>
              <a:gd name="adj" fmla="val 4000"/>
            </a:avLst>
          </a:prstGeom>
          <a:solidFill>
            <a:srgbClr val="E6F2EB"/>
          </a:solidFill>
          <a:ln w="25400">
            <a:solidFill>
              <a:srgbClr val="1A6E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CCDD0AFD-3708-0940-E042-81F1C6E3231E}"/>
              </a:ext>
            </a:extLst>
          </p:cNvPr>
          <p:cNvSpPr txBox="1"/>
          <p:nvPr/>
        </p:nvSpPr>
        <p:spPr>
          <a:xfrm>
            <a:off x="2834641" y="668638"/>
            <a:ext cx="7120490" cy="50443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600" b="1" i="0" dirty="0" err="1">
                <a:solidFill>
                  <a:srgbClr val="1A6E45"/>
                </a:solidFill>
                <a:latin typeface="Calibri"/>
              </a:rPr>
              <a:t>Wer</a:t>
            </a:r>
            <a:r>
              <a:rPr sz="2600" b="1" i="0" dirty="0">
                <a:solidFill>
                  <a:srgbClr val="1A6E45"/>
                </a:solidFill>
                <a:latin typeface="Calibri"/>
              </a:rPr>
              <a:t> hat nun </a:t>
            </a:r>
            <a:r>
              <a:rPr sz="2600" b="1" i="0" dirty="0" err="1">
                <a:solidFill>
                  <a:srgbClr val="1A6E45"/>
                </a:solidFill>
                <a:latin typeface="Calibri"/>
              </a:rPr>
              <a:t>recht</a:t>
            </a:r>
            <a:r>
              <a:rPr sz="2600" b="1" i="0" dirty="0">
                <a:solidFill>
                  <a:srgbClr val="1A6E45"/>
                </a:solidFill>
                <a:latin typeface="Calibri"/>
              </a:rPr>
              <a:t> — Lea </a:t>
            </a:r>
            <a:r>
              <a:rPr sz="2600" b="1" i="0" dirty="0" err="1">
                <a:solidFill>
                  <a:srgbClr val="1A6E45"/>
                </a:solidFill>
                <a:latin typeface="Calibri"/>
              </a:rPr>
              <a:t>oder</a:t>
            </a:r>
            <a:r>
              <a:rPr sz="2600" b="1" i="0" dirty="0">
                <a:solidFill>
                  <a:srgbClr val="1A6E45"/>
                </a:solidFill>
                <a:latin typeface="Calibri"/>
              </a:rPr>
              <a:t> Ben?</a:t>
            </a:r>
          </a:p>
        </p:txBody>
      </p:sp>
    </p:spTree>
    <p:extLst>
      <p:ext uri="{BB962C8B-B14F-4D97-AF65-F5344CB8AC3E}">
        <p14:creationId xmlns:p14="http://schemas.microsoft.com/office/powerpoint/2010/main" val="3702046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 dirty="0" err="1">
                <a:solidFill>
                  <a:srgbClr val="1B446E"/>
                </a:solidFill>
                <a:latin typeface="Calibri"/>
              </a:rPr>
              <a:t>Zurück</a:t>
            </a:r>
            <a:r>
              <a:rPr sz="2700" b="1" i="0" dirty="0">
                <a:solidFill>
                  <a:srgbClr val="1B446E"/>
                </a:solidFill>
                <a:latin typeface="Calibri"/>
              </a:rPr>
              <a:t> </a:t>
            </a:r>
            <a:r>
              <a:rPr sz="2700" b="1" i="0" dirty="0" err="1">
                <a:solidFill>
                  <a:srgbClr val="1B446E"/>
                </a:solidFill>
                <a:latin typeface="Calibri"/>
              </a:rPr>
              <a:t>zur</a:t>
            </a:r>
            <a:r>
              <a:rPr sz="2700" b="1" i="0" dirty="0">
                <a:solidFill>
                  <a:srgbClr val="1B446E"/>
                </a:solidFill>
                <a:latin typeface="Calibri"/>
              </a:rPr>
              <a:t> </a:t>
            </a:r>
            <a:r>
              <a:rPr sz="2700" b="1" i="0" dirty="0" err="1">
                <a:solidFill>
                  <a:srgbClr val="1B446E"/>
                </a:solidFill>
                <a:latin typeface="Calibri"/>
              </a:rPr>
              <a:t>Leitfrage</a:t>
            </a:r>
            <a:endParaRPr sz="2700" b="1" i="0" dirty="0">
              <a:solidFill>
                <a:srgbClr val="1B446E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Rückführung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10728655" cy="1234440"/>
          </a:xfrm>
          <a:prstGeom prst="roundRect">
            <a:avLst>
              <a:gd name="adj" fmla="val 4000"/>
            </a:avLst>
          </a:prstGeom>
          <a:solidFill>
            <a:srgbClr val="E6F2EB"/>
          </a:solidFill>
          <a:ln w="25400">
            <a:solidFill>
              <a:srgbClr val="1A6E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1536192"/>
            <a:ext cx="9997135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600" b="1" i="0" dirty="0" err="1">
                <a:solidFill>
                  <a:srgbClr val="1A6E45"/>
                </a:solidFill>
                <a:latin typeface="Calibri"/>
              </a:rPr>
              <a:t>Wer</a:t>
            </a:r>
            <a:r>
              <a:rPr sz="2600" b="1" i="0" dirty="0">
                <a:solidFill>
                  <a:srgbClr val="1A6E45"/>
                </a:solidFill>
                <a:latin typeface="Calibri"/>
              </a:rPr>
              <a:t> hat nun </a:t>
            </a:r>
            <a:r>
              <a:rPr sz="2600" b="1" i="0" dirty="0" err="1">
                <a:solidFill>
                  <a:srgbClr val="1A6E45"/>
                </a:solidFill>
                <a:latin typeface="Calibri"/>
              </a:rPr>
              <a:t>recht</a:t>
            </a:r>
            <a:r>
              <a:rPr sz="2600" b="1" i="0" dirty="0">
                <a:solidFill>
                  <a:srgbClr val="1A6E45"/>
                </a:solidFill>
                <a:latin typeface="Calibri"/>
              </a:rPr>
              <a:t> — Lea </a:t>
            </a:r>
            <a:r>
              <a:rPr sz="2600" b="1" i="0" dirty="0" err="1">
                <a:solidFill>
                  <a:srgbClr val="1A6E45"/>
                </a:solidFill>
                <a:latin typeface="Calibri"/>
              </a:rPr>
              <a:t>oder</a:t>
            </a:r>
            <a:r>
              <a:rPr sz="2600" b="1" i="0" dirty="0">
                <a:solidFill>
                  <a:srgbClr val="1A6E45"/>
                </a:solidFill>
                <a:latin typeface="Calibri"/>
              </a:rPr>
              <a:t> Ben?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80360"/>
            <a:ext cx="10728655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800" b="1" i="0">
                <a:solidFill>
                  <a:srgbClr val="636B77"/>
                </a:solidFill>
                <a:latin typeface="Calibri"/>
              </a:rPr>
              <a:t>So beantworten wir sie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337560"/>
            <a:ext cx="10728655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4000"/>
              </a:lnSpc>
              <a:spcAft>
                <a:spcPts val="14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• 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SwiftGo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: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f</a:t>
            </a:r>
            <a:r>
              <a:rPr lang="de-DE" sz="2226" b="0" i="1" dirty="0">
                <a:solidFill>
                  <a:srgbClr val="15181D"/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(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) = 0,25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 + 1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  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CityRoll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: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g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(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) = 0,35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</a:t>
            </a:r>
          </a:p>
          <a:p>
            <a:pPr algn="l">
              <a:lnSpc>
                <a:spcPct val="114000"/>
              </a:lnSpc>
              <a:spcAft>
                <a:spcPts val="14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•  Gleich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teuer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sind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beide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,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wenn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0,25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 + 1 = 0,35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gilt — also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bei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 = 10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Minuten.</a:t>
            </a:r>
          </a:p>
          <a:p>
            <a:pPr algn="l">
              <a:lnSpc>
                <a:spcPct val="114000"/>
              </a:lnSpc>
              <a:spcAft>
                <a:spcPts val="14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•  Unter 10 Minuten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ist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CityRoll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günstiger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,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über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10 Minuten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SwiftGo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</a:t>
            </a:r>
          </a:p>
          <a:p>
            <a:pPr algn="l">
              <a:lnSpc>
                <a:spcPct val="114000"/>
              </a:lnSpc>
              <a:spcAft>
                <a:spcPts val="14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• 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Beide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hatten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recht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— es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kommt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auf die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Fahrzeit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669280"/>
            <a:ext cx="10728655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636B77"/>
                </a:solidFill>
                <a:latin typeface="Calibri"/>
              </a:rPr>
              <a:t>Ausblick:  Nächste Stunde: Bei quadratischen Funktionen gibt es gleich drei Schreibweisen.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Hausaufgabe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Abschluss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10728655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400" b="0" i="0" dirty="0">
                <a:solidFill>
                  <a:srgbClr val="15181D"/>
                </a:solidFill>
                <a:latin typeface="Calibri"/>
              </a:rPr>
              <a:t>•  S. 13 Nr. 3 a) und b)</a:t>
            </a:r>
          </a:p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400" b="0" i="0" dirty="0">
                <a:solidFill>
                  <a:srgbClr val="15181D"/>
                </a:solidFill>
                <a:latin typeface="Calibri"/>
              </a:rPr>
              <a:t>•  S. 13 Nr. 2 d) und e), falls nicht </a:t>
            </a:r>
            <a:r>
              <a:rPr sz="2400" b="0" i="0" dirty="0" err="1">
                <a:solidFill>
                  <a:srgbClr val="15181D"/>
                </a:solidFill>
                <a:latin typeface="Calibri"/>
              </a:rPr>
              <a:t>geschafft</a:t>
            </a:r>
            <a:endParaRPr sz="2400" b="0" i="0" dirty="0">
              <a:solidFill>
                <a:srgbClr val="15181D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4  ·  Zwei Punkte genügen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691</Words>
  <Application>Microsoft Office PowerPoint</Application>
  <PresentationFormat>Breitbild</PresentationFormat>
  <Paragraphs>95</Paragraphs>
  <Slides>11</Slides>
  <Notes>1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Leon Bechtel</cp:lastModifiedBy>
  <cp:revision>11</cp:revision>
  <dcterms:created xsi:type="dcterms:W3CDTF">2013-01-27T09:14:16Z</dcterms:created>
  <dcterms:modified xsi:type="dcterms:W3CDTF">2026-09-09T08:38:02Z</dcterms:modified>
  <cp:category/>
</cp:coreProperties>
</file>