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6" d="100"/>
          <a:sy n="86" d="100"/>
        </p:scale>
        <p:origin x="288" y="4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Einstieg direkt nach der Hausaufgabenbesprechung. Der Sprung ist derselbe wie in der letzten Stunde: f(x) = −0,5(x − 2)² + 4,5, Start bei x = 0 in Höhe 2,5, Landung bei x = 5.</a:t>
            </a:r>
          </a:p>
          <a:p>
            <a:endParaRPr/>
          </a:p>
          <a:p>
            <a:r>
              <a:t>Ablauf: Comic still ansehen lassen. Dann entscheidet jede und jeder allein zu den Aussagen 1 bis 4 und notiert im Heft: stimmt / stimmt nicht / kommt drauf an. Per Handzeichen abstimmen und das Ergebnis als Strichliste an die Tafel schreiben. Nicht auflösen, nicht kommentieren – die Strichliste bleibt bis Folie 6 stehen.</a:t>
            </a:r>
          </a:p>
          <a:p>
            <a:endParaRPr/>
          </a:p>
          <a:p>
            <a:r>
              <a:t>Wird es knapp: nur per Handzeichen abstimmen, nicht aufschreiben lassen.</a:t>
            </a:r>
          </a:p>
          <a:p>
            <a:endParaRPr/>
          </a:p>
          <a:p>
            <a:r>
              <a:t>Im Level-Editor: Die Münze in Höhe 4 liegt bei x = 3, die Münze in Höhe 5 bei x = 2. Die Achsen zeigen Höhe und Position x, beides in Level-Einheiten LE. Die Spielfigur steht auf der Startplattform, die gestrichelte Kurve zeigt ihren Sprung.</a:t>
            </a:r>
          </a:p>
          <a:p>
            <a:endParaRPr/>
          </a:p>
          <a:p>
            <a:r>
              <a:t>Nur für die Lehrkraft – aufgelöst wird auf Folie 7:</a:t>
            </a:r>
          </a:p>
          <a:p>
            <a:r>
              <a:t>1  falsch – W = [0; 4,5], der größte Funktionswert ist f(2) = 4,5</a:t>
            </a:r>
          </a:p>
          <a:p>
            <a:r>
              <a:t>2  stimmt – f(1) = f(3) = 4</a:t>
            </a:r>
          </a:p>
          <a:p>
            <a:r>
              <a:t>3  falsch – ein längeres Level vergrößert nur D; größer als 4,5 wird f(x) nie</a:t>
            </a:r>
          </a:p>
          <a:p>
            <a:r>
              <a:t>4  kommt drauf an – im Spiel D = [0; 5], für die Funktion D_f = ℝ</a:t>
            </a:r>
          </a:p>
          <a:p>
            <a:endParaRPr/>
          </a:p>
          <a:p>
            <a:r>
              <a:t>Leitfrage vorlesen und stehen lassen.</a:t>
            </a:r>
          </a:p>
          <a:p>
            <a:endParaRPr/>
          </a:p>
          <a:p>
            <a:r>
              <a:t>Bildquelle: Jugendliche am Laptop und Spielfigur, mit OpenAI Imagegen für diese Unterrichtsfolie erzeugt. Mathematische Darstellung separat gesetzt.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Partnerarbeit. Das Buch S. 9 liefert Begriffe und Intervallschreibweise.</a:t>
            </a:r>
          </a:p>
          <a:p>
            <a:endParaRPr/>
          </a:p>
          <a:p>
            <a:r>
              <a:t>Erwartete Ergebnisse:</a:t>
            </a:r>
          </a:p>
          <a:p>
            <a:r>
              <a:t>1  D_f: alle Zahlen, die man für x einsetzen darf. W_f: alle Funktionswerte, die herauskommen.</a:t>
            </a:r>
          </a:p>
          <a:p>
            <a:r>
              <a:t>2  f(1) = 4 und f(3) = 4. „An den Stellen 1 und 3 hat f den Funktionswert 4.“</a:t>
            </a:r>
          </a:p>
          <a:p>
            <a:r>
              <a:t>3  0 ≤ x ≤ 5, also D = [0; 5]. 0 ≤ f(x) ≤ 4,5, also W = [0; 4,5]. Der kleinste Wert 0 liegt bei der Landung (x = 5), nicht beim Start. Der größte ist f(2) = 4,5.</a:t>
            </a:r>
          </a:p>
          <a:p>
            <a:r>
              <a:t>4  D_f = ℝ, W_f = ]−∞; 4,5].</a:t>
            </a:r>
          </a:p>
          <a:p>
            <a:endParaRPr/>
          </a:p>
          <a:p>
            <a:r>
              <a:t>Unterscheidung: Beim Sprung schreiben wir D und W (Sachzusammenhang), bei der Funktion selbst D_f und W_f.</a:t>
            </a:r>
          </a:p>
          <a:p>
            <a:endParaRPr/>
          </a:p>
          <a:p>
            <a:r>
              <a:t>Beim Herumgehen darauf achten:</a:t>
            </a:r>
          </a:p>
          <a:p>
            <a:r>
              <a:t>- W = [0; 2,5] – nur Start und Landung betrachtet. Das ist Aussage 1 aus dem Comic.</a:t>
            </a:r>
          </a:p>
          <a:p>
            <a:r>
              <a:t>- W absteigend notiert: [4,5; 0].</a:t>
            </a:r>
          </a:p>
          <a:p>
            <a:r>
              <a:t>- D und W vertauscht.</a:t>
            </a:r>
          </a:p>
          <a:p>
            <a:r>
              <a:t>- „Stelle“ als Punkt (1 | 4) statt als Zahl 1.</a:t>
            </a:r>
          </a:p>
          <a:p>
            <a:endParaRPr/>
          </a:p>
          <a:p>
            <a:r>
              <a:t>Die Ergebnisse zu 3 und 4 noch nicht im Plenum auflösen – sie tragen die Prüfung der Aussagen am Ende.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Zuerst zwei, drei Paare ihre Sätze aus Schritt 2 vorlesen lassen, dann diese Folie zeigen und ins Regelheft übernehmen.</a:t>
            </a:r>
          </a:p>
          <a:p>
            <a:endParaRPr/>
          </a:p>
          <a:p>
            <a:r>
              <a:t>Fachlich festhalten:</a:t>
            </a:r>
          </a:p>
          <a:p>
            <a:r>
              <a:t>- Eine Stelle ist eine Zahl (ein x-Wert), kein Punkt. Der Punkt heißt P(4 | 2,5).</a:t>
            </a:r>
          </a:p>
          <a:p>
            <a:r>
              <a:t>- Wir sagen Definitionsmenge und Wertemenge, wie die Klett-Materialien zum Buch. „Definitionsbereich“ meint dasselbe.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Die Lücken unten bleiben offen. Die Lernenden tragen ihre Ergebnisse aus der Partnerarbeit mit Bleistift ein; aufgelöst wird erst auf Folie 7. So werden die Aussagen aus dem Comic am Ende wirklich geprüft und nicht vorher verraten.</a:t>
            </a:r>
          </a:p>
          <a:p>
            <a:endParaRPr/>
          </a:p>
          <a:p>
            <a:r>
              <a:t>Fachlich festhalten:</a:t>
            </a:r>
          </a:p>
          <a:p>
            <a:r>
              <a:t>- Eckige Klammer nach innen: Der Randwert gehört dazu. Klammer nach außen: Er gehört nicht dazu.</a:t>
            </a:r>
          </a:p>
          <a:p>
            <a:r>
              <a:t>- ∞ ist keine Zahl, deshalb ist die Klammer dort immer offen.</a:t>
            </a:r>
          </a:p>
          <a:p>
            <a:r>
              <a:t>- Intervalle werden immer vom kleineren zum größeren Wert notiert.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Die Folie bleibt während der ganzen Arbeitsphase stehen. Pflicht ist nur eine Aufgabe: So erreichen alle den Kern, auch wenn die Erarbeitung länger dauert. Die Bonusaufgaben werden von 1 nach 3 anspruchsvoller. Wer fertig ist, macht mit Bonus 1 weiter; wer sich sicher fühlt, darf direkt zu Bonus 2 springen.</a:t>
            </a:r>
          </a:p>
          <a:p>
            <a:endParaRPr/>
          </a:p>
          <a:p>
            <a:r>
              <a:t>ACHTUNG: Die Buchnummern stammen aus dem Aufgabenplan zu Kapitel I und sind nicht am Buch gegengelesen. Vor der Stunde S. 10–11 prüfen und die Nummern auf dieser Folie direkt ändern.</a:t>
            </a:r>
          </a:p>
          <a:p>
            <a:endParaRPr/>
          </a:p>
          <a:p>
            <a:r>
              <a:t>Pflicht S. 10 Nr. 2 – laut Aufgabenplan D und W von f(x) = −x² + 3 und g(x) = 0,5(x − 1)² + 2:</a:t>
            </a:r>
          </a:p>
          <a:p>
            <a:r>
              <a:t>D_f = ℝ,  W_f = ]−∞; 3]  (Hochpunkt S(0 | 3))</a:t>
            </a:r>
          </a:p>
          <a:p>
            <a:r>
              <a:t>D_g = ℝ,  W_g = [2; +∞[  (Tiefpunkt S(1 | 2))</a:t>
            </a:r>
          </a:p>
          <a:p>
            <a:r>
              <a:t>Stehen im Buch andere Funktionen, gilt dieselbe Idee: W über den Scheitelpunkt bestimmen.</a:t>
            </a:r>
          </a:p>
          <a:p>
            <a:endParaRPr/>
          </a:p>
          <a:p>
            <a:r>
              <a:t>Bonus 2 – Level 3: Der höchste Punkt liegt in der Mitte, also S(3 | 5) und f(x) = a(x − 3)² + 5. Aus f(0) = 0 folgt 9a + 5 = 0, also a = −5/9.</a:t>
            </a:r>
          </a:p>
          <a:p>
            <a:r>
              <a:t>f(x) = −5/9 · (x − 3)² + 5,  D = [0; 6],  W = [0; 5].  Ohne Level: D_f = ℝ,  W_f = ]−∞; 5].</a:t>
            </a:r>
          </a:p>
          <a:p>
            <a:endParaRPr/>
          </a:p>
          <a:p>
            <a:r>
              <a:t>Gestufte Tipps (mündlich, auf Nachfrage):</a:t>
            </a:r>
          </a:p>
          <a:p>
            <a:r>
              <a:t>Tipp 1 – Anstoß: Welche Zahlen darf man für x einsetzen – gibt es irgendeine, bei der es nicht geht?</a:t>
            </a:r>
          </a:p>
          <a:p>
            <a:r>
              <a:t>Tipp 2 – Werkzeug: Erst als Ungleichung schreiben, dann fragen: Gehört der Randwert dazu?</a:t>
            </a:r>
          </a:p>
          <a:p>
            <a:r>
              <a:t>Tipp 3 – Anfang: Für die Wertemenge den Scheitelpunkt suchen. Ist er Hoch- oder Tiefpunkt?</a:t>
            </a:r>
          </a:p>
          <a:p>
            <a:endParaRPr/>
          </a:p>
          <a:p>
            <a:r>
              <a:t>Beim Herumgehen auf Klammerrichtung und absteigende Notation achten.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Erneut per Handzeichen abstimmen und die neue Strichliste neben die alte schreiben. Wo hat sich die Mehrheit verschoben – und warum?</a:t>
            </a:r>
          </a:p>
          <a:p>
            <a:endParaRPr/>
          </a:p>
          <a:p>
            <a:r>
              <a:t>Dann zu jeder Aussage eine Begründung einfordern, immer mit Fachbegriff. Satzmuster anbieten, wenn es hakt:</a:t>
            </a:r>
          </a:p>
          <a:p>
            <a:r>
              <a:t>„An der Stelle … hat f den Funktionswert …“</a:t>
            </a:r>
          </a:p>
          <a:p>
            <a:r>
              <a:t>„Die Wertemenge des Sprungs ist …, weil …“</a:t>
            </a:r>
          </a:p>
          <a:p>
            <a:r>
              <a:t>„Im Spiel ist D = …, für die Funktion gilt aber D_f = …“</a:t>
            </a:r>
          </a:p>
          <a:p>
            <a:endParaRPr/>
          </a:p>
          <a:p>
            <a:r>
              <a:t>Bei Aussage 4 bewusst beide Seiten hören: Sie ist weder ganz richtig noch ganz falsch. Genau diese Unterscheidung zwischen Sachzusammenhang und Funktion brauchen wir bei den ganzrationalen Funktionen wieder.</a:t>
            </a:r>
          </a:p>
          <a:p>
            <a:endParaRPr/>
          </a:p>
          <a:p>
            <a:r>
              <a:t>Erst danach Folie 7 zeigen.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Die beiden Strichlisten an der Tafel vergleichen: Wer hat umgedacht – und bei welcher Aussage?</a:t>
            </a:r>
          </a:p>
          <a:p>
            <a:endParaRPr/>
          </a:p>
          <a:p>
            <a:r>
              <a:t>Auflösung:</a:t>
            </a:r>
          </a:p>
          <a:p>
            <a:r>
              <a:t>1  Falsch. Start (2,5) und Landung (0) sind nicht die Grenzen der Wertemenge. Der größte Funktionswert ist f(2) = 4,5, also W = [0; 4,5].</a:t>
            </a:r>
          </a:p>
          <a:p>
            <a:r>
              <a:t>2  Stimmt. f(1) = 4 und f(3) = 4. Zu einem Funktionswert können mehrere Stellen gehören – umgekehrt gehört zu jeder Stelle genau ein Funktionswert (Funktionsbegriff aus UE 1).</a:t>
            </a:r>
          </a:p>
          <a:p>
            <a:r>
              <a:t>3  Falsch. Ein längeres Level vergrößert nur D. Weil a &lt; 0 ist, ist der Scheitelpunkt S(2 | 4,5) ein Hochpunkt; größer als 4,5 wird f(x) für kein x. Rechts von x = 5 fällt die Figur sogar unter den Landeboden, zum Beispiel f(6) = −3,5.</a:t>
            </a:r>
          </a:p>
          <a:p>
            <a:r>
              <a:t>4  Kommt drauf an. Im Sachzusammenhang ist D = [0; 5], weil das Level dort endet. Die Funktion f selbst darf man für jede reelle Zahl ausrechnen: D_f = ℝ, W_f = ]−∞; 4,5].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Ausblick: Bei ganzrationalen Funktionen ist D_f immer ℝ. Interessant werden die Wertemenge und die Frage, wie sich der Graph für sehr große und sehr kleine x verhält.</a:t>
            </a:r>
          </a:p>
          <a:p>
            <a:endParaRPr/>
          </a:p>
          <a:p>
            <a:r>
              <a:t>Lösung der Hausaufgabe:</a:t>
            </a:r>
          </a:p>
          <a:p>
            <a:r>
              <a:t>g(x) = −(x − 3)² + 4:  D_f = ℝ,  W_f = ]−∞; 4]  (Hochpunkt S(3 | 4))</a:t>
            </a:r>
          </a:p>
          <a:p>
            <a:r>
              <a:t>h(x) = 0,5(x + 1)² − 2:  D_f = ℝ,  W_f = [−2; +∞[  (Tiefpunkt S(−1 | −2))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Titel">
            <a:extLst>
              <a:ext uri="{FF2B5EF4-FFF2-40B4-BE49-F238E27FC236}">
                <a16:creationId xmlns:a16="http://schemas.microsoft.com/office/drawing/2014/main" id="{BA095EAF-5B01-426A-9AD7-8CE8ED2EEF2D}"/>
              </a:ext>
            </a:extLst>
          </p:cNvPr>
          <p:cNvSpPr>
            <a:spLocks noGrp="1"/>
          </p:cNvSpPr>
          <p:nvPr/>
        </p:nvSpPr>
        <p:spPr>
          <a:xfrm>
            <a:off x="571500" y="333375"/>
            <a:ext cx="11049000" cy="590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3450" b="1">
                <a:solidFill>
                  <a:srgbClr val="19334A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19334A"/>
                </a:solidFill>
                <a:latin typeface="Arial"/>
                <a:ea typeface="Arial"/>
                <a:cs typeface="Arial"/>
              </a:rPr>
              <a:t>Level 2: Zwei Münzen, ein Sprung</a:t>
            </a:r>
          </a:p>
        </p:txBody>
      </p:sp>
      <p:sp>
        <p:nvSpPr>
          <p:cNvPr id="2" name="Trennlinie">
            <a:extLst>
              <a:ext uri="{FF2B5EF4-FFF2-40B4-BE49-F238E27FC236}">
                <a16:creationId xmlns:a16="http://schemas.microsoft.com/office/drawing/2014/main" id="{7A88F58B-7B7F-4F55-A821-F0E7E21CED61}"/>
              </a:ext>
            </a:extLst>
          </p:cNvPr>
          <p:cNvSpPr>
            <a:spLocks noGrp="1"/>
          </p:cNvSpPr>
          <p:nvPr/>
        </p:nvSpPr>
        <p:spPr>
          <a:xfrm>
            <a:off x="571500" y="1076325"/>
            <a:ext cx="11049000" cy="95"/>
          </a:xfrm>
          <a:prstGeom prst="line">
            <a:avLst/>
          </a:prstGeom>
          <a:noFill/>
          <a:ln w="14288">
            <a:solidFill>
              <a:srgbClr val="D3DFE3"/>
            </a:solidFill>
          </a:ln>
        </p:spPr>
      </p:sp>
      <p:sp>
        <p:nvSpPr>
          <p:cNvPr id="3" name="Fußzeile">
            <a:extLst>
              <a:ext uri="{FF2B5EF4-FFF2-40B4-BE49-F238E27FC236}">
                <a16:creationId xmlns:a16="http://schemas.microsoft.com/office/drawing/2014/main" id="{283451D3-8766-4AA1-B990-CD62CB176352}"/>
              </a:ext>
            </a:extLst>
          </p:cNvPr>
          <p:cNvSpPr>
            <a:spLocks noGrp="1"/>
          </p:cNvSpPr>
          <p:nvPr/>
        </p:nvSpPr>
        <p:spPr>
          <a:xfrm>
            <a:off x="571500" y="6572250"/>
            <a:ext cx="10191750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200" b="0">
                <a:solidFill>
                  <a:srgbClr val="536975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36975"/>
                </a:solidFill>
                <a:latin typeface="Arial"/>
                <a:ea typeface="Arial"/>
                <a:cs typeface="Arial"/>
              </a:rPr>
              <a:t>Level 2 · Einstieg</a:t>
            </a:r>
          </a:p>
        </p:txBody>
      </p:sp>
      <p:sp>
        <p:nvSpPr>
          <p:cNvPr id="4" name="Foliennummer">
            <a:extLst>
              <a:ext uri="{FF2B5EF4-FFF2-40B4-BE49-F238E27FC236}">
                <a16:creationId xmlns:a16="http://schemas.microsoft.com/office/drawing/2014/main" id="{80E2500C-B275-49E3-A7DC-4A7E1D44FF9A}"/>
              </a:ext>
            </a:extLst>
          </p:cNvPr>
          <p:cNvSpPr>
            <a:spLocks noGrp="1"/>
          </p:cNvSpPr>
          <p:nvPr/>
        </p:nvSpPr>
        <p:spPr>
          <a:xfrm>
            <a:off x="11068050" y="6543675"/>
            <a:ext cx="55245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defRPr sz="1425" b="0">
                <a:solidFill>
                  <a:srgbClr val="536975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53697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5" name="Raster x=-1">
            <a:extLst>
              <a:ext uri="{FF2B5EF4-FFF2-40B4-BE49-F238E27FC236}">
                <a16:creationId xmlns:a16="http://schemas.microsoft.com/office/drawing/2014/main" id="{BF7C536F-EFD8-45B7-9D33-4ADB318A8751}"/>
              </a:ext>
            </a:extLst>
          </p:cNvPr>
          <p:cNvSpPr>
            <a:spLocks noGrp="1"/>
          </p:cNvSpPr>
          <p:nvPr/>
        </p:nvSpPr>
        <p:spPr>
          <a:xfrm>
            <a:off x="1066800" y="1619250"/>
            <a:ext cx="95" cy="3467100"/>
          </a:xfrm>
          <a:prstGeom prst="line">
            <a:avLst/>
          </a:prstGeom>
          <a:noFill/>
          <a:ln w="9525">
            <a:solidFill>
              <a:srgbClr val="D6E1E5"/>
            </a:solidFill>
            <a:prstDash val="solid"/>
          </a:ln>
        </p:spPr>
      </p:sp>
      <p:sp>
        <p:nvSpPr>
          <p:cNvPr id="6" name="x-Wert -1">
            <a:extLst>
              <a:ext uri="{FF2B5EF4-FFF2-40B4-BE49-F238E27FC236}">
                <a16:creationId xmlns:a16="http://schemas.microsoft.com/office/drawing/2014/main" id="{09742E1D-65DF-45B5-8033-16AE4E6639DE}"/>
              </a:ext>
            </a:extLst>
          </p:cNvPr>
          <p:cNvSpPr>
            <a:spLocks noGrp="1"/>
          </p:cNvSpPr>
          <p:nvPr/>
        </p:nvSpPr>
        <p:spPr>
          <a:xfrm>
            <a:off x="914400" y="5172075"/>
            <a:ext cx="304800" cy="2667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1725" b="0">
                <a:solidFill>
                  <a:srgbClr val="19334A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19334A"/>
                </a:solidFill>
                <a:latin typeface="Arial"/>
                <a:ea typeface="Arial"/>
                <a:cs typeface="Arial"/>
              </a:rPr>
              <a:t>−1</a:t>
            </a:r>
          </a:p>
        </p:txBody>
      </p:sp>
      <p:sp>
        <p:nvSpPr>
          <p:cNvPr id="7" name="Raster x=0">
            <a:extLst>
              <a:ext uri="{FF2B5EF4-FFF2-40B4-BE49-F238E27FC236}">
                <a16:creationId xmlns:a16="http://schemas.microsoft.com/office/drawing/2014/main" id="{FFC7F0ED-8A87-4AD4-8978-B27E252C4F67}"/>
              </a:ext>
            </a:extLst>
          </p:cNvPr>
          <p:cNvSpPr>
            <a:spLocks noGrp="1"/>
          </p:cNvSpPr>
          <p:nvPr/>
        </p:nvSpPr>
        <p:spPr>
          <a:xfrm>
            <a:off x="1575748" y="1619250"/>
            <a:ext cx="95" cy="3467100"/>
          </a:xfrm>
          <a:prstGeom prst="line">
            <a:avLst/>
          </a:prstGeom>
          <a:noFill/>
          <a:ln w="9525">
            <a:solidFill>
              <a:srgbClr val="D6E1E5"/>
            </a:solidFill>
            <a:prstDash val="solid"/>
          </a:ln>
        </p:spPr>
      </p:sp>
      <p:sp>
        <p:nvSpPr>
          <p:cNvPr id="8" name="x-Wert 0">
            <a:extLst>
              <a:ext uri="{FF2B5EF4-FFF2-40B4-BE49-F238E27FC236}">
                <a16:creationId xmlns:a16="http://schemas.microsoft.com/office/drawing/2014/main" id="{04EECEAF-1030-47DC-88E2-62075E5B6A07}"/>
              </a:ext>
            </a:extLst>
          </p:cNvPr>
          <p:cNvSpPr>
            <a:spLocks noGrp="1"/>
          </p:cNvSpPr>
          <p:nvPr/>
        </p:nvSpPr>
        <p:spPr>
          <a:xfrm>
            <a:off x="1423348" y="5172075"/>
            <a:ext cx="304800" cy="2667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1725" b="0">
                <a:solidFill>
                  <a:srgbClr val="19334A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19334A"/>
                </a:solidFill>
                <a:latin typeface="Arial"/>
                <a:ea typeface="Arial"/>
                <a:cs typeface="Arial"/>
              </a:rPr>
              <a:t>0</a:t>
            </a:r>
          </a:p>
        </p:txBody>
      </p:sp>
      <p:sp>
        <p:nvSpPr>
          <p:cNvPr id="9" name="Raster x=1">
            <a:extLst>
              <a:ext uri="{FF2B5EF4-FFF2-40B4-BE49-F238E27FC236}">
                <a16:creationId xmlns:a16="http://schemas.microsoft.com/office/drawing/2014/main" id="{650E8F48-BB42-44DC-B704-65558ADF75D4}"/>
              </a:ext>
            </a:extLst>
          </p:cNvPr>
          <p:cNvSpPr>
            <a:spLocks noGrp="1"/>
          </p:cNvSpPr>
          <p:nvPr/>
        </p:nvSpPr>
        <p:spPr>
          <a:xfrm>
            <a:off x="2084696" y="1619250"/>
            <a:ext cx="95" cy="3467100"/>
          </a:xfrm>
          <a:prstGeom prst="line">
            <a:avLst/>
          </a:prstGeom>
          <a:noFill/>
          <a:ln w="9525">
            <a:solidFill>
              <a:srgbClr val="D6E1E5"/>
            </a:solidFill>
            <a:prstDash val="solid"/>
          </a:ln>
        </p:spPr>
      </p:sp>
      <p:sp>
        <p:nvSpPr>
          <p:cNvPr id="10" name="x-Wert 1">
            <a:extLst>
              <a:ext uri="{FF2B5EF4-FFF2-40B4-BE49-F238E27FC236}">
                <a16:creationId xmlns:a16="http://schemas.microsoft.com/office/drawing/2014/main" id="{A8384130-DEFC-4F76-9756-036089CD219F}"/>
              </a:ext>
            </a:extLst>
          </p:cNvPr>
          <p:cNvSpPr>
            <a:spLocks noGrp="1"/>
          </p:cNvSpPr>
          <p:nvPr/>
        </p:nvSpPr>
        <p:spPr>
          <a:xfrm>
            <a:off x="1932296" y="5172075"/>
            <a:ext cx="304800" cy="2667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1725" b="0">
                <a:solidFill>
                  <a:srgbClr val="19334A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19334A"/>
                </a:solidFill>
                <a:latin typeface="Arial"/>
                <a:ea typeface="Arial"/>
                <a:cs typeface="Arial"/>
              </a:rPr>
              <a:t>1</a:t>
            </a:r>
          </a:p>
        </p:txBody>
      </p:sp>
      <p:sp>
        <p:nvSpPr>
          <p:cNvPr id="11" name="Raster x=2">
            <a:extLst>
              <a:ext uri="{FF2B5EF4-FFF2-40B4-BE49-F238E27FC236}">
                <a16:creationId xmlns:a16="http://schemas.microsoft.com/office/drawing/2014/main" id="{1333F3B9-18A7-4710-98E0-769997400BF1}"/>
              </a:ext>
            </a:extLst>
          </p:cNvPr>
          <p:cNvSpPr>
            <a:spLocks noGrp="1"/>
          </p:cNvSpPr>
          <p:nvPr/>
        </p:nvSpPr>
        <p:spPr>
          <a:xfrm>
            <a:off x="2593643" y="1619250"/>
            <a:ext cx="95" cy="3467100"/>
          </a:xfrm>
          <a:prstGeom prst="line">
            <a:avLst/>
          </a:prstGeom>
          <a:noFill/>
          <a:ln w="9525">
            <a:solidFill>
              <a:srgbClr val="D6E1E5"/>
            </a:solidFill>
            <a:prstDash val="solid"/>
          </a:ln>
        </p:spPr>
      </p:sp>
      <p:sp>
        <p:nvSpPr>
          <p:cNvPr id="12" name="x-Wert 2">
            <a:extLst>
              <a:ext uri="{FF2B5EF4-FFF2-40B4-BE49-F238E27FC236}">
                <a16:creationId xmlns:a16="http://schemas.microsoft.com/office/drawing/2014/main" id="{A38A20FD-780D-428A-9EEC-786F9AA832B9}"/>
              </a:ext>
            </a:extLst>
          </p:cNvPr>
          <p:cNvSpPr>
            <a:spLocks noGrp="1"/>
          </p:cNvSpPr>
          <p:nvPr/>
        </p:nvSpPr>
        <p:spPr>
          <a:xfrm>
            <a:off x="2441243" y="5172075"/>
            <a:ext cx="304800" cy="2667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1725" b="0">
                <a:solidFill>
                  <a:srgbClr val="19334A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19334A"/>
                </a:solidFill>
                <a:latin typeface="Arial"/>
                <a:ea typeface="Arial"/>
                <a:cs typeface="Arial"/>
              </a:rPr>
              <a:t>2</a:t>
            </a:r>
          </a:p>
        </p:txBody>
      </p:sp>
      <p:sp>
        <p:nvSpPr>
          <p:cNvPr id="13" name="Raster x=3">
            <a:extLst>
              <a:ext uri="{FF2B5EF4-FFF2-40B4-BE49-F238E27FC236}">
                <a16:creationId xmlns:a16="http://schemas.microsoft.com/office/drawing/2014/main" id="{538C5C86-02CA-4CCC-92B0-9E4FEA7FB0CA}"/>
              </a:ext>
            </a:extLst>
          </p:cNvPr>
          <p:cNvSpPr>
            <a:spLocks noGrp="1"/>
          </p:cNvSpPr>
          <p:nvPr/>
        </p:nvSpPr>
        <p:spPr>
          <a:xfrm>
            <a:off x="3102591" y="1619250"/>
            <a:ext cx="95" cy="3467100"/>
          </a:xfrm>
          <a:prstGeom prst="line">
            <a:avLst/>
          </a:prstGeom>
          <a:noFill/>
          <a:ln w="9525">
            <a:solidFill>
              <a:srgbClr val="D6E1E5"/>
            </a:solidFill>
            <a:prstDash val="solid"/>
          </a:ln>
        </p:spPr>
      </p:sp>
      <p:sp>
        <p:nvSpPr>
          <p:cNvPr id="14" name="x-Wert 3">
            <a:extLst>
              <a:ext uri="{FF2B5EF4-FFF2-40B4-BE49-F238E27FC236}">
                <a16:creationId xmlns:a16="http://schemas.microsoft.com/office/drawing/2014/main" id="{972B3C7B-521C-42F6-941E-B12DB94A1223}"/>
              </a:ext>
            </a:extLst>
          </p:cNvPr>
          <p:cNvSpPr>
            <a:spLocks noGrp="1"/>
          </p:cNvSpPr>
          <p:nvPr/>
        </p:nvSpPr>
        <p:spPr>
          <a:xfrm>
            <a:off x="2950191" y="5172075"/>
            <a:ext cx="304800" cy="2667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1725" b="0">
                <a:solidFill>
                  <a:srgbClr val="19334A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19334A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15" name="Raster x=4">
            <a:extLst>
              <a:ext uri="{FF2B5EF4-FFF2-40B4-BE49-F238E27FC236}">
                <a16:creationId xmlns:a16="http://schemas.microsoft.com/office/drawing/2014/main" id="{565292D5-A0DA-4A33-9D32-B535B782FB81}"/>
              </a:ext>
            </a:extLst>
          </p:cNvPr>
          <p:cNvSpPr>
            <a:spLocks noGrp="1"/>
          </p:cNvSpPr>
          <p:nvPr/>
        </p:nvSpPr>
        <p:spPr>
          <a:xfrm>
            <a:off x="3611539" y="1619250"/>
            <a:ext cx="95" cy="3467100"/>
          </a:xfrm>
          <a:prstGeom prst="line">
            <a:avLst/>
          </a:prstGeom>
          <a:noFill/>
          <a:ln w="9525">
            <a:solidFill>
              <a:srgbClr val="D6E1E5"/>
            </a:solidFill>
            <a:prstDash val="solid"/>
          </a:ln>
        </p:spPr>
      </p:sp>
      <p:sp>
        <p:nvSpPr>
          <p:cNvPr id="16" name="x-Wert 4">
            <a:extLst>
              <a:ext uri="{FF2B5EF4-FFF2-40B4-BE49-F238E27FC236}">
                <a16:creationId xmlns:a16="http://schemas.microsoft.com/office/drawing/2014/main" id="{4D63B574-2E77-407E-A4E6-B5BBB42B800D}"/>
              </a:ext>
            </a:extLst>
          </p:cNvPr>
          <p:cNvSpPr>
            <a:spLocks noGrp="1"/>
          </p:cNvSpPr>
          <p:nvPr/>
        </p:nvSpPr>
        <p:spPr>
          <a:xfrm>
            <a:off x="3459139" y="5172075"/>
            <a:ext cx="304800" cy="2667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1725" b="0">
                <a:solidFill>
                  <a:srgbClr val="19334A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19334A"/>
                </a:solidFill>
                <a:latin typeface="Arial"/>
                <a:ea typeface="Arial"/>
                <a:cs typeface="Arial"/>
              </a:rPr>
              <a:t>4</a:t>
            </a:r>
          </a:p>
        </p:txBody>
      </p:sp>
      <p:sp>
        <p:nvSpPr>
          <p:cNvPr id="17" name="Raster x=5">
            <a:extLst>
              <a:ext uri="{FF2B5EF4-FFF2-40B4-BE49-F238E27FC236}">
                <a16:creationId xmlns:a16="http://schemas.microsoft.com/office/drawing/2014/main" id="{36914874-EBD3-4760-90AE-9C3CB4008348}"/>
              </a:ext>
            </a:extLst>
          </p:cNvPr>
          <p:cNvSpPr>
            <a:spLocks noGrp="1"/>
          </p:cNvSpPr>
          <p:nvPr/>
        </p:nvSpPr>
        <p:spPr>
          <a:xfrm>
            <a:off x="4120487" y="1619250"/>
            <a:ext cx="95" cy="3467100"/>
          </a:xfrm>
          <a:prstGeom prst="line">
            <a:avLst/>
          </a:prstGeom>
          <a:noFill/>
          <a:ln w="9525">
            <a:solidFill>
              <a:srgbClr val="D6E1E5"/>
            </a:solidFill>
            <a:prstDash val="solid"/>
          </a:ln>
        </p:spPr>
      </p:sp>
      <p:sp>
        <p:nvSpPr>
          <p:cNvPr id="18" name="x-Wert 5">
            <a:extLst>
              <a:ext uri="{FF2B5EF4-FFF2-40B4-BE49-F238E27FC236}">
                <a16:creationId xmlns:a16="http://schemas.microsoft.com/office/drawing/2014/main" id="{B1029E54-E6B3-4291-9CE6-F3F17989EC99}"/>
              </a:ext>
            </a:extLst>
          </p:cNvPr>
          <p:cNvSpPr>
            <a:spLocks noGrp="1"/>
          </p:cNvSpPr>
          <p:nvPr/>
        </p:nvSpPr>
        <p:spPr>
          <a:xfrm>
            <a:off x="3968087" y="5172075"/>
            <a:ext cx="304800" cy="2667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1725" b="0">
                <a:solidFill>
                  <a:srgbClr val="19334A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19334A"/>
                </a:solidFill>
                <a:latin typeface="Arial"/>
                <a:ea typeface="Arial"/>
                <a:cs typeface="Arial"/>
              </a:rPr>
              <a:t>5</a:t>
            </a:r>
          </a:p>
        </p:txBody>
      </p:sp>
      <p:sp>
        <p:nvSpPr>
          <p:cNvPr id="19" name="Raster y=0">
            <a:extLst>
              <a:ext uri="{FF2B5EF4-FFF2-40B4-BE49-F238E27FC236}">
                <a16:creationId xmlns:a16="http://schemas.microsoft.com/office/drawing/2014/main" id="{89652577-2C26-4E33-AA8A-7A78C3B4BCB8}"/>
              </a:ext>
            </a:extLst>
          </p:cNvPr>
          <p:cNvSpPr>
            <a:spLocks noGrp="1"/>
          </p:cNvSpPr>
          <p:nvPr/>
        </p:nvSpPr>
        <p:spPr>
          <a:xfrm>
            <a:off x="1066800" y="4806745"/>
            <a:ext cx="3409950" cy="95"/>
          </a:xfrm>
          <a:prstGeom prst="line">
            <a:avLst/>
          </a:prstGeom>
          <a:noFill/>
          <a:ln w="9525">
            <a:solidFill>
              <a:srgbClr val="D6E1E5"/>
            </a:solidFill>
            <a:prstDash val="solid"/>
          </a:ln>
        </p:spPr>
      </p:sp>
      <p:sp>
        <p:nvSpPr>
          <p:cNvPr id="20" name="Höhe 0">
            <a:extLst>
              <a:ext uri="{FF2B5EF4-FFF2-40B4-BE49-F238E27FC236}">
                <a16:creationId xmlns:a16="http://schemas.microsoft.com/office/drawing/2014/main" id="{C0F273C7-2311-400F-9E8D-53CA27A35E6A}"/>
              </a:ext>
            </a:extLst>
          </p:cNvPr>
          <p:cNvSpPr>
            <a:spLocks noGrp="1"/>
          </p:cNvSpPr>
          <p:nvPr/>
        </p:nvSpPr>
        <p:spPr>
          <a:xfrm>
            <a:off x="657225" y="4673395"/>
            <a:ext cx="295275" cy="2667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r">
              <a:defRPr sz="1725" b="0">
                <a:solidFill>
                  <a:srgbClr val="19334A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19334A"/>
                </a:solidFill>
                <a:latin typeface="Arial"/>
                <a:ea typeface="Arial"/>
                <a:cs typeface="Arial"/>
              </a:rPr>
              <a:t>0</a:t>
            </a:r>
          </a:p>
        </p:txBody>
      </p:sp>
      <p:sp>
        <p:nvSpPr>
          <p:cNvPr id="21" name="Raster y=1">
            <a:extLst>
              <a:ext uri="{FF2B5EF4-FFF2-40B4-BE49-F238E27FC236}">
                <a16:creationId xmlns:a16="http://schemas.microsoft.com/office/drawing/2014/main" id="{97940E18-A867-41B2-919E-9D714957B2D2}"/>
              </a:ext>
            </a:extLst>
          </p:cNvPr>
          <p:cNvSpPr>
            <a:spLocks noGrp="1"/>
          </p:cNvSpPr>
          <p:nvPr/>
        </p:nvSpPr>
        <p:spPr>
          <a:xfrm>
            <a:off x="1066800" y="4247535"/>
            <a:ext cx="3409950" cy="95"/>
          </a:xfrm>
          <a:prstGeom prst="line">
            <a:avLst/>
          </a:prstGeom>
          <a:noFill/>
          <a:ln w="9525">
            <a:solidFill>
              <a:srgbClr val="D6E1E5"/>
            </a:solidFill>
            <a:prstDash val="solid"/>
          </a:ln>
        </p:spPr>
      </p:sp>
      <p:sp>
        <p:nvSpPr>
          <p:cNvPr id="22" name="Höhe 1">
            <a:extLst>
              <a:ext uri="{FF2B5EF4-FFF2-40B4-BE49-F238E27FC236}">
                <a16:creationId xmlns:a16="http://schemas.microsoft.com/office/drawing/2014/main" id="{7CFB7144-B8C7-4376-A80B-69BFD5EAD05F}"/>
              </a:ext>
            </a:extLst>
          </p:cNvPr>
          <p:cNvSpPr>
            <a:spLocks noGrp="1"/>
          </p:cNvSpPr>
          <p:nvPr/>
        </p:nvSpPr>
        <p:spPr>
          <a:xfrm>
            <a:off x="657225" y="4114185"/>
            <a:ext cx="295275" cy="2667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r">
              <a:defRPr sz="1725" b="0">
                <a:solidFill>
                  <a:srgbClr val="19334A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19334A"/>
                </a:solidFill>
                <a:latin typeface="Arial"/>
                <a:ea typeface="Arial"/>
                <a:cs typeface="Arial"/>
              </a:rPr>
              <a:t>1</a:t>
            </a:r>
          </a:p>
        </p:txBody>
      </p:sp>
      <p:sp>
        <p:nvSpPr>
          <p:cNvPr id="23" name="Raster y=2">
            <a:extLst>
              <a:ext uri="{FF2B5EF4-FFF2-40B4-BE49-F238E27FC236}">
                <a16:creationId xmlns:a16="http://schemas.microsoft.com/office/drawing/2014/main" id="{D05FF76B-1E5D-4B69-BD75-CF4C13201762}"/>
              </a:ext>
            </a:extLst>
          </p:cNvPr>
          <p:cNvSpPr>
            <a:spLocks noGrp="1"/>
          </p:cNvSpPr>
          <p:nvPr/>
        </p:nvSpPr>
        <p:spPr>
          <a:xfrm>
            <a:off x="1066800" y="3688326"/>
            <a:ext cx="3409950" cy="95"/>
          </a:xfrm>
          <a:prstGeom prst="line">
            <a:avLst/>
          </a:prstGeom>
          <a:noFill/>
          <a:ln w="9525">
            <a:solidFill>
              <a:srgbClr val="D6E1E5"/>
            </a:solidFill>
            <a:prstDash val="solid"/>
          </a:ln>
        </p:spPr>
      </p:sp>
      <p:sp>
        <p:nvSpPr>
          <p:cNvPr id="24" name="Höhe 2">
            <a:extLst>
              <a:ext uri="{FF2B5EF4-FFF2-40B4-BE49-F238E27FC236}">
                <a16:creationId xmlns:a16="http://schemas.microsoft.com/office/drawing/2014/main" id="{0D4717F0-BE1E-4469-BA44-CB0F44FAD62C}"/>
              </a:ext>
            </a:extLst>
          </p:cNvPr>
          <p:cNvSpPr>
            <a:spLocks noGrp="1"/>
          </p:cNvSpPr>
          <p:nvPr/>
        </p:nvSpPr>
        <p:spPr>
          <a:xfrm>
            <a:off x="657225" y="3554976"/>
            <a:ext cx="295275" cy="2667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r">
              <a:defRPr sz="1725" b="0">
                <a:solidFill>
                  <a:srgbClr val="19334A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19334A"/>
                </a:solidFill>
                <a:latin typeface="Arial"/>
                <a:ea typeface="Arial"/>
                <a:cs typeface="Arial"/>
              </a:rPr>
              <a:t>2</a:t>
            </a:r>
          </a:p>
        </p:txBody>
      </p:sp>
      <p:sp>
        <p:nvSpPr>
          <p:cNvPr id="25" name="Raster y=3">
            <a:extLst>
              <a:ext uri="{FF2B5EF4-FFF2-40B4-BE49-F238E27FC236}">
                <a16:creationId xmlns:a16="http://schemas.microsoft.com/office/drawing/2014/main" id="{D5E6CF2F-A385-44C3-A85A-E963E7AEB8A9}"/>
              </a:ext>
            </a:extLst>
          </p:cNvPr>
          <p:cNvSpPr>
            <a:spLocks noGrp="1"/>
          </p:cNvSpPr>
          <p:nvPr/>
        </p:nvSpPr>
        <p:spPr>
          <a:xfrm>
            <a:off x="1066800" y="3129116"/>
            <a:ext cx="3409950" cy="95"/>
          </a:xfrm>
          <a:prstGeom prst="line">
            <a:avLst/>
          </a:prstGeom>
          <a:noFill/>
          <a:ln w="9525">
            <a:solidFill>
              <a:srgbClr val="D6E1E5"/>
            </a:solidFill>
            <a:prstDash val="solid"/>
          </a:ln>
        </p:spPr>
      </p:sp>
      <p:sp>
        <p:nvSpPr>
          <p:cNvPr id="26" name="Höhe 3">
            <a:extLst>
              <a:ext uri="{FF2B5EF4-FFF2-40B4-BE49-F238E27FC236}">
                <a16:creationId xmlns:a16="http://schemas.microsoft.com/office/drawing/2014/main" id="{6899FB0F-A7FD-4573-ACA8-D1E624D513C9}"/>
              </a:ext>
            </a:extLst>
          </p:cNvPr>
          <p:cNvSpPr>
            <a:spLocks noGrp="1"/>
          </p:cNvSpPr>
          <p:nvPr/>
        </p:nvSpPr>
        <p:spPr>
          <a:xfrm>
            <a:off x="657225" y="2995766"/>
            <a:ext cx="295275" cy="2667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r">
              <a:defRPr sz="1725" b="0">
                <a:solidFill>
                  <a:srgbClr val="19334A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19334A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27" name="Raster y=4">
            <a:extLst>
              <a:ext uri="{FF2B5EF4-FFF2-40B4-BE49-F238E27FC236}">
                <a16:creationId xmlns:a16="http://schemas.microsoft.com/office/drawing/2014/main" id="{2C046712-48BD-441A-9EA5-8D5498036457}"/>
              </a:ext>
            </a:extLst>
          </p:cNvPr>
          <p:cNvSpPr>
            <a:spLocks noGrp="1"/>
          </p:cNvSpPr>
          <p:nvPr/>
        </p:nvSpPr>
        <p:spPr>
          <a:xfrm>
            <a:off x="1066800" y="2569906"/>
            <a:ext cx="3409950" cy="95"/>
          </a:xfrm>
          <a:prstGeom prst="line">
            <a:avLst/>
          </a:prstGeom>
          <a:noFill/>
          <a:ln w="9525">
            <a:solidFill>
              <a:srgbClr val="D6E1E5"/>
            </a:solidFill>
            <a:prstDash val="solid"/>
          </a:ln>
        </p:spPr>
      </p:sp>
      <p:sp>
        <p:nvSpPr>
          <p:cNvPr id="28" name="Höhe 4">
            <a:extLst>
              <a:ext uri="{FF2B5EF4-FFF2-40B4-BE49-F238E27FC236}">
                <a16:creationId xmlns:a16="http://schemas.microsoft.com/office/drawing/2014/main" id="{1E7D25C0-553C-428F-B529-E1399E197B4D}"/>
              </a:ext>
            </a:extLst>
          </p:cNvPr>
          <p:cNvSpPr>
            <a:spLocks noGrp="1"/>
          </p:cNvSpPr>
          <p:nvPr/>
        </p:nvSpPr>
        <p:spPr>
          <a:xfrm>
            <a:off x="657225" y="2436556"/>
            <a:ext cx="295275" cy="2667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r">
              <a:defRPr sz="1725" b="0">
                <a:solidFill>
                  <a:srgbClr val="19334A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19334A"/>
                </a:solidFill>
                <a:latin typeface="Arial"/>
                <a:ea typeface="Arial"/>
                <a:cs typeface="Arial"/>
              </a:rPr>
              <a:t>4</a:t>
            </a:r>
          </a:p>
        </p:txBody>
      </p:sp>
      <p:sp>
        <p:nvSpPr>
          <p:cNvPr id="29" name="Raster y=5">
            <a:extLst>
              <a:ext uri="{FF2B5EF4-FFF2-40B4-BE49-F238E27FC236}">
                <a16:creationId xmlns:a16="http://schemas.microsoft.com/office/drawing/2014/main" id="{0CA50A0D-637C-4ABB-8F0D-6C754794DD1E}"/>
              </a:ext>
            </a:extLst>
          </p:cNvPr>
          <p:cNvSpPr>
            <a:spLocks noGrp="1"/>
          </p:cNvSpPr>
          <p:nvPr/>
        </p:nvSpPr>
        <p:spPr>
          <a:xfrm>
            <a:off x="1066800" y="2010697"/>
            <a:ext cx="3409950" cy="95"/>
          </a:xfrm>
          <a:prstGeom prst="line">
            <a:avLst/>
          </a:prstGeom>
          <a:noFill/>
          <a:ln w="9525">
            <a:solidFill>
              <a:srgbClr val="D6E1E5"/>
            </a:solidFill>
            <a:prstDash val="solid"/>
          </a:ln>
        </p:spPr>
      </p:sp>
      <p:sp>
        <p:nvSpPr>
          <p:cNvPr id="30" name="Höhe 5">
            <a:extLst>
              <a:ext uri="{FF2B5EF4-FFF2-40B4-BE49-F238E27FC236}">
                <a16:creationId xmlns:a16="http://schemas.microsoft.com/office/drawing/2014/main" id="{B1C15470-72DF-45A6-BBDA-0DEB25245DA2}"/>
              </a:ext>
            </a:extLst>
          </p:cNvPr>
          <p:cNvSpPr>
            <a:spLocks noGrp="1"/>
          </p:cNvSpPr>
          <p:nvPr/>
        </p:nvSpPr>
        <p:spPr>
          <a:xfrm>
            <a:off x="657225" y="1877347"/>
            <a:ext cx="295275" cy="2667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r">
              <a:defRPr sz="1725" b="0">
                <a:solidFill>
                  <a:srgbClr val="19334A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19334A"/>
                </a:solidFill>
                <a:latin typeface="Arial"/>
                <a:ea typeface="Arial"/>
                <a:cs typeface="Arial"/>
              </a:rPr>
              <a:t>5</a:t>
            </a:r>
          </a:p>
        </p:txBody>
      </p:sp>
      <p:sp>
        <p:nvSpPr>
          <p:cNvPr id="31" name="x-Achse">
            <a:extLst>
              <a:ext uri="{FF2B5EF4-FFF2-40B4-BE49-F238E27FC236}">
                <a16:creationId xmlns:a16="http://schemas.microsoft.com/office/drawing/2014/main" id="{45D3AC9A-A3F4-43F5-A202-2CEBFA2105E1}"/>
              </a:ext>
            </a:extLst>
          </p:cNvPr>
          <p:cNvSpPr>
            <a:spLocks noGrp="1"/>
          </p:cNvSpPr>
          <p:nvPr/>
        </p:nvSpPr>
        <p:spPr>
          <a:xfrm>
            <a:off x="1066800" y="4806745"/>
            <a:ext cx="3409950" cy="95"/>
          </a:xfrm>
          <a:prstGeom prst="line">
            <a:avLst/>
          </a:prstGeom>
          <a:noFill/>
          <a:ln w="17145">
            <a:solidFill>
              <a:srgbClr val="19334A"/>
            </a:solidFill>
            <a:prstDash val="solid"/>
          </a:ln>
        </p:spPr>
      </p:sp>
      <p:sp>
        <p:nvSpPr>
          <p:cNvPr id="32" name="y-Achse">
            <a:extLst>
              <a:ext uri="{FF2B5EF4-FFF2-40B4-BE49-F238E27FC236}">
                <a16:creationId xmlns:a16="http://schemas.microsoft.com/office/drawing/2014/main" id="{D428A4DE-9D70-4EE8-82FC-B61F6DB80274}"/>
              </a:ext>
            </a:extLst>
          </p:cNvPr>
          <p:cNvSpPr>
            <a:spLocks noGrp="1"/>
          </p:cNvSpPr>
          <p:nvPr/>
        </p:nvSpPr>
        <p:spPr>
          <a:xfrm>
            <a:off x="1575748" y="1619250"/>
            <a:ext cx="95" cy="3467100"/>
          </a:xfrm>
          <a:prstGeom prst="line">
            <a:avLst/>
          </a:prstGeom>
          <a:noFill/>
          <a:ln w="17145">
            <a:solidFill>
              <a:srgbClr val="19334A"/>
            </a:solidFill>
            <a:prstDash val="solid"/>
          </a:ln>
        </p:spPr>
      </p:sp>
      <p:sp>
        <p:nvSpPr>
          <p:cNvPr id="33" name="Achsentitel Höhe">
            <a:extLst>
              <a:ext uri="{FF2B5EF4-FFF2-40B4-BE49-F238E27FC236}">
                <a16:creationId xmlns:a16="http://schemas.microsoft.com/office/drawing/2014/main" id="{4DAA08F8-B67F-4387-A65B-A57FCC8AC40B}"/>
              </a:ext>
            </a:extLst>
          </p:cNvPr>
          <p:cNvSpPr>
            <a:spLocks noGrp="1"/>
          </p:cNvSpPr>
          <p:nvPr/>
        </p:nvSpPr>
        <p:spPr>
          <a:xfrm>
            <a:off x="1028700" y="1266825"/>
            <a:ext cx="1809750" cy="2857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l">
              <a:defRPr sz="1650" b="0">
                <a:solidFill>
                  <a:srgbClr val="19334A"/>
                </a:solidFill>
                <a:latin typeface="Arial"/>
                <a:ea typeface="Arial"/>
                <a:cs typeface="Arial"/>
              </a:defRPr>
            </a:pPr>
            <a:r>
              <a:rPr lang="de-DE" sz="1650" b="0" dirty="0">
                <a:solidFill>
                  <a:srgbClr val="19334A"/>
                </a:solidFill>
                <a:latin typeface="Arial"/>
                <a:ea typeface="Arial"/>
                <a:cs typeface="Arial"/>
              </a:rPr>
              <a:t>Wert</a:t>
            </a:r>
            <a:r>
              <a:rPr sz="1650" b="0" dirty="0">
                <a:solidFill>
                  <a:srgbClr val="19334A"/>
                </a:solidFill>
                <a:latin typeface="Arial"/>
                <a:ea typeface="Arial"/>
                <a:cs typeface="Arial"/>
              </a:rPr>
              <a:t> in LE</a:t>
            </a:r>
          </a:p>
        </p:txBody>
      </p:sp>
      <p:sp>
        <p:nvSpPr>
          <p:cNvPr id="34" name="Achsentitel Stelle">
            <a:extLst>
              <a:ext uri="{FF2B5EF4-FFF2-40B4-BE49-F238E27FC236}">
                <a16:creationId xmlns:a16="http://schemas.microsoft.com/office/drawing/2014/main" id="{6992FDFF-FCC7-4702-B972-B88363B279AA}"/>
              </a:ext>
            </a:extLst>
          </p:cNvPr>
          <p:cNvSpPr>
            <a:spLocks noGrp="1"/>
          </p:cNvSpPr>
          <p:nvPr/>
        </p:nvSpPr>
        <p:spPr>
          <a:xfrm>
            <a:off x="3581400" y="5324475"/>
            <a:ext cx="971550" cy="27622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r">
              <a:defRPr sz="1650" b="0">
                <a:solidFill>
                  <a:srgbClr val="19334A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19334A"/>
                </a:solidFill>
                <a:latin typeface="Arial"/>
                <a:ea typeface="Arial"/>
                <a:cs typeface="Arial"/>
              </a:rPr>
              <a:t>x in LE</a:t>
            </a:r>
          </a:p>
        </p:txBody>
      </p:sp>
      <p:sp>
        <p:nvSpPr>
          <p:cNvPr id="35" name="Sprung: f(x) = −0,5(x − 2)² + 4,5">
            <a:extLst>
              <a:ext uri="{FF2B5EF4-FFF2-40B4-BE49-F238E27FC236}">
                <a16:creationId xmlns:a16="http://schemas.microsoft.com/office/drawing/2014/main" id="{23737F19-8B28-431D-BE49-D4AB455C054F}"/>
              </a:ext>
            </a:extLst>
          </p:cNvPr>
          <p:cNvSpPr>
            <a:spLocks noGrp="1"/>
          </p:cNvSpPr>
          <p:nvPr/>
        </p:nvSpPr>
        <p:spPr>
          <a:xfrm>
            <a:off x="552450" y="1266825"/>
            <a:ext cx="4133850" cy="4333875"/>
          </a:xfrm>
          <a:custGeom>
            <a:avLst/>
            <a:gdLst/>
            <a:ahLst/>
            <a:cxnLst/>
            <a:rect l="0" t="0" r="0" b="0"/>
            <a:pathLst>
              <a:path w="4133850" h="4333875">
                <a:moveTo>
                  <a:pt x="1023298" y="2141896"/>
                </a:moveTo>
                <a:lnTo>
                  <a:pt x="1036021" y="2114110"/>
                </a:lnTo>
                <a:lnTo>
                  <a:pt x="1048745" y="2086674"/>
                </a:lnTo>
                <a:lnTo>
                  <a:pt x="1061469" y="2059587"/>
                </a:lnTo>
                <a:lnTo>
                  <a:pt x="1074193" y="2032850"/>
                </a:lnTo>
                <a:lnTo>
                  <a:pt x="1086916" y="2006462"/>
                </a:lnTo>
                <a:lnTo>
                  <a:pt x="1099640" y="1980424"/>
                </a:lnTo>
                <a:lnTo>
                  <a:pt x="1112364" y="1954735"/>
                </a:lnTo>
                <a:lnTo>
                  <a:pt x="1125087" y="1929396"/>
                </a:lnTo>
                <a:lnTo>
                  <a:pt x="1137811" y="1904407"/>
                </a:lnTo>
                <a:lnTo>
                  <a:pt x="1150535" y="1879766"/>
                </a:lnTo>
                <a:lnTo>
                  <a:pt x="1163258" y="1855476"/>
                </a:lnTo>
                <a:lnTo>
                  <a:pt x="1175982" y="1831535"/>
                </a:lnTo>
                <a:lnTo>
                  <a:pt x="1188706" y="1807943"/>
                </a:lnTo>
                <a:lnTo>
                  <a:pt x="1201429" y="1784701"/>
                </a:lnTo>
                <a:lnTo>
                  <a:pt x="1214153" y="1761808"/>
                </a:lnTo>
                <a:lnTo>
                  <a:pt x="1226877" y="1739265"/>
                </a:lnTo>
                <a:lnTo>
                  <a:pt x="1239601" y="1717071"/>
                </a:lnTo>
                <a:lnTo>
                  <a:pt x="1252324" y="1695227"/>
                </a:lnTo>
                <a:lnTo>
                  <a:pt x="1265048" y="1673733"/>
                </a:lnTo>
                <a:lnTo>
                  <a:pt x="1277772" y="1652588"/>
                </a:lnTo>
                <a:lnTo>
                  <a:pt x="1290495" y="1631792"/>
                </a:lnTo>
                <a:lnTo>
                  <a:pt x="1303219" y="1611346"/>
                </a:lnTo>
                <a:lnTo>
                  <a:pt x="1315943" y="1591249"/>
                </a:lnTo>
                <a:lnTo>
                  <a:pt x="1328666" y="1571502"/>
                </a:lnTo>
                <a:lnTo>
                  <a:pt x="1341390" y="1552105"/>
                </a:lnTo>
                <a:lnTo>
                  <a:pt x="1354114" y="1533056"/>
                </a:lnTo>
                <a:lnTo>
                  <a:pt x="1366838" y="1514358"/>
                </a:lnTo>
                <a:lnTo>
                  <a:pt x="1379561" y="1496009"/>
                </a:lnTo>
                <a:lnTo>
                  <a:pt x="1392285" y="1478009"/>
                </a:lnTo>
                <a:lnTo>
                  <a:pt x="1405009" y="1460359"/>
                </a:lnTo>
                <a:lnTo>
                  <a:pt x="1417732" y="1443059"/>
                </a:lnTo>
                <a:lnTo>
                  <a:pt x="1430456" y="1426108"/>
                </a:lnTo>
                <a:lnTo>
                  <a:pt x="1443180" y="1409506"/>
                </a:lnTo>
                <a:lnTo>
                  <a:pt x="1455903" y="1393254"/>
                </a:lnTo>
                <a:lnTo>
                  <a:pt x="1468627" y="1377351"/>
                </a:lnTo>
                <a:lnTo>
                  <a:pt x="1481351" y="1361798"/>
                </a:lnTo>
                <a:lnTo>
                  <a:pt x="1494074" y="1346595"/>
                </a:lnTo>
                <a:lnTo>
                  <a:pt x="1506798" y="1331741"/>
                </a:lnTo>
                <a:lnTo>
                  <a:pt x="1519522" y="1317236"/>
                </a:lnTo>
                <a:lnTo>
                  <a:pt x="1532246" y="1303081"/>
                </a:lnTo>
                <a:lnTo>
                  <a:pt x="1544969" y="1289276"/>
                </a:lnTo>
                <a:lnTo>
                  <a:pt x="1557693" y="1275820"/>
                </a:lnTo>
                <a:lnTo>
                  <a:pt x="1570417" y="1262714"/>
                </a:lnTo>
                <a:lnTo>
                  <a:pt x="1583140" y="1249957"/>
                </a:lnTo>
                <a:lnTo>
                  <a:pt x="1595864" y="1237549"/>
                </a:lnTo>
                <a:lnTo>
                  <a:pt x="1608588" y="1225491"/>
                </a:lnTo>
                <a:lnTo>
                  <a:pt x="1621311" y="1213783"/>
                </a:lnTo>
                <a:lnTo>
                  <a:pt x="1634035" y="1202424"/>
                </a:lnTo>
                <a:lnTo>
                  <a:pt x="1646759" y="1191414"/>
                </a:lnTo>
                <a:lnTo>
                  <a:pt x="1659482" y="1180754"/>
                </a:lnTo>
                <a:lnTo>
                  <a:pt x="1672206" y="1170444"/>
                </a:lnTo>
                <a:lnTo>
                  <a:pt x="1684930" y="1160483"/>
                </a:lnTo>
                <a:lnTo>
                  <a:pt x="1697654" y="1150872"/>
                </a:lnTo>
                <a:lnTo>
                  <a:pt x="1710377" y="1141610"/>
                </a:lnTo>
                <a:lnTo>
                  <a:pt x="1723101" y="1132697"/>
                </a:lnTo>
                <a:lnTo>
                  <a:pt x="1735825" y="1124134"/>
                </a:lnTo>
                <a:lnTo>
                  <a:pt x="1748548" y="1115921"/>
                </a:lnTo>
                <a:lnTo>
                  <a:pt x="1761272" y="1108057"/>
                </a:lnTo>
                <a:lnTo>
                  <a:pt x="1773996" y="1100543"/>
                </a:lnTo>
                <a:lnTo>
                  <a:pt x="1786719" y="1093378"/>
                </a:lnTo>
                <a:lnTo>
                  <a:pt x="1799443" y="1086562"/>
                </a:lnTo>
                <a:lnTo>
                  <a:pt x="1812167" y="1080097"/>
                </a:lnTo>
                <a:lnTo>
                  <a:pt x="1824890" y="1073980"/>
                </a:lnTo>
                <a:lnTo>
                  <a:pt x="1837614" y="1068213"/>
                </a:lnTo>
                <a:lnTo>
                  <a:pt x="1850338" y="1062796"/>
                </a:lnTo>
                <a:lnTo>
                  <a:pt x="1863062" y="1057728"/>
                </a:lnTo>
                <a:lnTo>
                  <a:pt x="1875785" y="1053010"/>
                </a:lnTo>
                <a:lnTo>
                  <a:pt x="1888509" y="1048641"/>
                </a:lnTo>
                <a:lnTo>
                  <a:pt x="1901233" y="1044622"/>
                </a:lnTo>
                <a:lnTo>
                  <a:pt x="1913956" y="1040952"/>
                </a:lnTo>
                <a:lnTo>
                  <a:pt x="1926680" y="1037632"/>
                </a:lnTo>
                <a:lnTo>
                  <a:pt x="1939404" y="1034661"/>
                </a:lnTo>
                <a:lnTo>
                  <a:pt x="1952127" y="1032040"/>
                </a:lnTo>
                <a:lnTo>
                  <a:pt x="1964851" y="1029768"/>
                </a:lnTo>
                <a:lnTo>
                  <a:pt x="1977575" y="1027845"/>
                </a:lnTo>
                <a:lnTo>
                  <a:pt x="1990299" y="1026273"/>
                </a:lnTo>
                <a:lnTo>
                  <a:pt x="2003022" y="1025049"/>
                </a:lnTo>
                <a:lnTo>
                  <a:pt x="2015746" y="1024176"/>
                </a:lnTo>
                <a:lnTo>
                  <a:pt x="2028470" y="1023651"/>
                </a:lnTo>
                <a:lnTo>
                  <a:pt x="2041193" y="1023477"/>
                </a:lnTo>
                <a:lnTo>
                  <a:pt x="2053917" y="1023651"/>
                </a:lnTo>
                <a:lnTo>
                  <a:pt x="2066641" y="1024176"/>
                </a:lnTo>
                <a:lnTo>
                  <a:pt x="2079364" y="1025049"/>
                </a:lnTo>
                <a:lnTo>
                  <a:pt x="2092088" y="1026273"/>
                </a:lnTo>
                <a:lnTo>
                  <a:pt x="2104812" y="1027845"/>
                </a:lnTo>
                <a:lnTo>
                  <a:pt x="2117535" y="1029768"/>
                </a:lnTo>
                <a:lnTo>
                  <a:pt x="2130259" y="1032040"/>
                </a:lnTo>
                <a:lnTo>
                  <a:pt x="2142983" y="1034661"/>
                </a:lnTo>
                <a:lnTo>
                  <a:pt x="2155707" y="1037632"/>
                </a:lnTo>
                <a:lnTo>
                  <a:pt x="2168430" y="1040952"/>
                </a:lnTo>
                <a:lnTo>
                  <a:pt x="2181154" y="1044622"/>
                </a:lnTo>
                <a:lnTo>
                  <a:pt x="2193878" y="1048641"/>
                </a:lnTo>
                <a:lnTo>
                  <a:pt x="2206601" y="1053010"/>
                </a:lnTo>
                <a:lnTo>
                  <a:pt x="2219325" y="1057728"/>
                </a:lnTo>
                <a:lnTo>
                  <a:pt x="2232049" y="1062796"/>
                </a:lnTo>
                <a:lnTo>
                  <a:pt x="2244772" y="1068213"/>
                </a:lnTo>
                <a:lnTo>
                  <a:pt x="2257496" y="1073980"/>
                </a:lnTo>
                <a:lnTo>
                  <a:pt x="2270220" y="1080097"/>
                </a:lnTo>
                <a:lnTo>
                  <a:pt x="2282943" y="1086562"/>
                </a:lnTo>
                <a:lnTo>
                  <a:pt x="2295667" y="1093378"/>
                </a:lnTo>
                <a:lnTo>
                  <a:pt x="2308391" y="1100543"/>
                </a:lnTo>
                <a:lnTo>
                  <a:pt x="2321115" y="1108057"/>
                </a:lnTo>
                <a:lnTo>
                  <a:pt x="2333838" y="1115921"/>
                </a:lnTo>
                <a:lnTo>
                  <a:pt x="2346562" y="1124134"/>
                </a:lnTo>
                <a:lnTo>
                  <a:pt x="2359286" y="1132697"/>
                </a:lnTo>
                <a:lnTo>
                  <a:pt x="2372009" y="1141610"/>
                </a:lnTo>
                <a:lnTo>
                  <a:pt x="2384733" y="1150872"/>
                </a:lnTo>
                <a:lnTo>
                  <a:pt x="2397457" y="1160483"/>
                </a:lnTo>
                <a:lnTo>
                  <a:pt x="2410180" y="1170444"/>
                </a:lnTo>
                <a:lnTo>
                  <a:pt x="2422904" y="1180754"/>
                </a:lnTo>
                <a:lnTo>
                  <a:pt x="2435628" y="1191414"/>
                </a:lnTo>
                <a:lnTo>
                  <a:pt x="2448351" y="1202424"/>
                </a:lnTo>
                <a:lnTo>
                  <a:pt x="2461075" y="1213783"/>
                </a:lnTo>
                <a:lnTo>
                  <a:pt x="2473799" y="1225491"/>
                </a:lnTo>
                <a:lnTo>
                  <a:pt x="2486523" y="1237549"/>
                </a:lnTo>
                <a:lnTo>
                  <a:pt x="2499246" y="1249957"/>
                </a:lnTo>
                <a:lnTo>
                  <a:pt x="2511970" y="1262714"/>
                </a:lnTo>
                <a:lnTo>
                  <a:pt x="2524694" y="1275820"/>
                </a:lnTo>
                <a:lnTo>
                  <a:pt x="2537417" y="1289276"/>
                </a:lnTo>
                <a:lnTo>
                  <a:pt x="2550141" y="1303081"/>
                </a:lnTo>
                <a:lnTo>
                  <a:pt x="2562865" y="1317236"/>
                </a:lnTo>
                <a:lnTo>
                  <a:pt x="2575588" y="1331741"/>
                </a:lnTo>
                <a:lnTo>
                  <a:pt x="2588312" y="1346595"/>
                </a:lnTo>
                <a:lnTo>
                  <a:pt x="2601036" y="1361798"/>
                </a:lnTo>
                <a:lnTo>
                  <a:pt x="2613760" y="1377351"/>
                </a:lnTo>
                <a:lnTo>
                  <a:pt x="2626483" y="1393254"/>
                </a:lnTo>
                <a:lnTo>
                  <a:pt x="2639207" y="1409506"/>
                </a:lnTo>
                <a:lnTo>
                  <a:pt x="2651931" y="1426108"/>
                </a:lnTo>
                <a:lnTo>
                  <a:pt x="2664654" y="1443059"/>
                </a:lnTo>
                <a:lnTo>
                  <a:pt x="2677378" y="1460359"/>
                </a:lnTo>
                <a:lnTo>
                  <a:pt x="2690102" y="1478009"/>
                </a:lnTo>
                <a:lnTo>
                  <a:pt x="2702825" y="1496009"/>
                </a:lnTo>
                <a:lnTo>
                  <a:pt x="2715549" y="1514358"/>
                </a:lnTo>
                <a:lnTo>
                  <a:pt x="2728273" y="1533056"/>
                </a:lnTo>
                <a:lnTo>
                  <a:pt x="2740996" y="1552105"/>
                </a:lnTo>
                <a:lnTo>
                  <a:pt x="2753720" y="1571502"/>
                </a:lnTo>
                <a:lnTo>
                  <a:pt x="2766444" y="1591249"/>
                </a:lnTo>
                <a:lnTo>
                  <a:pt x="2779168" y="1611346"/>
                </a:lnTo>
                <a:lnTo>
                  <a:pt x="2791891" y="1631792"/>
                </a:lnTo>
                <a:lnTo>
                  <a:pt x="2804615" y="1652588"/>
                </a:lnTo>
                <a:lnTo>
                  <a:pt x="2817339" y="1673733"/>
                </a:lnTo>
                <a:lnTo>
                  <a:pt x="2830062" y="1695227"/>
                </a:lnTo>
                <a:lnTo>
                  <a:pt x="2842786" y="1717071"/>
                </a:lnTo>
                <a:lnTo>
                  <a:pt x="2855510" y="1739265"/>
                </a:lnTo>
                <a:lnTo>
                  <a:pt x="2868233" y="1761808"/>
                </a:lnTo>
                <a:lnTo>
                  <a:pt x="2880957" y="1784701"/>
                </a:lnTo>
                <a:lnTo>
                  <a:pt x="2893681" y="1807943"/>
                </a:lnTo>
                <a:lnTo>
                  <a:pt x="2906404" y="1831535"/>
                </a:lnTo>
                <a:lnTo>
                  <a:pt x="2919128" y="1855476"/>
                </a:lnTo>
                <a:lnTo>
                  <a:pt x="2931852" y="1879766"/>
                </a:lnTo>
                <a:lnTo>
                  <a:pt x="2944576" y="1904407"/>
                </a:lnTo>
                <a:lnTo>
                  <a:pt x="2957299" y="1929396"/>
                </a:lnTo>
                <a:lnTo>
                  <a:pt x="2970023" y="1954735"/>
                </a:lnTo>
                <a:lnTo>
                  <a:pt x="2982747" y="1980424"/>
                </a:lnTo>
                <a:lnTo>
                  <a:pt x="2995470" y="2006462"/>
                </a:lnTo>
                <a:lnTo>
                  <a:pt x="3008194" y="2032850"/>
                </a:lnTo>
                <a:lnTo>
                  <a:pt x="3020918" y="2059587"/>
                </a:lnTo>
                <a:lnTo>
                  <a:pt x="3033641" y="2086674"/>
                </a:lnTo>
                <a:lnTo>
                  <a:pt x="3046365" y="2114110"/>
                </a:lnTo>
                <a:lnTo>
                  <a:pt x="3059089" y="2141896"/>
                </a:lnTo>
                <a:lnTo>
                  <a:pt x="3071813" y="2170031"/>
                </a:lnTo>
                <a:lnTo>
                  <a:pt x="3084536" y="2198516"/>
                </a:lnTo>
                <a:lnTo>
                  <a:pt x="3097260" y="2227350"/>
                </a:lnTo>
                <a:lnTo>
                  <a:pt x="3109984" y="2256534"/>
                </a:lnTo>
                <a:lnTo>
                  <a:pt x="3122707" y="2286067"/>
                </a:lnTo>
                <a:lnTo>
                  <a:pt x="3135431" y="2315950"/>
                </a:lnTo>
                <a:lnTo>
                  <a:pt x="3148155" y="2346182"/>
                </a:lnTo>
                <a:lnTo>
                  <a:pt x="3160878" y="2376764"/>
                </a:lnTo>
                <a:lnTo>
                  <a:pt x="3173602" y="2407695"/>
                </a:lnTo>
                <a:lnTo>
                  <a:pt x="3186326" y="2438976"/>
                </a:lnTo>
                <a:lnTo>
                  <a:pt x="3199049" y="2470606"/>
                </a:lnTo>
                <a:lnTo>
                  <a:pt x="3211773" y="2502586"/>
                </a:lnTo>
                <a:lnTo>
                  <a:pt x="3224497" y="2534916"/>
                </a:lnTo>
                <a:lnTo>
                  <a:pt x="3237221" y="2567594"/>
                </a:lnTo>
                <a:lnTo>
                  <a:pt x="3249944" y="2600623"/>
                </a:lnTo>
                <a:lnTo>
                  <a:pt x="3262668" y="2634000"/>
                </a:lnTo>
                <a:lnTo>
                  <a:pt x="3275392" y="2667728"/>
                </a:lnTo>
                <a:lnTo>
                  <a:pt x="3288115" y="2701805"/>
                </a:lnTo>
                <a:lnTo>
                  <a:pt x="3300839" y="2736231"/>
                </a:lnTo>
                <a:lnTo>
                  <a:pt x="3313563" y="2771007"/>
                </a:lnTo>
                <a:lnTo>
                  <a:pt x="3326286" y="2806132"/>
                </a:lnTo>
                <a:lnTo>
                  <a:pt x="3339010" y="2841607"/>
                </a:lnTo>
                <a:lnTo>
                  <a:pt x="3351734" y="2877431"/>
                </a:lnTo>
                <a:lnTo>
                  <a:pt x="3364457" y="2913605"/>
                </a:lnTo>
                <a:lnTo>
                  <a:pt x="3377181" y="2950129"/>
                </a:lnTo>
                <a:lnTo>
                  <a:pt x="3389905" y="2987002"/>
                </a:lnTo>
                <a:lnTo>
                  <a:pt x="3402629" y="3024224"/>
                </a:lnTo>
                <a:lnTo>
                  <a:pt x="3415352" y="3061796"/>
                </a:lnTo>
                <a:lnTo>
                  <a:pt x="3428076" y="3099717"/>
                </a:lnTo>
                <a:lnTo>
                  <a:pt x="3440800" y="3137988"/>
                </a:lnTo>
                <a:lnTo>
                  <a:pt x="3453523" y="3176609"/>
                </a:lnTo>
                <a:lnTo>
                  <a:pt x="3466247" y="3215579"/>
                </a:lnTo>
                <a:lnTo>
                  <a:pt x="3478971" y="3254898"/>
                </a:lnTo>
                <a:lnTo>
                  <a:pt x="3491694" y="3294567"/>
                </a:lnTo>
                <a:lnTo>
                  <a:pt x="3504418" y="3334585"/>
                </a:lnTo>
                <a:lnTo>
                  <a:pt x="3517142" y="3374953"/>
                </a:lnTo>
                <a:lnTo>
                  <a:pt x="3529865" y="3415671"/>
                </a:lnTo>
                <a:lnTo>
                  <a:pt x="3542589" y="3456738"/>
                </a:lnTo>
                <a:lnTo>
                  <a:pt x="3555313" y="3498154"/>
                </a:lnTo>
                <a:lnTo>
                  <a:pt x="3568037" y="3539920"/>
                </a:lnTo>
              </a:path>
            </a:pathLst>
          </a:custGeom>
          <a:noFill/>
          <a:ln w="38100">
            <a:solidFill>
              <a:srgbClr val="087F83"/>
            </a:solidFill>
            <a:prstDash val="dash"/>
          </a:ln>
        </p:spPr>
      </p:sp>
      <p:sp>
        <p:nvSpPr>
          <p:cNvPr id="36" name="Startplattform: Höhe 2,5">
            <a:extLst>
              <a:ext uri="{FF2B5EF4-FFF2-40B4-BE49-F238E27FC236}">
                <a16:creationId xmlns:a16="http://schemas.microsoft.com/office/drawing/2014/main" id="{AC7D9A4C-18D0-49DD-B09E-19C245D39524}"/>
              </a:ext>
            </a:extLst>
          </p:cNvPr>
          <p:cNvSpPr>
            <a:spLocks noGrp="1"/>
          </p:cNvSpPr>
          <p:nvPr/>
        </p:nvSpPr>
        <p:spPr>
          <a:xfrm>
            <a:off x="1092247" y="3408721"/>
            <a:ext cx="483500" cy="1677629"/>
          </a:xfrm>
          <a:prstGeom prst="rect">
            <a:avLst/>
          </a:prstGeom>
          <a:solidFill>
            <a:srgbClr val="DDE8E8"/>
          </a:solidFill>
          <a:ln w="0">
            <a:noFill/>
          </a:ln>
        </p:spPr>
      </p:sp>
      <p:sp>
        <p:nvSpPr>
          <p:cNvPr id="37" name="Landeplattform: Höhe 0">
            <a:extLst>
              <a:ext uri="{FF2B5EF4-FFF2-40B4-BE49-F238E27FC236}">
                <a16:creationId xmlns:a16="http://schemas.microsoft.com/office/drawing/2014/main" id="{F7F98D48-A633-49A5-A4EA-772EAE89385A}"/>
              </a:ext>
            </a:extLst>
          </p:cNvPr>
          <p:cNvSpPr>
            <a:spLocks noGrp="1"/>
          </p:cNvSpPr>
          <p:nvPr/>
        </p:nvSpPr>
        <p:spPr>
          <a:xfrm>
            <a:off x="4120487" y="4806745"/>
            <a:ext cx="356263" cy="279605"/>
          </a:xfrm>
          <a:prstGeom prst="rect">
            <a:avLst/>
          </a:prstGeom>
          <a:solidFill>
            <a:srgbClr val="DDE8E8"/>
          </a:solidFill>
          <a:ln w="0">
            <a:noFill/>
          </a:ln>
        </p:spPr>
      </p:sp>
      <p:sp>
        <p:nvSpPr>
          <p:cNvPr id="38" name="Oberkante Startplattform">
            <a:extLst>
              <a:ext uri="{FF2B5EF4-FFF2-40B4-BE49-F238E27FC236}">
                <a16:creationId xmlns:a16="http://schemas.microsoft.com/office/drawing/2014/main" id="{1A3A1751-EB47-4676-8CA7-7C5238B9178F}"/>
              </a:ext>
            </a:extLst>
          </p:cNvPr>
          <p:cNvSpPr>
            <a:spLocks noGrp="1"/>
          </p:cNvSpPr>
          <p:nvPr/>
        </p:nvSpPr>
        <p:spPr>
          <a:xfrm>
            <a:off x="1092247" y="3408721"/>
            <a:ext cx="483500" cy="95"/>
          </a:xfrm>
          <a:prstGeom prst="line">
            <a:avLst/>
          </a:prstGeom>
          <a:noFill/>
          <a:ln w="38100">
            <a:solidFill>
              <a:srgbClr val="19334A"/>
            </a:solidFill>
            <a:prstDash val="solid"/>
          </a:ln>
        </p:spPr>
      </p:sp>
      <p:sp>
        <p:nvSpPr>
          <p:cNvPr id="39" name="Oberkante Landeplattform">
            <a:extLst>
              <a:ext uri="{FF2B5EF4-FFF2-40B4-BE49-F238E27FC236}">
                <a16:creationId xmlns:a16="http://schemas.microsoft.com/office/drawing/2014/main" id="{3E572F37-3ED1-44BC-BCBF-B9DF3480E42A}"/>
              </a:ext>
            </a:extLst>
          </p:cNvPr>
          <p:cNvSpPr>
            <a:spLocks noGrp="1"/>
          </p:cNvSpPr>
          <p:nvPr/>
        </p:nvSpPr>
        <p:spPr>
          <a:xfrm>
            <a:off x="4120487" y="4806745"/>
            <a:ext cx="356263" cy="95"/>
          </a:xfrm>
          <a:prstGeom prst="line">
            <a:avLst/>
          </a:prstGeom>
          <a:noFill/>
          <a:ln w="38100">
            <a:solidFill>
              <a:srgbClr val="19334A"/>
            </a:solidFill>
            <a:prstDash val="solid"/>
          </a:ln>
        </p:spPr>
      </p:sp>
      <p:sp>
        <p:nvSpPr>
          <p:cNvPr id="40" name="Münze (3|4)">
            <a:extLst>
              <a:ext uri="{FF2B5EF4-FFF2-40B4-BE49-F238E27FC236}">
                <a16:creationId xmlns:a16="http://schemas.microsoft.com/office/drawing/2014/main" id="{D0F24812-C75A-4424-8931-62F7ABD232CC}"/>
              </a:ext>
            </a:extLst>
          </p:cNvPr>
          <p:cNvSpPr>
            <a:spLocks noGrp="1"/>
          </p:cNvSpPr>
          <p:nvPr/>
        </p:nvSpPr>
        <p:spPr>
          <a:xfrm>
            <a:off x="2997816" y="2465131"/>
            <a:ext cx="209550" cy="209550"/>
          </a:xfrm>
          <a:prstGeom prst="ellipse">
            <a:avLst/>
          </a:prstGeom>
          <a:solidFill>
            <a:srgbClr val="E5B43D"/>
          </a:solidFill>
          <a:ln w="16193">
            <a:solidFill>
              <a:srgbClr val="19334A"/>
            </a:solidFill>
          </a:ln>
        </p:spPr>
      </p:sp>
      <p:sp>
        <p:nvSpPr>
          <p:cNvPr id="41" name="Münzrand (3|4)">
            <a:extLst>
              <a:ext uri="{FF2B5EF4-FFF2-40B4-BE49-F238E27FC236}">
                <a16:creationId xmlns:a16="http://schemas.microsoft.com/office/drawing/2014/main" id="{E3BF8A1F-FDAA-4611-91D4-FE91BDB6F37A}"/>
              </a:ext>
            </a:extLst>
          </p:cNvPr>
          <p:cNvSpPr>
            <a:spLocks noGrp="1"/>
          </p:cNvSpPr>
          <p:nvPr/>
        </p:nvSpPr>
        <p:spPr>
          <a:xfrm>
            <a:off x="3035916" y="2503231"/>
            <a:ext cx="133350" cy="133350"/>
          </a:xfrm>
          <a:prstGeom prst="ellipse">
            <a:avLst/>
          </a:prstGeom>
          <a:noFill/>
          <a:ln w="11430">
            <a:solidFill>
              <a:srgbClr val="B68020"/>
            </a:solidFill>
          </a:ln>
        </p:spPr>
      </p:sp>
      <p:sp>
        <p:nvSpPr>
          <p:cNvPr id="42" name="Münze (2|5)">
            <a:extLst>
              <a:ext uri="{FF2B5EF4-FFF2-40B4-BE49-F238E27FC236}">
                <a16:creationId xmlns:a16="http://schemas.microsoft.com/office/drawing/2014/main" id="{EDDA77C2-1078-48F9-AA54-F5A67C8081AD}"/>
              </a:ext>
            </a:extLst>
          </p:cNvPr>
          <p:cNvSpPr>
            <a:spLocks noGrp="1"/>
          </p:cNvSpPr>
          <p:nvPr/>
        </p:nvSpPr>
        <p:spPr>
          <a:xfrm>
            <a:off x="2488868" y="1905922"/>
            <a:ext cx="209550" cy="209550"/>
          </a:xfrm>
          <a:prstGeom prst="ellipse">
            <a:avLst/>
          </a:prstGeom>
          <a:solidFill>
            <a:srgbClr val="E5B43D"/>
          </a:solidFill>
          <a:ln w="16193">
            <a:solidFill>
              <a:srgbClr val="19334A"/>
            </a:solidFill>
          </a:ln>
        </p:spPr>
      </p:sp>
      <p:sp>
        <p:nvSpPr>
          <p:cNvPr id="43" name="Münzrand (2|5)">
            <a:extLst>
              <a:ext uri="{FF2B5EF4-FFF2-40B4-BE49-F238E27FC236}">
                <a16:creationId xmlns:a16="http://schemas.microsoft.com/office/drawing/2014/main" id="{12C855C2-C745-48FB-A016-AD6AF8FA207B}"/>
              </a:ext>
            </a:extLst>
          </p:cNvPr>
          <p:cNvSpPr>
            <a:spLocks noGrp="1"/>
          </p:cNvSpPr>
          <p:nvPr/>
        </p:nvSpPr>
        <p:spPr>
          <a:xfrm>
            <a:off x="2526968" y="1944022"/>
            <a:ext cx="133350" cy="133350"/>
          </a:xfrm>
          <a:prstGeom prst="ellipse">
            <a:avLst/>
          </a:prstGeom>
          <a:noFill/>
          <a:ln w="11430">
            <a:solidFill>
              <a:srgbClr val="B68020"/>
            </a:solidFill>
          </a:ln>
        </p:spPr>
      </p:sp>
      <p:sp>
        <p:nvSpPr>
          <p:cNvPr id="45" name="Mia">
            <a:extLst>
              <a:ext uri="{FF2B5EF4-FFF2-40B4-BE49-F238E27FC236}">
                <a16:creationId xmlns:a16="http://schemas.microsoft.com/office/drawing/2014/main" id="{4815EC77-189E-46A8-86CB-52C35356746F}"/>
              </a:ext>
            </a:extLst>
          </p:cNvPr>
          <p:cNvSpPr>
            <a:spLocks noGrp="1"/>
          </p:cNvSpPr>
          <p:nvPr/>
        </p:nvSpPr>
        <p:spPr>
          <a:xfrm>
            <a:off x="5048250" y="1323975"/>
            <a:ext cx="2762250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875" b="1">
                <a:solidFill>
                  <a:srgbClr val="087F83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087F83"/>
                </a:solidFill>
                <a:latin typeface="Arial"/>
                <a:ea typeface="Arial"/>
                <a:cs typeface="Arial"/>
              </a:rPr>
              <a:t>Mia</a:t>
            </a:r>
          </a:p>
        </p:txBody>
      </p:sp>
      <p:sp>
        <p:nvSpPr>
          <p:cNvPr id="46" name="Jonas">
            <a:extLst>
              <a:ext uri="{FF2B5EF4-FFF2-40B4-BE49-F238E27FC236}">
                <a16:creationId xmlns:a16="http://schemas.microsoft.com/office/drawing/2014/main" id="{CB2A2CA8-2029-49A7-8EBA-4A7ACDD5889C}"/>
              </a:ext>
            </a:extLst>
          </p:cNvPr>
          <p:cNvSpPr>
            <a:spLocks noGrp="1"/>
          </p:cNvSpPr>
          <p:nvPr/>
        </p:nvSpPr>
        <p:spPr>
          <a:xfrm>
            <a:off x="8477250" y="1323975"/>
            <a:ext cx="2781300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875" b="1">
                <a:solidFill>
                  <a:srgbClr val="B6492B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B6492B"/>
                </a:solidFill>
                <a:latin typeface="Arial"/>
                <a:ea typeface="Arial"/>
                <a:cs typeface="Arial"/>
              </a:rPr>
              <a:t>Jonas</a:t>
            </a:r>
          </a:p>
        </p:txBody>
      </p:sp>
      <p:sp>
        <p:nvSpPr>
          <p:cNvPr id="47" name="Nummer 1">
            <a:extLst>
              <a:ext uri="{FF2B5EF4-FFF2-40B4-BE49-F238E27FC236}">
                <a16:creationId xmlns:a16="http://schemas.microsoft.com/office/drawing/2014/main" id="{EC8654B9-8B99-4C8B-AAE2-E797DADFCB2A}"/>
              </a:ext>
            </a:extLst>
          </p:cNvPr>
          <p:cNvSpPr>
            <a:spLocks noGrp="1"/>
          </p:cNvSpPr>
          <p:nvPr/>
        </p:nvSpPr>
        <p:spPr>
          <a:xfrm>
            <a:off x="5048250" y="1685925"/>
            <a:ext cx="323850" cy="1000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400" b="1">
                <a:solidFill>
                  <a:srgbClr val="087F83"/>
                </a:solidFill>
                <a:latin typeface="Arial"/>
                <a:ea typeface="Arial"/>
                <a:cs typeface="Arial"/>
              </a:defRPr>
            </a:pPr>
            <a:r>
              <a:rPr sz="2400" b="1">
                <a:solidFill>
                  <a:srgbClr val="087F83"/>
                </a:solidFill>
                <a:latin typeface="Arial"/>
                <a:ea typeface="Arial"/>
                <a:cs typeface="Arial"/>
              </a:rPr>
              <a:t>1</a:t>
            </a:r>
          </a:p>
        </p:txBody>
      </p:sp>
      <p:sp>
        <p:nvSpPr>
          <p:cNvPr id="48" name="Text 1">
            <a:extLst>
              <a:ext uri="{FF2B5EF4-FFF2-40B4-BE49-F238E27FC236}">
                <a16:creationId xmlns:a16="http://schemas.microsoft.com/office/drawing/2014/main" id="{31C497DD-A534-4AAD-B78A-BA16BF71BD59}"/>
              </a:ext>
            </a:extLst>
          </p:cNvPr>
          <p:cNvSpPr>
            <a:spLocks noGrp="1"/>
          </p:cNvSpPr>
          <p:nvPr/>
        </p:nvSpPr>
        <p:spPr>
          <a:xfrm>
            <a:off x="5378521" y="1720645"/>
            <a:ext cx="2676525" cy="1000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250" b="0">
                <a:solidFill>
                  <a:srgbClr val="19334A"/>
                </a:solidFill>
                <a:latin typeface="Arial"/>
                <a:ea typeface="Arial"/>
                <a:cs typeface="Arial"/>
              </a:defRPr>
            </a:pPr>
            <a:r>
              <a:rPr sz="2250" b="0" dirty="0">
                <a:solidFill>
                  <a:srgbClr val="19334A"/>
                </a:solidFill>
                <a:latin typeface="Arial"/>
                <a:ea typeface="Arial"/>
                <a:cs typeface="Arial"/>
              </a:rPr>
              <a:t>D</a:t>
            </a:r>
            <a:r>
              <a:rPr lang="de-DE" sz="2250" b="0" dirty="0">
                <a:solidFill>
                  <a:srgbClr val="19334A"/>
                </a:solidFill>
                <a:latin typeface="Arial"/>
                <a:ea typeface="Arial"/>
                <a:cs typeface="Arial"/>
              </a:rPr>
              <a:t>er Graph von f der </a:t>
            </a:r>
            <a:r>
              <a:rPr sz="2250" b="0" dirty="0">
                <a:solidFill>
                  <a:srgbClr val="19334A"/>
                </a:solidFill>
                <a:latin typeface="Arial"/>
                <a:ea typeface="Arial"/>
                <a:cs typeface="Arial"/>
              </a:rPr>
              <a:t>F</a:t>
            </a:r>
            <a:r>
              <a:rPr lang="de-DE" sz="2250" b="0" dirty="0" err="1">
                <a:solidFill>
                  <a:srgbClr val="19334A"/>
                </a:solidFill>
                <a:latin typeface="Arial"/>
                <a:ea typeface="Arial"/>
                <a:cs typeface="Arial"/>
              </a:rPr>
              <a:t>unktion</a:t>
            </a:r>
            <a:r>
              <a:rPr sz="2250" b="0" dirty="0">
                <a:solidFill>
                  <a:srgbClr val="19334A"/>
                </a:solidFill>
                <a:latin typeface="Arial"/>
                <a:ea typeface="Arial"/>
                <a:cs typeface="Arial"/>
              </a:rPr>
              <a:t> </a:t>
            </a:r>
            <a:r>
              <a:rPr sz="2250" b="0" dirty="0" err="1">
                <a:solidFill>
                  <a:srgbClr val="19334A"/>
                </a:solidFill>
                <a:latin typeface="Arial"/>
                <a:ea typeface="Arial"/>
                <a:cs typeface="Arial"/>
              </a:rPr>
              <a:t>ist</a:t>
            </a:r>
            <a:r>
              <a:rPr sz="2250" b="0" dirty="0">
                <a:solidFill>
                  <a:srgbClr val="19334A"/>
                </a:solidFill>
                <a:latin typeface="Arial"/>
                <a:ea typeface="Arial"/>
                <a:cs typeface="Arial"/>
              </a:rPr>
              <a:t> immer </a:t>
            </a:r>
            <a:r>
              <a:rPr sz="2250" b="0" dirty="0" err="1">
                <a:solidFill>
                  <a:srgbClr val="19334A"/>
                </a:solidFill>
                <a:latin typeface="Arial"/>
                <a:ea typeface="Arial"/>
                <a:cs typeface="Arial"/>
              </a:rPr>
              <a:t>zwischen</a:t>
            </a:r>
            <a:r>
              <a:rPr sz="2250" b="0" dirty="0">
                <a:solidFill>
                  <a:srgbClr val="19334A"/>
                </a:solidFill>
                <a:latin typeface="Arial"/>
                <a:ea typeface="Arial"/>
                <a:cs typeface="Arial"/>
              </a:rPr>
              <a:t> 0 und 2,5 </a:t>
            </a:r>
            <a:r>
              <a:rPr sz="2250" b="0" dirty="0" err="1">
                <a:solidFill>
                  <a:srgbClr val="19334A"/>
                </a:solidFill>
                <a:latin typeface="Arial"/>
                <a:ea typeface="Arial"/>
                <a:cs typeface="Arial"/>
              </a:rPr>
              <a:t>hoch</a:t>
            </a:r>
            <a:r>
              <a:rPr sz="2250" b="0" dirty="0">
                <a:solidFill>
                  <a:srgbClr val="19334A"/>
                </a:solidFill>
                <a:latin typeface="Arial"/>
                <a:ea typeface="Arial"/>
                <a:cs typeface="Arial"/>
              </a:rPr>
              <a:t>.</a:t>
            </a:r>
          </a:p>
        </p:txBody>
      </p:sp>
      <p:sp>
        <p:nvSpPr>
          <p:cNvPr id="49" name="Nummer 2">
            <a:extLst>
              <a:ext uri="{FF2B5EF4-FFF2-40B4-BE49-F238E27FC236}">
                <a16:creationId xmlns:a16="http://schemas.microsoft.com/office/drawing/2014/main" id="{B10B55FE-C197-4269-A35A-CC55CE6E091B}"/>
              </a:ext>
            </a:extLst>
          </p:cNvPr>
          <p:cNvSpPr>
            <a:spLocks noGrp="1"/>
          </p:cNvSpPr>
          <p:nvPr/>
        </p:nvSpPr>
        <p:spPr>
          <a:xfrm>
            <a:off x="8477250" y="1685925"/>
            <a:ext cx="323850" cy="1000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400" b="1">
                <a:solidFill>
                  <a:srgbClr val="087F83"/>
                </a:solidFill>
                <a:latin typeface="Arial"/>
                <a:ea typeface="Arial"/>
                <a:cs typeface="Arial"/>
              </a:defRPr>
            </a:pPr>
            <a:r>
              <a:rPr sz="2400" b="1">
                <a:solidFill>
                  <a:srgbClr val="087F83"/>
                </a:solidFill>
                <a:latin typeface="Arial"/>
                <a:ea typeface="Arial"/>
                <a:cs typeface="Arial"/>
              </a:rPr>
              <a:t>2</a:t>
            </a:r>
          </a:p>
        </p:txBody>
      </p:sp>
      <p:sp>
        <p:nvSpPr>
          <p:cNvPr id="50" name="Text 2">
            <a:extLst>
              <a:ext uri="{FF2B5EF4-FFF2-40B4-BE49-F238E27FC236}">
                <a16:creationId xmlns:a16="http://schemas.microsoft.com/office/drawing/2014/main" id="{E9765BC6-587F-4DFE-8656-282241E1820F}"/>
              </a:ext>
            </a:extLst>
          </p:cNvPr>
          <p:cNvSpPr>
            <a:spLocks noGrp="1"/>
          </p:cNvSpPr>
          <p:nvPr/>
        </p:nvSpPr>
        <p:spPr>
          <a:xfrm>
            <a:off x="8877300" y="1685925"/>
            <a:ext cx="2743200" cy="1000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250" b="0">
                <a:solidFill>
                  <a:srgbClr val="19334A"/>
                </a:solidFill>
                <a:latin typeface="Arial"/>
                <a:ea typeface="Arial"/>
                <a:cs typeface="Arial"/>
              </a:defRPr>
            </a:pPr>
            <a:r>
              <a:rPr sz="2250" b="0" dirty="0">
                <a:solidFill>
                  <a:srgbClr val="19334A"/>
                </a:solidFill>
                <a:latin typeface="Arial"/>
                <a:ea typeface="Arial"/>
                <a:cs typeface="Arial"/>
              </a:rPr>
              <a:t>Auf </a:t>
            </a:r>
            <a:r>
              <a:rPr lang="de-DE" sz="2250" b="0" dirty="0">
                <a:solidFill>
                  <a:srgbClr val="19334A"/>
                </a:solidFill>
                <a:latin typeface="Arial"/>
                <a:ea typeface="Arial"/>
                <a:cs typeface="Arial"/>
              </a:rPr>
              <a:t>Wert</a:t>
            </a:r>
            <a:r>
              <a:rPr sz="2250" b="0" dirty="0">
                <a:solidFill>
                  <a:srgbClr val="19334A"/>
                </a:solidFill>
                <a:latin typeface="Arial"/>
                <a:ea typeface="Arial"/>
                <a:cs typeface="Arial"/>
              </a:rPr>
              <a:t> 4 </a:t>
            </a:r>
            <a:r>
              <a:rPr sz="2250" b="0" dirty="0" err="1">
                <a:solidFill>
                  <a:srgbClr val="19334A"/>
                </a:solidFill>
                <a:latin typeface="Arial"/>
                <a:ea typeface="Arial"/>
                <a:cs typeface="Arial"/>
              </a:rPr>
              <a:t>ist</a:t>
            </a:r>
            <a:r>
              <a:rPr sz="2250" b="0" dirty="0">
                <a:solidFill>
                  <a:srgbClr val="19334A"/>
                </a:solidFill>
                <a:latin typeface="Arial"/>
                <a:ea typeface="Arial"/>
                <a:cs typeface="Arial"/>
              </a:rPr>
              <a:t> die F</a:t>
            </a:r>
            <a:r>
              <a:rPr lang="de-DE" sz="2250" b="0" dirty="0" err="1">
                <a:solidFill>
                  <a:srgbClr val="19334A"/>
                </a:solidFill>
                <a:latin typeface="Arial"/>
                <a:ea typeface="Arial"/>
                <a:cs typeface="Arial"/>
              </a:rPr>
              <a:t>unktion</a:t>
            </a:r>
            <a:r>
              <a:rPr sz="2250" b="0" dirty="0">
                <a:solidFill>
                  <a:srgbClr val="19334A"/>
                </a:solidFill>
                <a:latin typeface="Arial"/>
                <a:ea typeface="Arial"/>
                <a:cs typeface="Arial"/>
              </a:rPr>
              <a:t> an </a:t>
            </a:r>
            <a:r>
              <a:rPr sz="2250" b="0" dirty="0" err="1">
                <a:solidFill>
                  <a:srgbClr val="19334A"/>
                </a:solidFill>
                <a:latin typeface="Arial"/>
                <a:ea typeface="Arial"/>
                <a:cs typeface="Arial"/>
              </a:rPr>
              <a:t>zwei</a:t>
            </a:r>
            <a:r>
              <a:rPr sz="2250" b="0" dirty="0">
                <a:solidFill>
                  <a:srgbClr val="19334A"/>
                </a:solidFill>
                <a:latin typeface="Arial"/>
                <a:ea typeface="Arial"/>
                <a:cs typeface="Arial"/>
              </a:rPr>
              <a:t> </a:t>
            </a:r>
            <a:r>
              <a:rPr sz="2250" b="0" dirty="0" err="1">
                <a:solidFill>
                  <a:srgbClr val="19334A"/>
                </a:solidFill>
                <a:latin typeface="Arial"/>
                <a:ea typeface="Arial"/>
                <a:cs typeface="Arial"/>
              </a:rPr>
              <a:t>Stellen</a:t>
            </a:r>
            <a:r>
              <a:rPr sz="2250" b="0" dirty="0">
                <a:solidFill>
                  <a:srgbClr val="19334A"/>
                </a:solidFill>
                <a:latin typeface="Arial"/>
                <a:ea typeface="Arial"/>
                <a:cs typeface="Arial"/>
              </a:rPr>
              <a:t>.</a:t>
            </a:r>
          </a:p>
        </p:txBody>
      </p:sp>
      <p:sp>
        <p:nvSpPr>
          <p:cNvPr id="53" name="Nummer 4">
            <a:extLst>
              <a:ext uri="{FF2B5EF4-FFF2-40B4-BE49-F238E27FC236}">
                <a16:creationId xmlns:a16="http://schemas.microsoft.com/office/drawing/2014/main" id="{04D98101-B72F-48C6-8A30-70F56B964F02}"/>
              </a:ext>
            </a:extLst>
          </p:cNvPr>
          <p:cNvSpPr>
            <a:spLocks noGrp="1"/>
          </p:cNvSpPr>
          <p:nvPr/>
        </p:nvSpPr>
        <p:spPr>
          <a:xfrm>
            <a:off x="8477250" y="2800350"/>
            <a:ext cx="323850" cy="1047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400" b="1">
                <a:solidFill>
                  <a:srgbClr val="087F83"/>
                </a:solidFill>
                <a:latin typeface="Arial"/>
                <a:ea typeface="Arial"/>
                <a:cs typeface="Arial"/>
              </a:defRPr>
            </a:pPr>
            <a:r>
              <a:rPr lang="de-DE" sz="2400" b="1" dirty="0">
                <a:solidFill>
                  <a:srgbClr val="087F83"/>
                </a:solidFill>
                <a:latin typeface="Arial"/>
                <a:ea typeface="Arial"/>
                <a:cs typeface="Arial"/>
              </a:rPr>
              <a:t>3</a:t>
            </a:r>
            <a:endParaRPr sz="2400" b="1" dirty="0">
              <a:solidFill>
                <a:srgbClr val="087F83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54" name="Text 4">
            <a:extLst>
              <a:ext uri="{FF2B5EF4-FFF2-40B4-BE49-F238E27FC236}">
                <a16:creationId xmlns:a16="http://schemas.microsoft.com/office/drawing/2014/main" id="{31A69F92-29F4-46AF-98ED-0DF7F37B8788}"/>
              </a:ext>
            </a:extLst>
          </p:cNvPr>
          <p:cNvSpPr>
            <a:spLocks noGrp="1"/>
          </p:cNvSpPr>
          <p:nvPr/>
        </p:nvSpPr>
        <p:spPr>
          <a:xfrm>
            <a:off x="8877300" y="2800350"/>
            <a:ext cx="2743200" cy="1047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250" b="0">
                <a:solidFill>
                  <a:srgbClr val="19334A"/>
                </a:solidFill>
                <a:latin typeface="Arial"/>
                <a:ea typeface="Arial"/>
                <a:cs typeface="Arial"/>
              </a:defRPr>
            </a:pPr>
            <a:r>
              <a:rPr sz="2250" b="0" dirty="0">
                <a:solidFill>
                  <a:srgbClr val="19334A"/>
                </a:solidFill>
                <a:latin typeface="Arial"/>
                <a:ea typeface="Arial"/>
                <a:cs typeface="Arial"/>
              </a:rPr>
              <a:t>In f(x) </a:t>
            </a:r>
            <a:r>
              <a:rPr sz="2250" b="0" dirty="0" err="1">
                <a:solidFill>
                  <a:srgbClr val="19334A"/>
                </a:solidFill>
                <a:latin typeface="Arial"/>
                <a:ea typeface="Arial"/>
                <a:cs typeface="Arial"/>
              </a:rPr>
              <a:t>darf</a:t>
            </a:r>
            <a:r>
              <a:rPr sz="2250" b="0" dirty="0">
                <a:solidFill>
                  <a:srgbClr val="19334A"/>
                </a:solidFill>
                <a:latin typeface="Arial"/>
                <a:ea typeface="Arial"/>
                <a:cs typeface="Arial"/>
              </a:rPr>
              <a:t> man </a:t>
            </a:r>
            <a:r>
              <a:rPr sz="2250" b="0" dirty="0" err="1">
                <a:solidFill>
                  <a:srgbClr val="19334A"/>
                </a:solidFill>
                <a:latin typeface="Arial"/>
                <a:ea typeface="Arial"/>
                <a:cs typeface="Arial"/>
              </a:rPr>
              <a:t>nur</a:t>
            </a:r>
            <a:r>
              <a:rPr sz="2250" b="0" dirty="0">
                <a:solidFill>
                  <a:srgbClr val="19334A"/>
                </a:solidFill>
                <a:latin typeface="Arial"/>
                <a:ea typeface="Arial"/>
                <a:cs typeface="Arial"/>
              </a:rPr>
              <a:t> Zahlen von 0 bis 5 </a:t>
            </a:r>
            <a:r>
              <a:rPr sz="2250" b="0" dirty="0" err="1">
                <a:solidFill>
                  <a:srgbClr val="19334A"/>
                </a:solidFill>
                <a:latin typeface="Arial"/>
                <a:ea typeface="Arial"/>
                <a:cs typeface="Arial"/>
              </a:rPr>
              <a:t>einsetzen</a:t>
            </a:r>
            <a:r>
              <a:rPr sz="2250" b="0" dirty="0">
                <a:solidFill>
                  <a:srgbClr val="19334A"/>
                </a:solidFill>
                <a:latin typeface="Arial"/>
                <a:ea typeface="Arial"/>
                <a:cs typeface="Arial"/>
              </a:rPr>
              <a:t>.</a:t>
            </a:r>
          </a:p>
        </p:txBody>
      </p:sp>
      <p:pic>
        <p:nvPicPr>
          <p:cNvPr id="113" name="Grafik 112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5695950" y="4114185"/>
            <a:ext cx="5165622" cy="1721874"/>
          </a:xfrm>
          <a:prstGeom prst="rect">
            <a:avLst/>
          </a:prstGeom>
        </p:spPr>
      </p:pic>
      <p:sp>
        <p:nvSpPr>
          <p:cNvPr id="56" name="Trennlinie">
            <a:extLst>
              <a:ext uri="{FF2B5EF4-FFF2-40B4-BE49-F238E27FC236}">
                <a16:creationId xmlns:a16="http://schemas.microsoft.com/office/drawing/2014/main" id="{99A91162-F923-44AF-9FF4-020AF03D9BF6}"/>
              </a:ext>
            </a:extLst>
          </p:cNvPr>
          <p:cNvSpPr>
            <a:spLocks noGrp="1"/>
          </p:cNvSpPr>
          <p:nvPr/>
        </p:nvSpPr>
        <p:spPr>
          <a:xfrm>
            <a:off x="571500" y="5810250"/>
            <a:ext cx="11049000" cy="95"/>
          </a:xfrm>
          <a:prstGeom prst="line">
            <a:avLst/>
          </a:prstGeom>
          <a:noFill/>
          <a:ln w="14288">
            <a:solidFill>
              <a:srgbClr val="D3DFE3"/>
            </a:solidFill>
          </a:ln>
        </p:spPr>
      </p:sp>
      <p:sp>
        <p:nvSpPr>
          <p:cNvPr id="57" name="Arbeitsauftrag">
            <a:extLst>
              <a:ext uri="{FF2B5EF4-FFF2-40B4-BE49-F238E27FC236}">
                <a16:creationId xmlns:a16="http://schemas.microsoft.com/office/drawing/2014/main" id="{95D67218-2E76-43F0-B285-DE836141E47F}"/>
              </a:ext>
            </a:extLst>
          </p:cNvPr>
          <p:cNvSpPr>
            <a:spLocks noGrp="1"/>
          </p:cNvSpPr>
          <p:nvPr/>
        </p:nvSpPr>
        <p:spPr>
          <a:xfrm>
            <a:off x="571500" y="5905500"/>
            <a:ext cx="11049000" cy="361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175" b="1">
                <a:solidFill>
                  <a:srgbClr val="087F83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087F83"/>
                </a:solidFill>
                <a:latin typeface="Arial"/>
                <a:ea typeface="Arial"/>
                <a:cs typeface="Arial"/>
              </a:rPr>
              <a:t>Allein ins Heft: Stimmt’s, stimmt’s nicht oder kommt es darauf an?</a:t>
            </a:r>
          </a:p>
        </p:txBody>
      </p:sp>
      <p:sp>
        <p:nvSpPr>
          <p:cNvPr id="58" name="Leitfrage">
            <a:extLst>
              <a:ext uri="{FF2B5EF4-FFF2-40B4-BE49-F238E27FC236}">
                <a16:creationId xmlns:a16="http://schemas.microsoft.com/office/drawing/2014/main" id="{DBADF1D1-05E0-4E75-8C5C-E51D7F4C5B5E}"/>
              </a:ext>
            </a:extLst>
          </p:cNvPr>
          <p:cNvSpPr>
            <a:spLocks noGrp="1"/>
          </p:cNvSpPr>
          <p:nvPr/>
        </p:nvSpPr>
        <p:spPr>
          <a:xfrm>
            <a:off x="571500" y="6248400"/>
            <a:ext cx="11049000" cy="285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875" b="0">
                <a:solidFill>
                  <a:srgbClr val="19334A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19334A"/>
                </a:solidFill>
                <a:latin typeface="Arial"/>
                <a:ea typeface="Arial"/>
                <a:cs typeface="Arial"/>
              </a:rPr>
              <a:t>Wie beschreiben wir genau, wo und wie hoch die Figur sein kann?</a:t>
            </a:r>
          </a:p>
        </p:txBody>
      </p:sp>
    </p:spTree>
    <p:extLst>
      <p:ext uri="{BB962C8B-B14F-4D97-AF65-F5344CB8AC3E}">
        <p14:creationId xmlns:p14="http://schemas.microsoft.com/office/powerpoint/2010/main" val="20186966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itel">
            <a:extLst>
              <a:ext uri="{FF2B5EF4-FFF2-40B4-BE49-F238E27FC236}">
                <a16:creationId xmlns:a16="http://schemas.microsoft.com/office/drawing/2014/main" id="{FAA4B31E-366D-432F-9B65-3DB8C8A4937D}"/>
              </a:ext>
            </a:extLst>
          </p:cNvPr>
          <p:cNvSpPr>
            <a:spLocks noGrp="1"/>
          </p:cNvSpPr>
          <p:nvPr/>
        </p:nvSpPr>
        <p:spPr>
          <a:xfrm>
            <a:off x="571500" y="333375"/>
            <a:ext cx="11049000" cy="590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3450" b="1">
                <a:solidFill>
                  <a:srgbClr val="19334A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19334A"/>
                </a:solidFill>
                <a:latin typeface="Arial"/>
                <a:ea typeface="Arial"/>
                <a:cs typeface="Arial"/>
              </a:rPr>
              <a:t>Unseren Sprung beschreiben</a:t>
            </a:r>
          </a:p>
        </p:txBody>
      </p:sp>
      <p:sp>
        <p:nvSpPr>
          <p:cNvPr id="2" name="Trennlinie">
            <a:extLst>
              <a:ext uri="{FF2B5EF4-FFF2-40B4-BE49-F238E27FC236}">
                <a16:creationId xmlns:a16="http://schemas.microsoft.com/office/drawing/2014/main" id="{3DA07398-761C-4370-97AC-279CDB71853C}"/>
              </a:ext>
            </a:extLst>
          </p:cNvPr>
          <p:cNvSpPr>
            <a:spLocks noGrp="1"/>
          </p:cNvSpPr>
          <p:nvPr/>
        </p:nvSpPr>
        <p:spPr>
          <a:xfrm>
            <a:off x="571500" y="1076325"/>
            <a:ext cx="11049000" cy="95"/>
          </a:xfrm>
          <a:prstGeom prst="line">
            <a:avLst/>
          </a:prstGeom>
          <a:noFill/>
          <a:ln w="14288">
            <a:solidFill>
              <a:srgbClr val="D3DFE3"/>
            </a:solidFill>
          </a:ln>
        </p:spPr>
      </p:sp>
      <p:sp>
        <p:nvSpPr>
          <p:cNvPr id="3" name="Fußzeile">
            <a:extLst>
              <a:ext uri="{FF2B5EF4-FFF2-40B4-BE49-F238E27FC236}">
                <a16:creationId xmlns:a16="http://schemas.microsoft.com/office/drawing/2014/main" id="{F00E9C58-4178-4B19-A221-DE9872B57D2C}"/>
              </a:ext>
            </a:extLst>
          </p:cNvPr>
          <p:cNvSpPr>
            <a:spLocks noGrp="1"/>
          </p:cNvSpPr>
          <p:nvPr/>
        </p:nvSpPr>
        <p:spPr>
          <a:xfrm>
            <a:off x="571500" y="6572250"/>
            <a:ext cx="10191750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200" b="0">
                <a:solidFill>
                  <a:srgbClr val="536975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36975"/>
                </a:solidFill>
                <a:latin typeface="Arial"/>
                <a:ea typeface="Arial"/>
                <a:cs typeface="Arial"/>
              </a:rPr>
              <a:t>Level 2 · Partnerarbeit</a:t>
            </a:r>
          </a:p>
        </p:txBody>
      </p:sp>
      <p:sp>
        <p:nvSpPr>
          <p:cNvPr id="4" name="Foliennummer">
            <a:extLst>
              <a:ext uri="{FF2B5EF4-FFF2-40B4-BE49-F238E27FC236}">
                <a16:creationId xmlns:a16="http://schemas.microsoft.com/office/drawing/2014/main" id="{220C64CD-1C20-4BA5-BD64-A9A7B16C2B16}"/>
              </a:ext>
            </a:extLst>
          </p:cNvPr>
          <p:cNvSpPr>
            <a:spLocks noGrp="1"/>
          </p:cNvSpPr>
          <p:nvPr/>
        </p:nvSpPr>
        <p:spPr>
          <a:xfrm>
            <a:off x="11068050" y="6543675"/>
            <a:ext cx="55245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defRPr sz="1425" b="0">
                <a:solidFill>
                  <a:srgbClr val="536975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53697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5" name="Raster x=-1">
            <a:extLst>
              <a:ext uri="{FF2B5EF4-FFF2-40B4-BE49-F238E27FC236}">
                <a16:creationId xmlns:a16="http://schemas.microsoft.com/office/drawing/2014/main" id="{859BF975-3541-4511-94CC-1E108F9A15A5}"/>
              </a:ext>
            </a:extLst>
          </p:cNvPr>
          <p:cNvSpPr>
            <a:spLocks noGrp="1"/>
          </p:cNvSpPr>
          <p:nvPr/>
        </p:nvSpPr>
        <p:spPr>
          <a:xfrm>
            <a:off x="1357630" y="1771650"/>
            <a:ext cx="95" cy="3705225"/>
          </a:xfrm>
          <a:prstGeom prst="line">
            <a:avLst/>
          </a:prstGeom>
          <a:noFill/>
          <a:ln w="9525">
            <a:solidFill>
              <a:srgbClr val="D6E1E5"/>
            </a:solidFill>
            <a:prstDash val="solid"/>
          </a:ln>
        </p:spPr>
      </p:sp>
      <p:sp>
        <p:nvSpPr>
          <p:cNvPr id="6" name="x-Wert -1">
            <a:extLst>
              <a:ext uri="{FF2B5EF4-FFF2-40B4-BE49-F238E27FC236}">
                <a16:creationId xmlns:a16="http://schemas.microsoft.com/office/drawing/2014/main" id="{51949283-19CD-4219-B308-F72C0AEE7852}"/>
              </a:ext>
            </a:extLst>
          </p:cNvPr>
          <p:cNvSpPr>
            <a:spLocks noGrp="1"/>
          </p:cNvSpPr>
          <p:nvPr/>
        </p:nvSpPr>
        <p:spPr>
          <a:xfrm>
            <a:off x="1205230" y="5562600"/>
            <a:ext cx="304800" cy="2667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1725" b="0">
                <a:solidFill>
                  <a:srgbClr val="19334A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19334A"/>
                </a:solidFill>
                <a:latin typeface="Arial"/>
                <a:ea typeface="Arial"/>
                <a:cs typeface="Arial"/>
              </a:rPr>
              <a:t>−1</a:t>
            </a:r>
          </a:p>
        </p:txBody>
      </p:sp>
      <p:sp>
        <p:nvSpPr>
          <p:cNvPr id="7" name="Raster x=0">
            <a:extLst>
              <a:ext uri="{FF2B5EF4-FFF2-40B4-BE49-F238E27FC236}">
                <a16:creationId xmlns:a16="http://schemas.microsoft.com/office/drawing/2014/main" id="{99239EB8-E355-4BA7-9C9F-D4B9FF795C1A}"/>
              </a:ext>
            </a:extLst>
          </p:cNvPr>
          <p:cNvSpPr>
            <a:spLocks noGrp="1"/>
          </p:cNvSpPr>
          <p:nvPr/>
        </p:nvSpPr>
        <p:spPr>
          <a:xfrm>
            <a:off x="1901190" y="1771650"/>
            <a:ext cx="95" cy="3705225"/>
          </a:xfrm>
          <a:prstGeom prst="line">
            <a:avLst/>
          </a:prstGeom>
          <a:noFill/>
          <a:ln w="9525">
            <a:solidFill>
              <a:srgbClr val="D6E1E5"/>
            </a:solidFill>
            <a:prstDash val="solid"/>
          </a:ln>
        </p:spPr>
      </p:sp>
      <p:sp>
        <p:nvSpPr>
          <p:cNvPr id="8" name="x-Wert 0">
            <a:extLst>
              <a:ext uri="{FF2B5EF4-FFF2-40B4-BE49-F238E27FC236}">
                <a16:creationId xmlns:a16="http://schemas.microsoft.com/office/drawing/2014/main" id="{619DFA84-6080-41DC-AAD5-BFF0375026D3}"/>
              </a:ext>
            </a:extLst>
          </p:cNvPr>
          <p:cNvSpPr>
            <a:spLocks noGrp="1"/>
          </p:cNvSpPr>
          <p:nvPr/>
        </p:nvSpPr>
        <p:spPr>
          <a:xfrm>
            <a:off x="1748790" y="5562600"/>
            <a:ext cx="304800" cy="2667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1725" b="0">
                <a:solidFill>
                  <a:srgbClr val="19334A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19334A"/>
                </a:solidFill>
                <a:latin typeface="Arial"/>
                <a:ea typeface="Arial"/>
                <a:cs typeface="Arial"/>
              </a:rPr>
              <a:t>0</a:t>
            </a:r>
          </a:p>
        </p:txBody>
      </p:sp>
      <p:sp>
        <p:nvSpPr>
          <p:cNvPr id="9" name="Raster x=1">
            <a:extLst>
              <a:ext uri="{FF2B5EF4-FFF2-40B4-BE49-F238E27FC236}">
                <a16:creationId xmlns:a16="http://schemas.microsoft.com/office/drawing/2014/main" id="{DE4997FD-C2D2-4764-992F-3B318EC3CEC6}"/>
              </a:ext>
            </a:extLst>
          </p:cNvPr>
          <p:cNvSpPr>
            <a:spLocks noGrp="1"/>
          </p:cNvSpPr>
          <p:nvPr/>
        </p:nvSpPr>
        <p:spPr>
          <a:xfrm>
            <a:off x="2444750" y="1771650"/>
            <a:ext cx="95" cy="3705225"/>
          </a:xfrm>
          <a:prstGeom prst="line">
            <a:avLst/>
          </a:prstGeom>
          <a:noFill/>
          <a:ln w="9525">
            <a:solidFill>
              <a:srgbClr val="D6E1E5"/>
            </a:solidFill>
            <a:prstDash val="solid"/>
          </a:ln>
        </p:spPr>
      </p:sp>
      <p:sp>
        <p:nvSpPr>
          <p:cNvPr id="10" name="x-Wert 1">
            <a:extLst>
              <a:ext uri="{FF2B5EF4-FFF2-40B4-BE49-F238E27FC236}">
                <a16:creationId xmlns:a16="http://schemas.microsoft.com/office/drawing/2014/main" id="{4752B9A3-42FA-4AA8-A2C9-595A39AFFD58}"/>
              </a:ext>
            </a:extLst>
          </p:cNvPr>
          <p:cNvSpPr>
            <a:spLocks noGrp="1"/>
          </p:cNvSpPr>
          <p:nvPr/>
        </p:nvSpPr>
        <p:spPr>
          <a:xfrm>
            <a:off x="2292350" y="5562600"/>
            <a:ext cx="304800" cy="2667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1725" b="0">
                <a:solidFill>
                  <a:srgbClr val="19334A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19334A"/>
                </a:solidFill>
                <a:latin typeface="Arial"/>
                <a:ea typeface="Arial"/>
                <a:cs typeface="Arial"/>
              </a:rPr>
              <a:t>1</a:t>
            </a:r>
          </a:p>
        </p:txBody>
      </p:sp>
      <p:sp>
        <p:nvSpPr>
          <p:cNvPr id="11" name="Raster x=2">
            <a:extLst>
              <a:ext uri="{FF2B5EF4-FFF2-40B4-BE49-F238E27FC236}">
                <a16:creationId xmlns:a16="http://schemas.microsoft.com/office/drawing/2014/main" id="{F1117270-DDB0-47A1-AD63-59D93723F2F0}"/>
              </a:ext>
            </a:extLst>
          </p:cNvPr>
          <p:cNvSpPr>
            <a:spLocks noGrp="1"/>
          </p:cNvSpPr>
          <p:nvPr/>
        </p:nvSpPr>
        <p:spPr>
          <a:xfrm>
            <a:off x="2988310" y="1771650"/>
            <a:ext cx="95" cy="3705225"/>
          </a:xfrm>
          <a:prstGeom prst="line">
            <a:avLst/>
          </a:prstGeom>
          <a:noFill/>
          <a:ln w="9525">
            <a:solidFill>
              <a:srgbClr val="D6E1E5"/>
            </a:solidFill>
            <a:prstDash val="solid"/>
          </a:ln>
        </p:spPr>
      </p:sp>
      <p:sp>
        <p:nvSpPr>
          <p:cNvPr id="12" name="x-Wert 2">
            <a:extLst>
              <a:ext uri="{FF2B5EF4-FFF2-40B4-BE49-F238E27FC236}">
                <a16:creationId xmlns:a16="http://schemas.microsoft.com/office/drawing/2014/main" id="{9DB5666A-8EFE-4D74-BC76-F2EB80D9CAE3}"/>
              </a:ext>
            </a:extLst>
          </p:cNvPr>
          <p:cNvSpPr>
            <a:spLocks noGrp="1"/>
          </p:cNvSpPr>
          <p:nvPr/>
        </p:nvSpPr>
        <p:spPr>
          <a:xfrm>
            <a:off x="2835910" y="5562600"/>
            <a:ext cx="304800" cy="2667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1725" b="0">
                <a:solidFill>
                  <a:srgbClr val="19334A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19334A"/>
                </a:solidFill>
                <a:latin typeface="Arial"/>
                <a:ea typeface="Arial"/>
                <a:cs typeface="Arial"/>
              </a:rPr>
              <a:t>2</a:t>
            </a:r>
          </a:p>
        </p:txBody>
      </p:sp>
      <p:sp>
        <p:nvSpPr>
          <p:cNvPr id="13" name="Raster x=3">
            <a:extLst>
              <a:ext uri="{FF2B5EF4-FFF2-40B4-BE49-F238E27FC236}">
                <a16:creationId xmlns:a16="http://schemas.microsoft.com/office/drawing/2014/main" id="{79D4F6F0-FCA2-4289-8785-219F718B30FA}"/>
              </a:ext>
            </a:extLst>
          </p:cNvPr>
          <p:cNvSpPr>
            <a:spLocks noGrp="1"/>
          </p:cNvSpPr>
          <p:nvPr/>
        </p:nvSpPr>
        <p:spPr>
          <a:xfrm>
            <a:off x="3531870" y="1771650"/>
            <a:ext cx="95" cy="3705225"/>
          </a:xfrm>
          <a:prstGeom prst="line">
            <a:avLst/>
          </a:prstGeom>
          <a:noFill/>
          <a:ln w="9525">
            <a:solidFill>
              <a:srgbClr val="D6E1E5"/>
            </a:solidFill>
            <a:prstDash val="solid"/>
          </a:ln>
        </p:spPr>
      </p:sp>
      <p:sp>
        <p:nvSpPr>
          <p:cNvPr id="14" name="x-Wert 3">
            <a:extLst>
              <a:ext uri="{FF2B5EF4-FFF2-40B4-BE49-F238E27FC236}">
                <a16:creationId xmlns:a16="http://schemas.microsoft.com/office/drawing/2014/main" id="{9DC25818-EB7A-4CAD-9A55-E511F7ED9F61}"/>
              </a:ext>
            </a:extLst>
          </p:cNvPr>
          <p:cNvSpPr>
            <a:spLocks noGrp="1"/>
          </p:cNvSpPr>
          <p:nvPr/>
        </p:nvSpPr>
        <p:spPr>
          <a:xfrm>
            <a:off x="3379470" y="5562600"/>
            <a:ext cx="304800" cy="2667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1725" b="0">
                <a:solidFill>
                  <a:srgbClr val="19334A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19334A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15" name="Raster x=4">
            <a:extLst>
              <a:ext uri="{FF2B5EF4-FFF2-40B4-BE49-F238E27FC236}">
                <a16:creationId xmlns:a16="http://schemas.microsoft.com/office/drawing/2014/main" id="{B0B5EB36-BD8D-449A-82DE-67FA4651250F}"/>
              </a:ext>
            </a:extLst>
          </p:cNvPr>
          <p:cNvSpPr>
            <a:spLocks noGrp="1"/>
          </p:cNvSpPr>
          <p:nvPr/>
        </p:nvSpPr>
        <p:spPr>
          <a:xfrm>
            <a:off x="4075430" y="1771650"/>
            <a:ext cx="95" cy="3705225"/>
          </a:xfrm>
          <a:prstGeom prst="line">
            <a:avLst/>
          </a:prstGeom>
          <a:noFill/>
          <a:ln w="9525">
            <a:solidFill>
              <a:srgbClr val="D6E1E5"/>
            </a:solidFill>
            <a:prstDash val="solid"/>
          </a:ln>
        </p:spPr>
      </p:sp>
      <p:sp>
        <p:nvSpPr>
          <p:cNvPr id="16" name="x-Wert 4">
            <a:extLst>
              <a:ext uri="{FF2B5EF4-FFF2-40B4-BE49-F238E27FC236}">
                <a16:creationId xmlns:a16="http://schemas.microsoft.com/office/drawing/2014/main" id="{25B230F9-D2F2-434F-9089-868CE58E080C}"/>
              </a:ext>
            </a:extLst>
          </p:cNvPr>
          <p:cNvSpPr>
            <a:spLocks noGrp="1"/>
          </p:cNvSpPr>
          <p:nvPr/>
        </p:nvSpPr>
        <p:spPr>
          <a:xfrm>
            <a:off x="3923030" y="5562600"/>
            <a:ext cx="304800" cy="2667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1725" b="0">
                <a:solidFill>
                  <a:srgbClr val="19334A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19334A"/>
                </a:solidFill>
                <a:latin typeface="Arial"/>
                <a:ea typeface="Arial"/>
                <a:cs typeface="Arial"/>
              </a:rPr>
              <a:t>4</a:t>
            </a:r>
          </a:p>
        </p:txBody>
      </p:sp>
      <p:sp>
        <p:nvSpPr>
          <p:cNvPr id="17" name="Raster x=5">
            <a:extLst>
              <a:ext uri="{FF2B5EF4-FFF2-40B4-BE49-F238E27FC236}">
                <a16:creationId xmlns:a16="http://schemas.microsoft.com/office/drawing/2014/main" id="{C6F612C8-455B-4591-B6F5-11019D8DAD67}"/>
              </a:ext>
            </a:extLst>
          </p:cNvPr>
          <p:cNvSpPr>
            <a:spLocks noGrp="1"/>
          </p:cNvSpPr>
          <p:nvPr/>
        </p:nvSpPr>
        <p:spPr>
          <a:xfrm>
            <a:off x="4618990" y="1771650"/>
            <a:ext cx="95" cy="3705225"/>
          </a:xfrm>
          <a:prstGeom prst="line">
            <a:avLst/>
          </a:prstGeom>
          <a:noFill/>
          <a:ln w="9525">
            <a:solidFill>
              <a:srgbClr val="D6E1E5"/>
            </a:solidFill>
            <a:prstDash val="solid"/>
          </a:ln>
        </p:spPr>
      </p:sp>
      <p:sp>
        <p:nvSpPr>
          <p:cNvPr id="18" name="x-Wert 5">
            <a:extLst>
              <a:ext uri="{FF2B5EF4-FFF2-40B4-BE49-F238E27FC236}">
                <a16:creationId xmlns:a16="http://schemas.microsoft.com/office/drawing/2014/main" id="{F5044641-BB56-4280-AE7F-24A91A870DD2}"/>
              </a:ext>
            </a:extLst>
          </p:cNvPr>
          <p:cNvSpPr>
            <a:spLocks noGrp="1"/>
          </p:cNvSpPr>
          <p:nvPr/>
        </p:nvSpPr>
        <p:spPr>
          <a:xfrm>
            <a:off x="4466590" y="5562600"/>
            <a:ext cx="304800" cy="2667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1725" b="0">
                <a:solidFill>
                  <a:srgbClr val="19334A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19334A"/>
                </a:solidFill>
                <a:latin typeface="Arial"/>
                <a:ea typeface="Arial"/>
                <a:cs typeface="Arial"/>
              </a:rPr>
              <a:t>5</a:t>
            </a:r>
          </a:p>
        </p:txBody>
      </p:sp>
      <p:sp>
        <p:nvSpPr>
          <p:cNvPr id="19" name="Raster x=6">
            <a:extLst>
              <a:ext uri="{FF2B5EF4-FFF2-40B4-BE49-F238E27FC236}">
                <a16:creationId xmlns:a16="http://schemas.microsoft.com/office/drawing/2014/main" id="{6F25D24E-A75C-4BB9-AABC-9FDA55615563}"/>
              </a:ext>
            </a:extLst>
          </p:cNvPr>
          <p:cNvSpPr>
            <a:spLocks noGrp="1"/>
          </p:cNvSpPr>
          <p:nvPr/>
        </p:nvSpPr>
        <p:spPr>
          <a:xfrm>
            <a:off x="5162550" y="1771650"/>
            <a:ext cx="95" cy="3705225"/>
          </a:xfrm>
          <a:prstGeom prst="line">
            <a:avLst/>
          </a:prstGeom>
          <a:noFill/>
          <a:ln w="9525">
            <a:solidFill>
              <a:srgbClr val="D6E1E5"/>
            </a:solidFill>
            <a:prstDash val="solid"/>
          </a:ln>
        </p:spPr>
      </p:sp>
      <p:sp>
        <p:nvSpPr>
          <p:cNvPr id="20" name="x-Wert 6">
            <a:extLst>
              <a:ext uri="{FF2B5EF4-FFF2-40B4-BE49-F238E27FC236}">
                <a16:creationId xmlns:a16="http://schemas.microsoft.com/office/drawing/2014/main" id="{0F797C86-7E2A-415A-82D3-66A9E1E6B0DE}"/>
              </a:ext>
            </a:extLst>
          </p:cNvPr>
          <p:cNvSpPr>
            <a:spLocks noGrp="1"/>
          </p:cNvSpPr>
          <p:nvPr/>
        </p:nvSpPr>
        <p:spPr>
          <a:xfrm>
            <a:off x="5010150" y="5562600"/>
            <a:ext cx="304800" cy="2667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1725" b="0">
                <a:solidFill>
                  <a:srgbClr val="19334A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19334A"/>
                </a:solidFill>
                <a:latin typeface="Arial"/>
                <a:ea typeface="Arial"/>
                <a:cs typeface="Arial"/>
              </a:rPr>
              <a:t>6</a:t>
            </a:r>
          </a:p>
        </p:txBody>
      </p:sp>
      <p:sp>
        <p:nvSpPr>
          <p:cNvPr id="21" name="Raster y=-2">
            <a:extLst>
              <a:ext uri="{FF2B5EF4-FFF2-40B4-BE49-F238E27FC236}">
                <a16:creationId xmlns:a16="http://schemas.microsoft.com/office/drawing/2014/main" id="{E6C626E5-1975-497C-9980-D174B2125E17}"/>
              </a:ext>
            </a:extLst>
          </p:cNvPr>
          <p:cNvSpPr>
            <a:spLocks noGrp="1"/>
          </p:cNvSpPr>
          <p:nvPr/>
        </p:nvSpPr>
        <p:spPr>
          <a:xfrm>
            <a:off x="1085850" y="5476875"/>
            <a:ext cx="4076700" cy="95"/>
          </a:xfrm>
          <a:prstGeom prst="line">
            <a:avLst/>
          </a:prstGeom>
          <a:noFill/>
          <a:ln w="9525">
            <a:solidFill>
              <a:srgbClr val="D6E1E5"/>
            </a:solidFill>
            <a:prstDash val="solid"/>
          </a:ln>
        </p:spPr>
      </p:sp>
      <p:sp>
        <p:nvSpPr>
          <p:cNvPr id="22" name="Höhe -2">
            <a:extLst>
              <a:ext uri="{FF2B5EF4-FFF2-40B4-BE49-F238E27FC236}">
                <a16:creationId xmlns:a16="http://schemas.microsoft.com/office/drawing/2014/main" id="{5C149B36-30FC-404B-97AA-2CE3ADD70ACE}"/>
              </a:ext>
            </a:extLst>
          </p:cNvPr>
          <p:cNvSpPr>
            <a:spLocks noGrp="1"/>
          </p:cNvSpPr>
          <p:nvPr/>
        </p:nvSpPr>
        <p:spPr>
          <a:xfrm>
            <a:off x="676275" y="5343525"/>
            <a:ext cx="295275" cy="2667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r">
              <a:defRPr sz="1725" b="0">
                <a:solidFill>
                  <a:srgbClr val="19334A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19334A"/>
                </a:solidFill>
                <a:latin typeface="Arial"/>
                <a:ea typeface="Arial"/>
                <a:cs typeface="Arial"/>
              </a:rPr>
              <a:t>−2</a:t>
            </a:r>
          </a:p>
        </p:txBody>
      </p:sp>
      <p:sp>
        <p:nvSpPr>
          <p:cNvPr id="23" name="Raster y=-1">
            <a:extLst>
              <a:ext uri="{FF2B5EF4-FFF2-40B4-BE49-F238E27FC236}">
                <a16:creationId xmlns:a16="http://schemas.microsoft.com/office/drawing/2014/main" id="{9BE510EF-44C8-404F-9B31-0CBBA06B755B}"/>
              </a:ext>
            </a:extLst>
          </p:cNvPr>
          <p:cNvSpPr>
            <a:spLocks noGrp="1"/>
          </p:cNvSpPr>
          <p:nvPr/>
        </p:nvSpPr>
        <p:spPr>
          <a:xfrm>
            <a:off x="1085850" y="5013722"/>
            <a:ext cx="4076700" cy="95"/>
          </a:xfrm>
          <a:prstGeom prst="line">
            <a:avLst/>
          </a:prstGeom>
          <a:noFill/>
          <a:ln w="9525">
            <a:solidFill>
              <a:srgbClr val="D6E1E5"/>
            </a:solidFill>
            <a:prstDash val="solid"/>
          </a:ln>
        </p:spPr>
      </p:sp>
      <p:sp>
        <p:nvSpPr>
          <p:cNvPr id="24" name="Höhe -1">
            <a:extLst>
              <a:ext uri="{FF2B5EF4-FFF2-40B4-BE49-F238E27FC236}">
                <a16:creationId xmlns:a16="http://schemas.microsoft.com/office/drawing/2014/main" id="{A784825D-85A5-40CD-BCD6-57A8397F33D6}"/>
              </a:ext>
            </a:extLst>
          </p:cNvPr>
          <p:cNvSpPr>
            <a:spLocks noGrp="1"/>
          </p:cNvSpPr>
          <p:nvPr/>
        </p:nvSpPr>
        <p:spPr>
          <a:xfrm>
            <a:off x="676275" y="4880372"/>
            <a:ext cx="295275" cy="2667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r">
              <a:defRPr sz="1725" b="0">
                <a:solidFill>
                  <a:srgbClr val="19334A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19334A"/>
                </a:solidFill>
                <a:latin typeface="Arial"/>
                <a:ea typeface="Arial"/>
                <a:cs typeface="Arial"/>
              </a:rPr>
              <a:t>−1</a:t>
            </a:r>
          </a:p>
        </p:txBody>
      </p:sp>
      <p:sp>
        <p:nvSpPr>
          <p:cNvPr id="25" name="Raster y=0">
            <a:extLst>
              <a:ext uri="{FF2B5EF4-FFF2-40B4-BE49-F238E27FC236}">
                <a16:creationId xmlns:a16="http://schemas.microsoft.com/office/drawing/2014/main" id="{C0944A21-68FF-40A9-A67B-E43708039DA6}"/>
              </a:ext>
            </a:extLst>
          </p:cNvPr>
          <p:cNvSpPr>
            <a:spLocks noGrp="1"/>
          </p:cNvSpPr>
          <p:nvPr/>
        </p:nvSpPr>
        <p:spPr>
          <a:xfrm>
            <a:off x="1085850" y="4550569"/>
            <a:ext cx="4076700" cy="95"/>
          </a:xfrm>
          <a:prstGeom prst="line">
            <a:avLst/>
          </a:prstGeom>
          <a:noFill/>
          <a:ln w="9525">
            <a:solidFill>
              <a:srgbClr val="D6E1E5"/>
            </a:solidFill>
            <a:prstDash val="solid"/>
          </a:ln>
        </p:spPr>
      </p:sp>
      <p:sp>
        <p:nvSpPr>
          <p:cNvPr id="26" name="Höhe 0">
            <a:extLst>
              <a:ext uri="{FF2B5EF4-FFF2-40B4-BE49-F238E27FC236}">
                <a16:creationId xmlns:a16="http://schemas.microsoft.com/office/drawing/2014/main" id="{8264D9A3-993A-4CEC-9FBA-2B39A4201565}"/>
              </a:ext>
            </a:extLst>
          </p:cNvPr>
          <p:cNvSpPr>
            <a:spLocks noGrp="1"/>
          </p:cNvSpPr>
          <p:nvPr/>
        </p:nvSpPr>
        <p:spPr>
          <a:xfrm>
            <a:off x="676275" y="4417219"/>
            <a:ext cx="295275" cy="2667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r">
              <a:defRPr sz="1725" b="0">
                <a:solidFill>
                  <a:srgbClr val="19334A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19334A"/>
                </a:solidFill>
                <a:latin typeface="Arial"/>
                <a:ea typeface="Arial"/>
                <a:cs typeface="Arial"/>
              </a:rPr>
              <a:t>0</a:t>
            </a:r>
          </a:p>
        </p:txBody>
      </p:sp>
      <p:sp>
        <p:nvSpPr>
          <p:cNvPr id="27" name="Raster y=1">
            <a:extLst>
              <a:ext uri="{FF2B5EF4-FFF2-40B4-BE49-F238E27FC236}">
                <a16:creationId xmlns:a16="http://schemas.microsoft.com/office/drawing/2014/main" id="{A45AA6D6-FB7A-45E3-A299-862DDB0C7B09}"/>
              </a:ext>
            </a:extLst>
          </p:cNvPr>
          <p:cNvSpPr>
            <a:spLocks noGrp="1"/>
          </p:cNvSpPr>
          <p:nvPr/>
        </p:nvSpPr>
        <p:spPr>
          <a:xfrm>
            <a:off x="1085850" y="4087416"/>
            <a:ext cx="4076700" cy="95"/>
          </a:xfrm>
          <a:prstGeom prst="line">
            <a:avLst/>
          </a:prstGeom>
          <a:noFill/>
          <a:ln w="9525">
            <a:solidFill>
              <a:srgbClr val="D6E1E5"/>
            </a:solidFill>
            <a:prstDash val="solid"/>
          </a:ln>
        </p:spPr>
      </p:sp>
      <p:sp>
        <p:nvSpPr>
          <p:cNvPr id="28" name="Höhe 1">
            <a:extLst>
              <a:ext uri="{FF2B5EF4-FFF2-40B4-BE49-F238E27FC236}">
                <a16:creationId xmlns:a16="http://schemas.microsoft.com/office/drawing/2014/main" id="{C7B9E580-AA2B-48DC-95B2-3A1AC5EEA073}"/>
              </a:ext>
            </a:extLst>
          </p:cNvPr>
          <p:cNvSpPr>
            <a:spLocks noGrp="1"/>
          </p:cNvSpPr>
          <p:nvPr/>
        </p:nvSpPr>
        <p:spPr>
          <a:xfrm>
            <a:off x="676275" y="3954066"/>
            <a:ext cx="295275" cy="2667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r">
              <a:defRPr sz="1725" b="0">
                <a:solidFill>
                  <a:srgbClr val="19334A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19334A"/>
                </a:solidFill>
                <a:latin typeface="Arial"/>
                <a:ea typeface="Arial"/>
                <a:cs typeface="Arial"/>
              </a:rPr>
              <a:t>1</a:t>
            </a:r>
          </a:p>
        </p:txBody>
      </p:sp>
      <p:sp>
        <p:nvSpPr>
          <p:cNvPr id="29" name="Raster y=2">
            <a:extLst>
              <a:ext uri="{FF2B5EF4-FFF2-40B4-BE49-F238E27FC236}">
                <a16:creationId xmlns:a16="http://schemas.microsoft.com/office/drawing/2014/main" id="{0E0A6EAB-72C2-4DF5-8EC4-380439FB9846}"/>
              </a:ext>
            </a:extLst>
          </p:cNvPr>
          <p:cNvSpPr>
            <a:spLocks noGrp="1"/>
          </p:cNvSpPr>
          <p:nvPr/>
        </p:nvSpPr>
        <p:spPr>
          <a:xfrm>
            <a:off x="1085850" y="3624263"/>
            <a:ext cx="4076700" cy="95"/>
          </a:xfrm>
          <a:prstGeom prst="line">
            <a:avLst/>
          </a:prstGeom>
          <a:noFill/>
          <a:ln w="9525">
            <a:solidFill>
              <a:srgbClr val="D6E1E5"/>
            </a:solidFill>
            <a:prstDash val="solid"/>
          </a:ln>
        </p:spPr>
      </p:sp>
      <p:sp>
        <p:nvSpPr>
          <p:cNvPr id="30" name="Höhe 2">
            <a:extLst>
              <a:ext uri="{FF2B5EF4-FFF2-40B4-BE49-F238E27FC236}">
                <a16:creationId xmlns:a16="http://schemas.microsoft.com/office/drawing/2014/main" id="{D263892F-019F-48EB-B743-3A89A884F54C}"/>
              </a:ext>
            </a:extLst>
          </p:cNvPr>
          <p:cNvSpPr>
            <a:spLocks noGrp="1"/>
          </p:cNvSpPr>
          <p:nvPr/>
        </p:nvSpPr>
        <p:spPr>
          <a:xfrm>
            <a:off x="676275" y="3490913"/>
            <a:ext cx="295275" cy="2667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r">
              <a:defRPr sz="1725" b="0">
                <a:solidFill>
                  <a:srgbClr val="19334A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19334A"/>
                </a:solidFill>
                <a:latin typeface="Arial"/>
                <a:ea typeface="Arial"/>
                <a:cs typeface="Arial"/>
              </a:rPr>
              <a:t>2</a:t>
            </a:r>
          </a:p>
        </p:txBody>
      </p:sp>
      <p:sp>
        <p:nvSpPr>
          <p:cNvPr id="31" name="Raster y=3">
            <a:extLst>
              <a:ext uri="{FF2B5EF4-FFF2-40B4-BE49-F238E27FC236}">
                <a16:creationId xmlns:a16="http://schemas.microsoft.com/office/drawing/2014/main" id="{D622C576-0151-4EE7-8603-A13AF947F0B8}"/>
              </a:ext>
            </a:extLst>
          </p:cNvPr>
          <p:cNvSpPr>
            <a:spLocks noGrp="1"/>
          </p:cNvSpPr>
          <p:nvPr/>
        </p:nvSpPr>
        <p:spPr>
          <a:xfrm>
            <a:off x="1085850" y="3161109"/>
            <a:ext cx="4076700" cy="95"/>
          </a:xfrm>
          <a:prstGeom prst="line">
            <a:avLst/>
          </a:prstGeom>
          <a:noFill/>
          <a:ln w="9525">
            <a:solidFill>
              <a:srgbClr val="D6E1E5"/>
            </a:solidFill>
            <a:prstDash val="solid"/>
          </a:ln>
        </p:spPr>
      </p:sp>
      <p:sp>
        <p:nvSpPr>
          <p:cNvPr id="32" name="Höhe 3">
            <a:extLst>
              <a:ext uri="{FF2B5EF4-FFF2-40B4-BE49-F238E27FC236}">
                <a16:creationId xmlns:a16="http://schemas.microsoft.com/office/drawing/2014/main" id="{2809FCC0-DED7-423F-A751-4893C85A46BC}"/>
              </a:ext>
            </a:extLst>
          </p:cNvPr>
          <p:cNvSpPr>
            <a:spLocks noGrp="1"/>
          </p:cNvSpPr>
          <p:nvPr/>
        </p:nvSpPr>
        <p:spPr>
          <a:xfrm>
            <a:off x="676275" y="3027759"/>
            <a:ext cx="295275" cy="2667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r">
              <a:defRPr sz="1725" b="0">
                <a:solidFill>
                  <a:srgbClr val="19334A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19334A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33" name="Raster y=4">
            <a:extLst>
              <a:ext uri="{FF2B5EF4-FFF2-40B4-BE49-F238E27FC236}">
                <a16:creationId xmlns:a16="http://schemas.microsoft.com/office/drawing/2014/main" id="{9B8196D9-033A-440F-B654-8EF00640F7B4}"/>
              </a:ext>
            </a:extLst>
          </p:cNvPr>
          <p:cNvSpPr>
            <a:spLocks noGrp="1"/>
          </p:cNvSpPr>
          <p:nvPr/>
        </p:nvSpPr>
        <p:spPr>
          <a:xfrm>
            <a:off x="1085850" y="2697956"/>
            <a:ext cx="4076700" cy="95"/>
          </a:xfrm>
          <a:prstGeom prst="line">
            <a:avLst/>
          </a:prstGeom>
          <a:noFill/>
          <a:ln w="9525">
            <a:solidFill>
              <a:srgbClr val="D6E1E5"/>
            </a:solidFill>
            <a:prstDash val="solid"/>
          </a:ln>
        </p:spPr>
      </p:sp>
      <p:sp>
        <p:nvSpPr>
          <p:cNvPr id="34" name="Höhe 4">
            <a:extLst>
              <a:ext uri="{FF2B5EF4-FFF2-40B4-BE49-F238E27FC236}">
                <a16:creationId xmlns:a16="http://schemas.microsoft.com/office/drawing/2014/main" id="{F0D9B772-5D5B-4C48-9F59-F1B29BDDE30B}"/>
              </a:ext>
            </a:extLst>
          </p:cNvPr>
          <p:cNvSpPr>
            <a:spLocks noGrp="1"/>
          </p:cNvSpPr>
          <p:nvPr/>
        </p:nvSpPr>
        <p:spPr>
          <a:xfrm>
            <a:off x="676275" y="2564606"/>
            <a:ext cx="295275" cy="2667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r">
              <a:defRPr sz="1725" b="0">
                <a:solidFill>
                  <a:srgbClr val="19334A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19334A"/>
                </a:solidFill>
                <a:latin typeface="Arial"/>
                <a:ea typeface="Arial"/>
                <a:cs typeface="Arial"/>
              </a:rPr>
              <a:t>4</a:t>
            </a:r>
          </a:p>
        </p:txBody>
      </p:sp>
      <p:sp>
        <p:nvSpPr>
          <p:cNvPr id="35" name="Raster y=5">
            <a:extLst>
              <a:ext uri="{FF2B5EF4-FFF2-40B4-BE49-F238E27FC236}">
                <a16:creationId xmlns:a16="http://schemas.microsoft.com/office/drawing/2014/main" id="{2EBD9D03-B05A-4492-8E8F-D25B21406A2C}"/>
              </a:ext>
            </a:extLst>
          </p:cNvPr>
          <p:cNvSpPr>
            <a:spLocks noGrp="1"/>
          </p:cNvSpPr>
          <p:nvPr/>
        </p:nvSpPr>
        <p:spPr>
          <a:xfrm>
            <a:off x="1085850" y="2234803"/>
            <a:ext cx="4076700" cy="95"/>
          </a:xfrm>
          <a:prstGeom prst="line">
            <a:avLst/>
          </a:prstGeom>
          <a:noFill/>
          <a:ln w="9525">
            <a:solidFill>
              <a:srgbClr val="D6E1E5"/>
            </a:solidFill>
            <a:prstDash val="solid"/>
          </a:ln>
        </p:spPr>
      </p:sp>
      <p:sp>
        <p:nvSpPr>
          <p:cNvPr id="36" name="Höhe 5">
            <a:extLst>
              <a:ext uri="{FF2B5EF4-FFF2-40B4-BE49-F238E27FC236}">
                <a16:creationId xmlns:a16="http://schemas.microsoft.com/office/drawing/2014/main" id="{97C9B61E-615D-48CE-8CE7-99006E9863F1}"/>
              </a:ext>
            </a:extLst>
          </p:cNvPr>
          <p:cNvSpPr>
            <a:spLocks noGrp="1"/>
          </p:cNvSpPr>
          <p:nvPr/>
        </p:nvSpPr>
        <p:spPr>
          <a:xfrm>
            <a:off x="676275" y="2101453"/>
            <a:ext cx="295275" cy="2667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r">
              <a:defRPr sz="1725" b="0">
                <a:solidFill>
                  <a:srgbClr val="19334A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19334A"/>
                </a:solidFill>
                <a:latin typeface="Arial"/>
                <a:ea typeface="Arial"/>
                <a:cs typeface="Arial"/>
              </a:rPr>
              <a:t>5</a:t>
            </a:r>
          </a:p>
        </p:txBody>
      </p:sp>
      <p:sp>
        <p:nvSpPr>
          <p:cNvPr id="37" name="Raster y=6">
            <a:extLst>
              <a:ext uri="{FF2B5EF4-FFF2-40B4-BE49-F238E27FC236}">
                <a16:creationId xmlns:a16="http://schemas.microsoft.com/office/drawing/2014/main" id="{24E860C1-8F9B-47E1-9F6E-A26817884AEC}"/>
              </a:ext>
            </a:extLst>
          </p:cNvPr>
          <p:cNvSpPr>
            <a:spLocks noGrp="1"/>
          </p:cNvSpPr>
          <p:nvPr/>
        </p:nvSpPr>
        <p:spPr>
          <a:xfrm>
            <a:off x="1085850" y="1771650"/>
            <a:ext cx="4076700" cy="95"/>
          </a:xfrm>
          <a:prstGeom prst="line">
            <a:avLst/>
          </a:prstGeom>
          <a:noFill/>
          <a:ln w="9525">
            <a:solidFill>
              <a:srgbClr val="D6E1E5"/>
            </a:solidFill>
            <a:prstDash val="solid"/>
          </a:ln>
        </p:spPr>
      </p:sp>
      <p:sp>
        <p:nvSpPr>
          <p:cNvPr id="38" name="Höhe 6">
            <a:extLst>
              <a:ext uri="{FF2B5EF4-FFF2-40B4-BE49-F238E27FC236}">
                <a16:creationId xmlns:a16="http://schemas.microsoft.com/office/drawing/2014/main" id="{C7A7D149-DFA1-408E-8B34-01D1AA09D04D}"/>
              </a:ext>
            </a:extLst>
          </p:cNvPr>
          <p:cNvSpPr>
            <a:spLocks noGrp="1"/>
          </p:cNvSpPr>
          <p:nvPr/>
        </p:nvSpPr>
        <p:spPr>
          <a:xfrm>
            <a:off x="676275" y="1638300"/>
            <a:ext cx="295275" cy="2667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r">
              <a:defRPr sz="1725" b="0">
                <a:solidFill>
                  <a:srgbClr val="19334A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19334A"/>
                </a:solidFill>
                <a:latin typeface="Arial"/>
                <a:ea typeface="Arial"/>
                <a:cs typeface="Arial"/>
              </a:rPr>
              <a:t>6</a:t>
            </a:r>
          </a:p>
        </p:txBody>
      </p:sp>
      <p:sp>
        <p:nvSpPr>
          <p:cNvPr id="39" name="x-Achse">
            <a:extLst>
              <a:ext uri="{FF2B5EF4-FFF2-40B4-BE49-F238E27FC236}">
                <a16:creationId xmlns:a16="http://schemas.microsoft.com/office/drawing/2014/main" id="{E39186F1-D300-456F-92E4-9C2758050704}"/>
              </a:ext>
            </a:extLst>
          </p:cNvPr>
          <p:cNvSpPr>
            <a:spLocks noGrp="1"/>
          </p:cNvSpPr>
          <p:nvPr/>
        </p:nvSpPr>
        <p:spPr>
          <a:xfrm>
            <a:off x="1085850" y="4550569"/>
            <a:ext cx="4076700" cy="95"/>
          </a:xfrm>
          <a:prstGeom prst="line">
            <a:avLst/>
          </a:prstGeom>
          <a:noFill/>
          <a:ln w="17145">
            <a:solidFill>
              <a:srgbClr val="19334A"/>
            </a:solidFill>
            <a:prstDash val="solid"/>
          </a:ln>
        </p:spPr>
      </p:sp>
      <p:sp>
        <p:nvSpPr>
          <p:cNvPr id="40" name="y-Achse">
            <a:extLst>
              <a:ext uri="{FF2B5EF4-FFF2-40B4-BE49-F238E27FC236}">
                <a16:creationId xmlns:a16="http://schemas.microsoft.com/office/drawing/2014/main" id="{FC4EFD0E-1453-461E-949A-8F95F97CEAB6}"/>
              </a:ext>
            </a:extLst>
          </p:cNvPr>
          <p:cNvSpPr>
            <a:spLocks noGrp="1"/>
          </p:cNvSpPr>
          <p:nvPr/>
        </p:nvSpPr>
        <p:spPr>
          <a:xfrm>
            <a:off x="1901190" y="1771650"/>
            <a:ext cx="95" cy="3705225"/>
          </a:xfrm>
          <a:prstGeom prst="line">
            <a:avLst/>
          </a:prstGeom>
          <a:noFill/>
          <a:ln w="17145">
            <a:solidFill>
              <a:srgbClr val="19334A"/>
            </a:solidFill>
            <a:prstDash val="solid"/>
          </a:ln>
        </p:spPr>
      </p:sp>
      <p:sp>
        <p:nvSpPr>
          <p:cNvPr id="41" name="Achsentitel Höhe">
            <a:extLst>
              <a:ext uri="{FF2B5EF4-FFF2-40B4-BE49-F238E27FC236}">
                <a16:creationId xmlns:a16="http://schemas.microsoft.com/office/drawing/2014/main" id="{B714C9FD-6754-4BC8-99DB-359E48925C27}"/>
              </a:ext>
            </a:extLst>
          </p:cNvPr>
          <p:cNvSpPr>
            <a:spLocks noGrp="1"/>
          </p:cNvSpPr>
          <p:nvPr/>
        </p:nvSpPr>
        <p:spPr>
          <a:xfrm>
            <a:off x="1047750" y="1419225"/>
            <a:ext cx="1809750" cy="2857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l">
              <a:defRPr sz="1650" b="0">
                <a:solidFill>
                  <a:srgbClr val="19334A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19334A"/>
                </a:solidFill>
                <a:latin typeface="Arial"/>
                <a:ea typeface="Arial"/>
                <a:cs typeface="Arial"/>
              </a:rPr>
              <a:t>Höhe in LE</a:t>
            </a:r>
          </a:p>
        </p:txBody>
      </p:sp>
      <p:sp>
        <p:nvSpPr>
          <p:cNvPr id="42" name="Achsentitel Stelle">
            <a:extLst>
              <a:ext uri="{FF2B5EF4-FFF2-40B4-BE49-F238E27FC236}">
                <a16:creationId xmlns:a16="http://schemas.microsoft.com/office/drawing/2014/main" id="{614E98B2-3B1B-43E1-8D5A-FB206FF876E0}"/>
              </a:ext>
            </a:extLst>
          </p:cNvPr>
          <p:cNvSpPr>
            <a:spLocks noGrp="1"/>
          </p:cNvSpPr>
          <p:nvPr/>
        </p:nvSpPr>
        <p:spPr>
          <a:xfrm>
            <a:off x="4267200" y="5715000"/>
            <a:ext cx="971550" cy="27622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r">
              <a:defRPr sz="1650" b="0">
                <a:solidFill>
                  <a:srgbClr val="19334A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19334A"/>
                </a:solidFill>
                <a:latin typeface="Arial"/>
                <a:ea typeface="Arial"/>
                <a:cs typeface="Arial"/>
              </a:rPr>
              <a:t>x in LE</a:t>
            </a:r>
          </a:p>
        </p:txBody>
      </p:sp>
      <p:sp>
        <p:nvSpPr>
          <p:cNvPr id="43" name="Parabel links vom Sprung">
            <a:extLst>
              <a:ext uri="{FF2B5EF4-FFF2-40B4-BE49-F238E27FC236}">
                <a16:creationId xmlns:a16="http://schemas.microsoft.com/office/drawing/2014/main" id="{EBC65840-CAF9-4794-A21A-91EC54757E8D}"/>
              </a:ext>
            </a:extLst>
          </p:cNvPr>
          <p:cNvSpPr>
            <a:spLocks noGrp="1"/>
          </p:cNvSpPr>
          <p:nvPr/>
        </p:nvSpPr>
        <p:spPr>
          <a:xfrm>
            <a:off x="571500" y="1419225"/>
            <a:ext cx="4800600" cy="4572000"/>
          </a:xfrm>
          <a:custGeom>
            <a:avLst/>
            <a:gdLst/>
            <a:ahLst/>
            <a:cxnLst/>
            <a:rect l="0" t="0" r="0" b="0"/>
            <a:pathLst>
              <a:path w="4800600" h="4572000">
                <a:moveTo>
                  <a:pt x="514350" y="3883968"/>
                </a:moveTo>
                <a:lnTo>
                  <a:pt x="527939" y="3843586"/>
                </a:lnTo>
                <a:lnTo>
                  <a:pt x="541528" y="3803495"/>
                </a:lnTo>
                <a:lnTo>
                  <a:pt x="555117" y="3763693"/>
                </a:lnTo>
                <a:lnTo>
                  <a:pt x="568706" y="3724180"/>
                </a:lnTo>
                <a:lnTo>
                  <a:pt x="582295" y="3684956"/>
                </a:lnTo>
                <a:lnTo>
                  <a:pt x="595884" y="3646023"/>
                </a:lnTo>
                <a:lnTo>
                  <a:pt x="609473" y="3607378"/>
                </a:lnTo>
                <a:lnTo>
                  <a:pt x="623062" y="3569023"/>
                </a:lnTo>
                <a:lnTo>
                  <a:pt x="636651" y="3530958"/>
                </a:lnTo>
                <a:lnTo>
                  <a:pt x="650240" y="3493182"/>
                </a:lnTo>
                <a:lnTo>
                  <a:pt x="663829" y="3455696"/>
                </a:lnTo>
                <a:lnTo>
                  <a:pt x="677418" y="3418499"/>
                </a:lnTo>
                <a:lnTo>
                  <a:pt x="691007" y="3381591"/>
                </a:lnTo>
                <a:lnTo>
                  <a:pt x="704596" y="3344973"/>
                </a:lnTo>
                <a:lnTo>
                  <a:pt x="718185" y="3308645"/>
                </a:lnTo>
                <a:lnTo>
                  <a:pt x="731774" y="3272605"/>
                </a:lnTo>
                <a:lnTo>
                  <a:pt x="745363" y="3236856"/>
                </a:lnTo>
                <a:lnTo>
                  <a:pt x="758952" y="3201396"/>
                </a:lnTo>
                <a:lnTo>
                  <a:pt x="772541" y="3166225"/>
                </a:lnTo>
                <a:lnTo>
                  <a:pt x="786130" y="3131344"/>
                </a:lnTo>
                <a:lnTo>
                  <a:pt x="799719" y="3096752"/>
                </a:lnTo>
                <a:lnTo>
                  <a:pt x="813308" y="3062450"/>
                </a:lnTo>
                <a:lnTo>
                  <a:pt x="826897" y="3028437"/>
                </a:lnTo>
                <a:lnTo>
                  <a:pt x="840486" y="2994714"/>
                </a:lnTo>
                <a:lnTo>
                  <a:pt x="854075" y="2961280"/>
                </a:lnTo>
                <a:lnTo>
                  <a:pt x="867664" y="2928135"/>
                </a:lnTo>
                <a:lnTo>
                  <a:pt x="881253" y="2895280"/>
                </a:lnTo>
                <a:lnTo>
                  <a:pt x="894842" y="2862715"/>
                </a:lnTo>
                <a:lnTo>
                  <a:pt x="908431" y="2830439"/>
                </a:lnTo>
                <a:lnTo>
                  <a:pt x="922020" y="2798452"/>
                </a:lnTo>
                <a:lnTo>
                  <a:pt x="935609" y="2766755"/>
                </a:lnTo>
                <a:lnTo>
                  <a:pt x="949198" y="2735348"/>
                </a:lnTo>
                <a:lnTo>
                  <a:pt x="962787" y="2704230"/>
                </a:lnTo>
                <a:lnTo>
                  <a:pt x="976376" y="2673401"/>
                </a:lnTo>
                <a:lnTo>
                  <a:pt x="989965" y="2642862"/>
                </a:lnTo>
                <a:lnTo>
                  <a:pt x="1003554" y="2612612"/>
                </a:lnTo>
                <a:lnTo>
                  <a:pt x="1017143" y="2582652"/>
                </a:lnTo>
                <a:lnTo>
                  <a:pt x="1030732" y="2552981"/>
                </a:lnTo>
                <a:lnTo>
                  <a:pt x="1044321" y="2523600"/>
                </a:lnTo>
                <a:lnTo>
                  <a:pt x="1057910" y="2494508"/>
                </a:lnTo>
                <a:lnTo>
                  <a:pt x="1071499" y="2465706"/>
                </a:lnTo>
                <a:lnTo>
                  <a:pt x="1085088" y="2437193"/>
                </a:lnTo>
                <a:lnTo>
                  <a:pt x="1098677" y="2408970"/>
                </a:lnTo>
                <a:lnTo>
                  <a:pt x="1112266" y="2381036"/>
                </a:lnTo>
                <a:lnTo>
                  <a:pt x="1125855" y="2353391"/>
                </a:lnTo>
                <a:lnTo>
                  <a:pt x="1139444" y="2326036"/>
                </a:lnTo>
                <a:lnTo>
                  <a:pt x="1153033" y="2298971"/>
                </a:lnTo>
                <a:lnTo>
                  <a:pt x="1166622" y="2272195"/>
                </a:lnTo>
                <a:lnTo>
                  <a:pt x="1180211" y="2245708"/>
                </a:lnTo>
                <a:lnTo>
                  <a:pt x="1193800" y="2219511"/>
                </a:lnTo>
                <a:lnTo>
                  <a:pt x="1207389" y="2193603"/>
                </a:lnTo>
                <a:lnTo>
                  <a:pt x="1220978" y="2167985"/>
                </a:lnTo>
                <a:lnTo>
                  <a:pt x="1234567" y="2142657"/>
                </a:lnTo>
                <a:lnTo>
                  <a:pt x="1248156" y="2117617"/>
                </a:lnTo>
                <a:lnTo>
                  <a:pt x="1261745" y="2092868"/>
                </a:lnTo>
                <a:lnTo>
                  <a:pt x="1275334" y="2068407"/>
                </a:lnTo>
                <a:lnTo>
                  <a:pt x="1288923" y="2044237"/>
                </a:lnTo>
                <a:lnTo>
                  <a:pt x="1302512" y="2020355"/>
                </a:lnTo>
                <a:lnTo>
                  <a:pt x="1316101" y="1996763"/>
                </a:lnTo>
                <a:lnTo>
                  <a:pt x="1329690" y="1973461"/>
                </a:lnTo>
              </a:path>
            </a:pathLst>
          </a:custGeom>
          <a:noFill/>
          <a:ln w="38100">
            <a:solidFill>
              <a:srgbClr val="889DA7"/>
            </a:solidFill>
            <a:prstDash val="dash"/>
          </a:ln>
        </p:spPr>
      </p:sp>
      <p:sp>
        <p:nvSpPr>
          <p:cNvPr id="44" name="Parabel rechts vom Sprung">
            <a:extLst>
              <a:ext uri="{FF2B5EF4-FFF2-40B4-BE49-F238E27FC236}">
                <a16:creationId xmlns:a16="http://schemas.microsoft.com/office/drawing/2014/main" id="{400ABDFE-8068-42AB-AB67-56513D59F369}"/>
              </a:ext>
            </a:extLst>
          </p:cNvPr>
          <p:cNvSpPr>
            <a:spLocks noGrp="1"/>
          </p:cNvSpPr>
          <p:nvPr/>
        </p:nvSpPr>
        <p:spPr>
          <a:xfrm>
            <a:off x="571500" y="1419225"/>
            <a:ext cx="4800600" cy="4572000"/>
          </a:xfrm>
          <a:custGeom>
            <a:avLst/>
            <a:gdLst/>
            <a:ahLst/>
            <a:cxnLst/>
            <a:rect l="0" t="0" r="0" b="0"/>
            <a:pathLst>
              <a:path w="4800600" h="4572000">
                <a:moveTo>
                  <a:pt x="4047490" y="3131344"/>
                </a:moveTo>
                <a:lnTo>
                  <a:pt x="4060656" y="3165135"/>
                </a:lnTo>
                <a:lnTo>
                  <a:pt x="4073822" y="3199198"/>
                </a:lnTo>
                <a:lnTo>
                  <a:pt x="4086988" y="3233533"/>
                </a:lnTo>
                <a:lnTo>
                  <a:pt x="4100155" y="3268140"/>
                </a:lnTo>
                <a:lnTo>
                  <a:pt x="4113321" y="3303018"/>
                </a:lnTo>
                <a:lnTo>
                  <a:pt x="4126487" y="3338168"/>
                </a:lnTo>
                <a:lnTo>
                  <a:pt x="4139653" y="3373590"/>
                </a:lnTo>
                <a:lnTo>
                  <a:pt x="4152819" y="3409284"/>
                </a:lnTo>
                <a:lnTo>
                  <a:pt x="4165985" y="3445249"/>
                </a:lnTo>
                <a:lnTo>
                  <a:pt x="4179151" y="3481486"/>
                </a:lnTo>
                <a:lnTo>
                  <a:pt x="4192318" y="3517995"/>
                </a:lnTo>
                <a:lnTo>
                  <a:pt x="4205484" y="3554775"/>
                </a:lnTo>
                <a:lnTo>
                  <a:pt x="4218650" y="3591828"/>
                </a:lnTo>
                <a:lnTo>
                  <a:pt x="4231816" y="3629152"/>
                </a:lnTo>
                <a:lnTo>
                  <a:pt x="4244982" y="3666747"/>
                </a:lnTo>
                <a:lnTo>
                  <a:pt x="4258148" y="3704615"/>
                </a:lnTo>
                <a:lnTo>
                  <a:pt x="4271314" y="3742754"/>
                </a:lnTo>
                <a:lnTo>
                  <a:pt x="4284480" y="3781165"/>
                </a:lnTo>
                <a:lnTo>
                  <a:pt x="4297647" y="3819848"/>
                </a:lnTo>
                <a:lnTo>
                  <a:pt x="4310813" y="3858802"/>
                </a:lnTo>
                <a:lnTo>
                  <a:pt x="4323979" y="3898028"/>
                </a:lnTo>
                <a:lnTo>
                  <a:pt x="4337145" y="3937526"/>
                </a:lnTo>
                <a:lnTo>
                  <a:pt x="4350311" y="3977296"/>
                </a:lnTo>
                <a:lnTo>
                  <a:pt x="4363477" y="4017337"/>
                </a:lnTo>
                <a:lnTo>
                  <a:pt x="4376643" y="4057650"/>
                </a:lnTo>
              </a:path>
            </a:pathLst>
          </a:custGeom>
          <a:noFill/>
          <a:ln w="38100">
            <a:solidFill>
              <a:srgbClr val="889DA7"/>
            </a:solidFill>
            <a:prstDash val="dash"/>
          </a:ln>
        </p:spPr>
      </p:sp>
      <p:sp>
        <p:nvSpPr>
          <p:cNvPr id="45" name="Sprung: f(x) = −0,5(x − 2)² + 4,5">
            <a:extLst>
              <a:ext uri="{FF2B5EF4-FFF2-40B4-BE49-F238E27FC236}">
                <a16:creationId xmlns:a16="http://schemas.microsoft.com/office/drawing/2014/main" id="{6D15FC73-BF6F-4C51-ADEA-8CC8C0111A86}"/>
              </a:ext>
            </a:extLst>
          </p:cNvPr>
          <p:cNvSpPr>
            <a:spLocks noGrp="1"/>
          </p:cNvSpPr>
          <p:nvPr/>
        </p:nvSpPr>
        <p:spPr>
          <a:xfrm>
            <a:off x="571500" y="1419225"/>
            <a:ext cx="4800600" cy="4572000"/>
          </a:xfrm>
          <a:custGeom>
            <a:avLst/>
            <a:gdLst/>
            <a:ahLst/>
            <a:cxnLst/>
            <a:rect l="0" t="0" r="0" b="0"/>
            <a:pathLst>
              <a:path w="4800600" h="4572000">
                <a:moveTo>
                  <a:pt x="1329690" y="1973461"/>
                </a:moveTo>
                <a:lnTo>
                  <a:pt x="1343279" y="1950448"/>
                </a:lnTo>
                <a:lnTo>
                  <a:pt x="1356868" y="1927725"/>
                </a:lnTo>
                <a:lnTo>
                  <a:pt x="1370457" y="1905291"/>
                </a:lnTo>
                <a:lnTo>
                  <a:pt x="1384046" y="1883146"/>
                </a:lnTo>
                <a:lnTo>
                  <a:pt x="1397635" y="1861291"/>
                </a:lnTo>
                <a:lnTo>
                  <a:pt x="1411224" y="1839725"/>
                </a:lnTo>
                <a:lnTo>
                  <a:pt x="1424813" y="1818449"/>
                </a:lnTo>
                <a:lnTo>
                  <a:pt x="1438402" y="1797463"/>
                </a:lnTo>
                <a:lnTo>
                  <a:pt x="1451991" y="1776766"/>
                </a:lnTo>
                <a:lnTo>
                  <a:pt x="1465580" y="1756358"/>
                </a:lnTo>
                <a:lnTo>
                  <a:pt x="1479169" y="1736240"/>
                </a:lnTo>
                <a:lnTo>
                  <a:pt x="1492758" y="1716411"/>
                </a:lnTo>
                <a:lnTo>
                  <a:pt x="1506347" y="1696872"/>
                </a:lnTo>
                <a:lnTo>
                  <a:pt x="1519936" y="1677622"/>
                </a:lnTo>
                <a:lnTo>
                  <a:pt x="1533525" y="1658662"/>
                </a:lnTo>
                <a:lnTo>
                  <a:pt x="1547114" y="1639991"/>
                </a:lnTo>
                <a:lnTo>
                  <a:pt x="1560703" y="1621609"/>
                </a:lnTo>
                <a:lnTo>
                  <a:pt x="1574292" y="1603517"/>
                </a:lnTo>
                <a:lnTo>
                  <a:pt x="1587881" y="1585715"/>
                </a:lnTo>
                <a:lnTo>
                  <a:pt x="1601470" y="1568202"/>
                </a:lnTo>
                <a:lnTo>
                  <a:pt x="1615059" y="1550978"/>
                </a:lnTo>
                <a:lnTo>
                  <a:pt x="1628648" y="1534044"/>
                </a:lnTo>
                <a:lnTo>
                  <a:pt x="1642237" y="1517400"/>
                </a:lnTo>
                <a:lnTo>
                  <a:pt x="1655826" y="1501045"/>
                </a:lnTo>
                <a:lnTo>
                  <a:pt x="1669415" y="1484979"/>
                </a:lnTo>
                <a:lnTo>
                  <a:pt x="1683004" y="1469203"/>
                </a:lnTo>
                <a:lnTo>
                  <a:pt x="1696593" y="1453716"/>
                </a:lnTo>
                <a:lnTo>
                  <a:pt x="1710182" y="1438519"/>
                </a:lnTo>
                <a:lnTo>
                  <a:pt x="1723771" y="1423611"/>
                </a:lnTo>
                <a:lnTo>
                  <a:pt x="1737360" y="1408993"/>
                </a:lnTo>
                <a:lnTo>
                  <a:pt x="1750949" y="1394664"/>
                </a:lnTo>
                <a:lnTo>
                  <a:pt x="1764538" y="1380625"/>
                </a:lnTo>
                <a:lnTo>
                  <a:pt x="1778127" y="1366875"/>
                </a:lnTo>
                <a:lnTo>
                  <a:pt x="1791716" y="1353415"/>
                </a:lnTo>
                <a:lnTo>
                  <a:pt x="1805305" y="1340244"/>
                </a:lnTo>
                <a:lnTo>
                  <a:pt x="1818894" y="1327362"/>
                </a:lnTo>
                <a:lnTo>
                  <a:pt x="1832483" y="1314770"/>
                </a:lnTo>
                <a:lnTo>
                  <a:pt x="1846072" y="1302468"/>
                </a:lnTo>
                <a:lnTo>
                  <a:pt x="1859661" y="1290455"/>
                </a:lnTo>
                <a:lnTo>
                  <a:pt x="1873250" y="1278731"/>
                </a:lnTo>
                <a:lnTo>
                  <a:pt x="1886839" y="1267297"/>
                </a:lnTo>
                <a:lnTo>
                  <a:pt x="1900428" y="1256153"/>
                </a:lnTo>
                <a:lnTo>
                  <a:pt x="1914017" y="1245297"/>
                </a:lnTo>
                <a:lnTo>
                  <a:pt x="1927606" y="1234732"/>
                </a:lnTo>
                <a:lnTo>
                  <a:pt x="1941195" y="1224455"/>
                </a:lnTo>
                <a:lnTo>
                  <a:pt x="1954784" y="1214469"/>
                </a:lnTo>
                <a:lnTo>
                  <a:pt x="1968373" y="1204771"/>
                </a:lnTo>
                <a:lnTo>
                  <a:pt x="1981962" y="1195364"/>
                </a:lnTo>
                <a:lnTo>
                  <a:pt x="1995551" y="1186245"/>
                </a:lnTo>
                <a:lnTo>
                  <a:pt x="2009140" y="1177417"/>
                </a:lnTo>
                <a:lnTo>
                  <a:pt x="2022729" y="1168877"/>
                </a:lnTo>
                <a:lnTo>
                  <a:pt x="2036318" y="1160627"/>
                </a:lnTo>
                <a:lnTo>
                  <a:pt x="2049907" y="1152667"/>
                </a:lnTo>
                <a:lnTo>
                  <a:pt x="2063496" y="1144996"/>
                </a:lnTo>
                <a:lnTo>
                  <a:pt x="2077085" y="1137614"/>
                </a:lnTo>
                <a:lnTo>
                  <a:pt x="2090674" y="1130522"/>
                </a:lnTo>
                <a:lnTo>
                  <a:pt x="2104263" y="1123720"/>
                </a:lnTo>
                <a:lnTo>
                  <a:pt x="2117852" y="1117207"/>
                </a:lnTo>
                <a:lnTo>
                  <a:pt x="2131441" y="1110983"/>
                </a:lnTo>
                <a:lnTo>
                  <a:pt x="2145030" y="1105049"/>
                </a:lnTo>
                <a:lnTo>
                  <a:pt x="2158619" y="1099404"/>
                </a:lnTo>
                <a:lnTo>
                  <a:pt x="2172208" y="1094049"/>
                </a:lnTo>
                <a:lnTo>
                  <a:pt x="2185797" y="1088983"/>
                </a:lnTo>
                <a:lnTo>
                  <a:pt x="2199386" y="1084207"/>
                </a:lnTo>
                <a:lnTo>
                  <a:pt x="2212975" y="1079720"/>
                </a:lnTo>
                <a:lnTo>
                  <a:pt x="2226564" y="1075523"/>
                </a:lnTo>
                <a:lnTo>
                  <a:pt x="2240153" y="1071615"/>
                </a:lnTo>
                <a:lnTo>
                  <a:pt x="2253742" y="1067997"/>
                </a:lnTo>
                <a:lnTo>
                  <a:pt x="2267331" y="1064668"/>
                </a:lnTo>
                <a:lnTo>
                  <a:pt x="2280920" y="1061628"/>
                </a:lnTo>
                <a:lnTo>
                  <a:pt x="2294509" y="1058878"/>
                </a:lnTo>
                <a:lnTo>
                  <a:pt x="2308098" y="1056418"/>
                </a:lnTo>
                <a:lnTo>
                  <a:pt x="2321687" y="1054247"/>
                </a:lnTo>
                <a:lnTo>
                  <a:pt x="2335276" y="1052365"/>
                </a:lnTo>
                <a:lnTo>
                  <a:pt x="2348865" y="1050773"/>
                </a:lnTo>
                <a:lnTo>
                  <a:pt x="2362454" y="1049470"/>
                </a:lnTo>
                <a:lnTo>
                  <a:pt x="2376043" y="1048457"/>
                </a:lnTo>
                <a:lnTo>
                  <a:pt x="2389632" y="1047734"/>
                </a:lnTo>
                <a:lnTo>
                  <a:pt x="2403221" y="1047299"/>
                </a:lnTo>
                <a:lnTo>
                  <a:pt x="2416810" y="1047155"/>
                </a:lnTo>
                <a:lnTo>
                  <a:pt x="2430399" y="1047299"/>
                </a:lnTo>
                <a:lnTo>
                  <a:pt x="2443988" y="1047734"/>
                </a:lnTo>
                <a:lnTo>
                  <a:pt x="2457577" y="1048457"/>
                </a:lnTo>
                <a:lnTo>
                  <a:pt x="2471166" y="1049470"/>
                </a:lnTo>
                <a:lnTo>
                  <a:pt x="2484755" y="1050773"/>
                </a:lnTo>
                <a:lnTo>
                  <a:pt x="2498344" y="1052365"/>
                </a:lnTo>
                <a:lnTo>
                  <a:pt x="2511933" y="1054247"/>
                </a:lnTo>
                <a:lnTo>
                  <a:pt x="2525522" y="1056418"/>
                </a:lnTo>
                <a:lnTo>
                  <a:pt x="2539111" y="1058878"/>
                </a:lnTo>
                <a:lnTo>
                  <a:pt x="2552700" y="1061628"/>
                </a:lnTo>
                <a:lnTo>
                  <a:pt x="2566289" y="1064668"/>
                </a:lnTo>
                <a:lnTo>
                  <a:pt x="2579878" y="1067997"/>
                </a:lnTo>
                <a:lnTo>
                  <a:pt x="2593467" y="1071615"/>
                </a:lnTo>
                <a:lnTo>
                  <a:pt x="2607056" y="1075523"/>
                </a:lnTo>
                <a:lnTo>
                  <a:pt x="2620645" y="1079720"/>
                </a:lnTo>
                <a:lnTo>
                  <a:pt x="2634234" y="1084207"/>
                </a:lnTo>
                <a:lnTo>
                  <a:pt x="2647823" y="1088983"/>
                </a:lnTo>
                <a:lnTo>
                  <a:pt x="2661412" y="1094049"/>
                </a:lnTo>
                <a:lnTo>
                  <a:pt x="2675001" y="1099404"/>
                </a:lnTo>
                <a:lnTo>
                  <a:pt x="2688590" y="1105049"/>
                </a:lnTo>
                <a:lnTo>
                  <a:pt x="2702179" y="1110983"/>
                </a:lnTo>
                <a:lnTo>
                  <a:pt x="2715768" y="1117207"/>
                </a:lnTo>
                <a:lnTo>
                  <a:pt x="2729357" y="1123720"/>
                </a:lnTo>
                <a:lnTo>
                  <a:pt x="2742946" y="1130522"/>
                </a:lnTo>
                <a:lnTo>
                  <a:pt x="2756535" y="1137614"/>
                </a:lnTo>
                <a:lnTo>
                  <a:pt x="2770124" y="1144996"/>
                </a:lnTo>
                <a:lnTo>
                  <a:pt x="2783713" y="1152667"/>
                </a:lnTo>
                <a:lnTo>
                  <a:pt x="2797302" y="1160627"/>
                </a:lnTo>
                <a:lnTo>
                  <a:pt x="2810891" y="1168877"/>
                </a:lnTo>
                <a:lnTo>
                  <a:pt x="2824480" y="1177417"/>
                </a:lnTo>
                <a:lnTo>
                  <a:pt x="2838069" y="1186245"/>
                </a:lnTo>
                <a:lnTo>
                  <a:pt x="2851658" y="1195364"/>
                </a:lnTo>
                <a:lnTo>
                  <a:pt x="2865247" y="1204771"/>
                </a:lnTo>
                <a:lnTo>
                  <a:pt x="2878836" y="1214469"/>
                </a:lnTo>
                <a:lnTo>
                  <a:pt x="2892425" y="1224455"/>
                </a:lnTo>
                <a:lnTo>
                  <a:pt x="2906014" y="1234732"/>
                </a:lnTo>
                <a:lnTo>
                  <a:pt x="2919603" y="1245297"/>
                </a:lnTo>
                <a:lnTo>
                  <a:pt x="2933192" y="1256153"/>
                </a:lnTo>
                <a:lnTo>
                  <a:pt x="2946781" y="1267297"/>
                </a:lnTo>
                <a:lnTo>
                  <a:pt x="2960370" y="1278731"/>
                </a:lnTo>
                <a:lnTo>
                  <a:pt x="2973959" y="1290455"/>
                </a:lnTo>
                <a:lnTo>
                  <a:pt x="2987548" y="1302468"/>
                </a:lnTo>
                <a:lnTo>
                  <a:pt x="3001137" y="1314770"/>
                </a:lnTo>
                <a:lnTo>
                  <a:pt x="3014726" y="1327362"/>
                </a:lnTo>
                <a:lnTo>
                  <a:pt x="3028315" y="1340244"/>
                </a:lnTo>
                <a:lnTo>
                  <a:pt x="3041904" y="1353415"/>
                </a:lnTo>
                <a:lnTo>
                  <a:pt x="3055493" y="1366875"/>
                </a:lnTo>
                <a:lnTo>
                  <a:pt x="3069082" y="1380625"/>
                </a:lnTo>
                <a:lnTo>
                  <a:pt x="3082671" y="1394664"/>
                </a:lnTo>
                <a:lnTo>
                  <a:pt x="3096260" y="1408993"/>
                </a:lnTo>
                <a:lnTo>
                  <a:pt x="3109849" y="1423611"/>
                </a:lnTo>
                <a:lnTo>
                  <a:pt x="3123438" y="1438519"/>
                </a:lnTo>
                <a:lnTo>
                  <a:pt x="3137027" y="1453716"/>
                </a:lnTo>
                <a:lnTo>
                  <a:pt x="3150616" y="1469203"/>
                </a:lnTo>
                <a:lnTo>
                  <a:pt x="3164205" y="1484979"/>
                </a:lnTo>
                <a:lnTo>
                  <a:pt x="3177794" y="1501045"/>
                </a:lnTo>
                <a:lnTo>
                  <a:pt x="3191383" y="1517400"/>
                </a:lnTo>
                <a:lnTo>
                  <a:pt x="3204972" y="1534044"/>
                </a:lnTo>
                <a:lnTo>
                  <a:pt x="3218561" y="1550978"/>
                </a:lnTo>
                <a:lnTo>
                  <a:pt x="3232150" y="1568202"/>
                </a:lnTo>
                <a:lnTo>
                  <a:pt x="3245739" y="1585715"/>
                </a:lnTo>
                <a:lnTo>
                  <a:pt x="3259328" y="1603517"/>
                </a:lnTo>
                <a:lnTo>
                  <a:pt x="3272917" y="1621609"/>
                </a:lnTo>
                <a:lnTo>
                  <a:pt x="3286506" y="1639991"/>
                </a:lnTo>
                <a:lnTo>
                  <a:pt x="3300095" y="1658662"/>
                </a:lnTo>
                <a:lnTo>
                  <a:pt x="3313684" y="1677622"/>
                </a:lnTo>
                <a:lnTo>
                  <a:pt x="3327273" y="1696872"/>
                </a:lnTo>
                <a:lnTo>
                  <a:pt x="3340862" y="1716411"/>
                </a:lnTo>
                <a:lnTo>
                  <a:pt x="3354451" y="1736240"/>
                </a:lnTo>
                <a:lnTo>
                  <a:pt x="3368040" y="1756358"/>
                </a:lnTo>
                <a:lnTo>
                  <a:pt x="3381629" y="1776766"/>
                </a:lnTo>
                <a:lnTo>
                  <a:pt x="3395218" y="1797463"/>
                </a:lnTo>
                <a:lnTo>
                  <a:pt x="3408807" y="1818449"/>
                </a:lnTo>
                <a:lnTo>
                  <a:pt x="3422396" y="1839725"/>
                </a:lnTo>
                <a:lnTo>
                  <a:pt x="3435985" y="1861291"/>
                </a:lnTo>
                <a:lnTo>
                  <a:pt x="3449574" y="1883146"/>
                </a:lnTo>
                <a:lnTo>
                  <a:pt x="3463163" y="1905291"/>
                </a:lnTo>
                <a:lnTo>
                  <a:pt x="3476752" y="1927725"/>
                </a:lnTo>
                <a:lnTo>
                  <a:pt x="3490341" y="1950448"/>
                </a:lnTo>
                <a:lnTo>
                  <a:pt x="3503930" y="1973461"/>
                </a:lnTo>
                <a:lnTo>
                  <a:pt x="3517519" y="1996763"/>
                </a:lnTo>
                <a:lnTo>
                  <a:pt x="3531108" y="2020355"/>
                </a:lnTo>
                <a:lnTo>
                  <a:pt x="3544697" y="2044237"/>
                </a:lnTo>
                <a:lnTo>
                  <a:pt x="3558286" y="2068407"/>
                </a:lnTo>
                <a:lnTo>
                  <a:pt x="3571875" y="2092868"/>
                </a:lnTo>
                <a:lnTo>
                  <a:pt x="3585464" y="2117617"/>
                </a:lnTo>
                <a:lnTo>
                  <a:pt x="3599053" y="2142657"/>
                </a:lnTo>
                <a:lnTo>
                  <a:pt x="3612642" y="2167985"/>
                </a:lnTo>
                <a:lnTo>
                  <a:pt x="3626231" y="2193603"/>
                </a:lnTo>
                <a:lnTo>
                  <a:pt x="3639820" y="2219511"/>
                </a:lnTo>
                <a:lnTo>
                  <a:pt x="3653409" y="2245708"/>
                </a:lnTo>
                <a:lnTo>
                  <a:pt x="3666998" y="2272195"/>
                </a:lnTo>
                <a:lnTo>
                  <a:pt x="3680587" y="2298971"/>
                </a:lnTo>
                <a:lnTo>
                  <a:pt x="3694176" y="2326036"/>
                </a:lnTo>
                <a:lnTo>
                  <a:pt x="3707765" y="2353391"/>
                </a:lnTo>
                <a:lnTo>
                  <a:pt x="3721354" y="2381036"/>
                </a:lnTo>
                <a:lnTo>
                  <a:pt x="3734943" y="2408970"/>
                </a:lnTo>
                <a:lnTo>
                  <a:pt x="3748532" y="2437193"/>
                </a:lnTo>
                <a:lnTo>
                  <a:pt x="3762121" y="2465706"/>
                </a:lnTo>
                <a:lnTo>
                  <a:pt x="3775710" y="2494508"/>
                </a:lnTo>
                <a:lnTo>
                  <a:pt x="3789299" y="2523600"/>
                </a:lnTo>
                <a:lnTo>
                  <a:pt x="3802888" y="2552981"/>
                </a:lnTo>
                <a:lnTo>
                  <a:pt x="3816477" y="2582652"/>
                </a:lnTo>
                <a:lnTo>
                  <a:pt x="3830066" y="2612612"/>
                </a:lnTo>
                <a:lnTo>
                  <a:pt x="3843655" y="2642862"/>
                </a:lnTo>
                <a:lnTo>
                  <a:pt x="3857244" y="2673401"/>
                </a:lnTo>
                <a:lnTo>
                  <a:pt x="3870833" y="2704230"/>
                </a:lnTo>
                <a:lnTo>
                  <a:pt x="3884422" y="2735348"/>
                </a:lnTo>
                <a:lnTo>
                  <a:pt x="3898011" y="2766755"/>
                </a:lnTo>
                <a:lnTo>
                  <a:pt x="3911600" y="2798452"/>
                </a:lnTo>
                <a:lnTo>
                  <a:pt x="3925189" y="2830439"/>
                </a:lnTo>
                <a:lnTo>
                  <a:pt x="3938778" y="2862715"/>
                </a:lnTo>
                <a:lnTo>
                  <a:pt x="3952367" y="2895280"/>
                </a:lnTo>
                <a:lnTo>
                  <a:pt x="3965956" y="2928135"/>
                </a:lnTo>
                <a:lnTo>
                  <a:pt x="3979545" y="2961280"/>
                </a:lnTo>
                <a:lnTo>
                  <a:pt x="3993134" y="2994714"/>
                </a:lnTo>
                <a:lnTo>
                  <a:pt x="4006723" y="3028437"/>
                </a:lnTo>
                <a:lnTo>
                  <a:pt x="4020312" y="3062450"/>
                </a:lnTo>
                <a:lnTo>
                  <a:pt x="4033901" y="3096752"/>
                </a:lnTo>
                <a:lnTo>
                  <a:pt x="4047490" y="3131344"/>
                </a:lnTo>
              </a:path>
            </a:pathLst>
          </a:custGeom>
          <a:noFill/>
          <a:ln w="38100">
            <a:solidFill>
              <a:srgbClr val="087F83"/>
            </a:solidFill>
            <a:prstDash val="solid"/>
          </a:ln>
        </p:spPr>
      </p:sp>
      <p:sp>
        <p:nvSpPr>
          <p:cNvPr id="46" name="Organisation">
            <a:extLst>
              <a:ext uri="{FF2B5EF4-FFF2-40B4-BE49-F238E27FC236}">
                <a16:creationId xmlns:a16="http://schemas.microsoft.com/office/drawing/2014/main" id="{041AD141-5792-4655-9677-9A6F43BE8CC0}"/>
              </a:ext>
            </a:extLst>
          </p:cNvPr>
          <p:cNvSpPr>
            <a:spLocks noGrp="1"/>
          </p:cNvSpPr>
          <p:nvPr/>
        </p:nvSpPr>
        <p:spPr>
          <a:xfrm>
            <a:off x="5800725" y="1323975"/>
            <a:ext cx="5819775" cy="3238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950" b="1">
                <a:solidFill>
                  <a:srgbClr val="087F83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087F83"/>
                </a:solidFill>
                <a:latin typeface="Arial"/>
                <a:ea typeface="Arial"/>
                <a:cs typeface="Arial"/>
              </a:rPr>
              <a:t>Partnerarbeit · Buch S. 9 · Regelheft</a:t>
            </a:r>
          </a:p>
        </p:txBody>
      </p:sp>
      <p:sp>
        <p:nvSpPr>
          <p:cNvPr id="47" name="Funktionsgleichung">
            <a:extLst>
              <a:ext uri="{FF2B5EF4-FFF2-40B4-BE49-F238E27FC236}">
                <a16:creationId xmlns:a16="http://schemas.microsoft.com/office/drawing/2014/main" id="{9DF2EA89-F5FF-4FB0-951E-E68E88049690}"/>
              </a:ext>
            </a:extLst>
          </p:cNvPr>
          <p:cNvSpPr>
            <a:spLocks noGrp="1"/>
          </p:cNvSpPr>
          <p:nvPr/>
        </p:nvSpPr>
        <p:spPr>
          <a:xfrm>
            <a:off x="5800725" y="1771650"/>
            <a:ext cx="5819775" cy="4667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625" b="1">
                <a:solidFill>
                  <a:srgbClr val="19334A"/>
                </a:solidFill>
                <a:latin typeface="Arial"/>
                <a:ea typeface="Arial"/>
                <a:cs typeface="Arial"/>
              </a:defRPr>
            </a:pPr>
            <a:r>
              <a:rPr sz="2625" b="1">
                <a:solidFill>
                  <a:srgbClr val="19334A"/>
                </a:solidFill>
                <a:latin typeface="Arial"/>
                <a:ea typeface="Arial"/>
                <a:cs typeface="Arial"/>
              </a:rPr>
              <a:t>f(x) = −0,5(x − 2)² + 4,5</a:t>
            </a:r>
          </a:p>
        </p:txBody>
      </p:sp>
      <p:sp>
        <p:nvSpPr>
          <p:cNvPr id="48" name="Nummer 1">
            <a:extLst>
              <a:ext uri="{FF2B5EF4-FFF2-40B4-BE49-F238E27FC236}">
                <a16:creationId xmlns:a16="http://schemas.microsoft.com/office/drawing/2014/main" id="{269110FC-B58D-4F58-AFC4-63721EE0ED97}"/>
              </a:ext>
            </a:extLst>
          </p:cNvPr>
          <p:cNvSpPr>
            <a:spLocks noGrp="1"/>
          </p:cNvSpPr>
          <p:nvPr/>
        </p:nvSpPr>
        <p:spPr>
          <a:xfrm>
            <a:off x="5800725" y="2438400"/>
            <a:ext cx="323850" cy="857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400" b="1">
                <a:solidFill>
                  <a:srgbClr val="087F83"/>
                </a:solidFill>
                <a:latin typeface="Arial"/>
                <a:ea typeface="Arial"/>
                <a:cs typeface="Arial"/>
              </a:defRPr>
            </a:pPr>
            <a:r>
              <a:rPr sz="2400" b="1">
                <a:solidFill>
                  <a:srgbClr val="087F83"/>
                </a:solidFill>
                <a:latin typeface="Arial"/>
                <a:ea typeface="Arial"/>
                <a:cs typeface="Arial"/>
              </a:rPr>
              <a:t>1</a:t>
            </a:r>
          </a:p>
        </p:txBody>
      </p:sp>
      <p:sp>
        <p:nvSpPr>
          <p:cNvPr id="49" name="Text 1">
            <a:extLst>
              <a:ext uri="{FF2B5EF4-FFF2-40B4-BE49-F238E27FC236}">
                <a16:creationId xmlns:a16="http://schemas.microsoft.com/office/drawing/2014/main" id="{16B08F19-5439-41FA-8F2B-F61971027CAA}"/>
              </a:ext>
            </a:extLst>
          </p:cNvPr>
          <p:cNvSpPr>
            <a:spLocks noGrp="1"/>
          </p:cNvSpPr>
          <p:nvPr/>
        </p:nvSpPr>
        <p:spPr>
          <a:xfrm>
            <a:off x="6200775" y="2438400"/>
            <a:ext cx="5419725" cy="857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250" b="0">
                <a:solidFill>
                  <a:srgbClr val="19334A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9334A"/>
                </a:solidFill>
                <a:latin typeface="Arial"/>
                <a:ea typeface="Arial"/>
                <a:cs typeface="Arial"/>
              </a:rPr>
              <a:t>Lest auf S. 9 nach: Definitionsmenge, Wertemenge und Intervalle.</a:t>
            </a:r>
          </a:p>
        </p:txBody>
      </p:sp>
      <p:sp>
        <p:nvSpPr>
          <p:cNvPr id="50" name="Nummer 2">
            <a:extLst>
              <a:ext uri="{FF2B5EF4-FFF2-40B4-BE49-F238E27FC236}">
                <a16:creationId xmlns:a16="http://schemas.microsoft.com/office/drawing/2014/main" id="{6F102A9A-B823-410E-A163-07988C98DD6F}"/>
              </a:ext>
            </a:extLst>
          </p:cNvPr>
          <p:cNvSpPr>
            <a:spLocks noGrp="1"/>
          </p:cNvSpPr>
          <p:nvPr/>
        </p:nvSpPr>
        <p:spPr>
          <a:xfrm>
            <a:off x="5800725" y="3286125"/>
            <a:ext cx="323850" cy="857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400" b="1">
                <a:solidFill>
                  <a:srgbClr val="087F83"/>
                </a:solidFill>
                <a:latin typeface="Arial"/>
                <a:ea typeface="Arial"/>
                <a:cs typeface="Arial"/>
              </a:defRPr>
            </a:pPr>
            <a:r>
              <a:rPr sz="2400" b="1">
                <a:solidFill>
                  <a:srgbClr val="087F83"/>
                </a:solidFill>
                <a:latin typeface="Arial"/>
                <a:ea typeface="Arial"/>
                <a:cs typeface="Arial"/>
              </a:rPr>
              <a:t>2</a:t>
            </a:r>
          </a:p>
        </p:txBody>
      </p:sp>
      <p:sp>
        <p:nvSpPr>
          <p:cNvPr id="51" name="Text 2">
            <a:extLst>
              <a:ext uri="{FF2B5EF4-FFF2-40B4-BE49-F238E27FC236}">
                <a16:creationId xmlns:a16="http://schemas.microsoft.com/office/drawing/2014/main" id="{BA655208-0EA7-473B-A216-5FCBE711B621}"/>
              </a:ext>
            </a:extLst>
          </p:cNvPr>
          <p:cNvSpPr>
            <a:spLocks noGrp="1"/>
          </p:cNvSpPr>
          <p:nvPr/>
        </p:nvSpPr>
        <p:spPr>
          <a:xfrm>
            <a:off x="6200775" y="3286125"/>
            <a:ext cx="5419725" cy="857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250" b="0">
                <a:solidFill>
                  <a:srgbClr val="19334A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9334A"/>
                </a:solidFill>
                <a:latin typeface="Arial"/>
                <a:ea typeface="Arial"/>
                <a:cs typeface="Arial"/>
              </a:rPr>
              <a:t>Berechnet f(1) und f(3). Formuliert einen Satz mit Stelle und Funktionswert.</a:t>
            </a:r>
          </a:p>
        </p:txBody>
      </p:sp>
      <p:sp>
        <p:nvSpPr>
          <p:cNvPr id="52" name="Nummer 3">
            <a:extLst>
              <a:ext uri="{FF2B5EF4-FFF2-40B4-BE49-F238E27FC236}">
                <a16:creationId xmlns:a16="http://schemas.microsoft.com/office/drawing/2014/main" id="{8C19E70C-8C23-450B-8D25-6EC0AA0FF747}"/>
              </a:ext>
            </a:extLst>
          </p:cNvPr>
          <p:cNvSpPr>
            <a:spLocks noGrp="1"/>
          </p:cNvSpPr>
          <p:nvPr/>
        </p:nvSpPr>
        <p:spPr>
          <a:xfrm>
            <a:off x="5800725" y="4219575"/>
            <a:ext cx="323850" cy="1009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400" b="1">
                <a:solidFill>
                  <a:srgbClr val="087F83"/>
                </a:solidFill>
                <a:latin typeface="Arial"/>
                <a:ea typeface="Arial"/>
                <a:cs typeface="Arial"/>
              </a:defRPr>
            </a:pPr>
            <a:r>
              <a:rPr sz="2400" b="1">
                <a:solidFill>
                  <a:srgbClr val="087F83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53" name="Text 3">
            <a:extLst>
              <a:ext uri="{FF2B5EF4-FFF2-40B4-BE49-F238E27FC236}">
                <a16:creationId xmlns:a16="http://schemas.microsoft.com/office/drawing/2014/main" id="{9CE4D4F9-4F24-4168-BE7F-75581656D3D5}"/>
              </a:ext>
            </a:extLst>
          </p:cNvPr>
          <p:cNvSpPr>
            <a:spLocks noGrp="1"/>
          </p:cNvSpPr>
          <p:nvPr/>
        </p:nvSpPr>
        <p:spPr>
          <a:xfrm>
            <a:off x="6200775" y="4219575"/>
            <a:ext cx="5419725" cy="1009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250" b="0">
                <a:solidFill>
                  <a:srgbClr val="19334A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9334A"/>
                </a:solidFill>
                <a:latin typeface="Arial"/>
                <a:ea typeface="Arial"/>
                <a:cs typeface="Arial"/>
              </a:rPr>
              <a:t>Welche Stellen und Höhen gehören zum Sprung? Notiert D und W als Ungleichung und als Intervall.</a:t>
            </a:r>
          </a:p>
        </p:txBody>
      </p:sp>
      <p:sp>
        <p:nvSpPr>
          <p:cNvPr id="54" name="Nummer 4">
            <a:extLst>
              <a:ext uri="{FF2B5EF4-FFF2-40B4-BE49-F238E27FC236}">
                <a16:creationId xmlns:a16="http://schemas.microsoft.com/office/drawing/2014/main" id="{D5CCBC8E-1CDD-45F3-A35F-C915CBB917D2}"/>
              </a:ext>
            </a:extLst>
          </p:cNvPr>
          <p:cNvSpPr>
            <a:spLocks noGrp="1"/>
          </p:cNvSpPr>
          <p:nvPr/>
        </p:nvSpPr>
        <p:spPr>
          <a:xfrm>
            <a:off x="5800725" y="5362575"/>
            <a:ext cx="323850" cy="857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400" b="1">
                <a:solidFill>
                  <a:srgbClr val="087F83"/>
                </a:solidFill>
                <a:latin typeface="Arial"/>
                <a:ea typeface="Arial"/>
                <a:cs typeface="Arial"/>
              </a:defRPr>
            </a:pPr>
            <a:r>
              <a:rPr sz="2400" b="1">
                <a:solidFill>
                  <a:srgbClr val="087F83"/>
                </a:solidFill>
                <a:latin typeface="Arial"/>
                <a:ea typeface="Arial"/>
                <a:cs typeface="Arial"/>
              </a:rPr>
              <a:t>4</a:t>
            </a:r>
          </a:p>
        </p:txBody>
      </p:sp>
      <p:sp>
        <p:nvSpPr>
          <p:cNvPr id="55" name="Text 4">
            <a:extLst>
              <a:ext uri="{FF2B5EF4-FFF2-40B4-BE49-F238E27FC236}">
                <a16:creationId xmlns:a16="http://schemas.microsoft.com/office/drawing/2014/main" id="{D11E7096-746F-4B98-BF98-C0549BEA23AF}"/>
              </a:ext>
            </a:extLst>
          </p:cNvPr>
          <p:cNvSpPr>
            <a:spLocks noGrp="1"/>
          </p:cNvSpPr>
          <p:nvPr/>
        </p:nvSpPr>
        <p:spPr>
          <a:xfrm>
            <a:off x="6200775" y="5362575"/>
            <a:ext cx="5419725" cy="857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250" b="0">
                <a:solidFill>
                  <a:srgbClr val="19334A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9334A"/>
                </a:solidFill>
                <a:latin typeface="Arial"/>
                <a:ea typeface="Arial"/>
                <a:cs typeface="Arial"/>
              </a:rPr>
              <a:t>Ohne Level: Was darf man in f(x) einsetzen? Gebt an: D</a:t>
            </a:r>
            <a:r>
              <a:rPr sz="1620" b="0" baseline="-25000">
                <a:solidFill>
                  <a:srgbClr val="19334A"/>
                </a:solidFill>
                <a:latin typeface="Arial"/>
                <a:ea typeface="Arial"/>
                <a:cs typeface="Arial"/>
              </a:rPr>
              <a:t>f</a:t>
            </a:r>
            <a:r>
              <a:rPr sz="2250" b="0">
                <a:solidFill>
                  <a:srgbClr val="19334A"/>
                </a:solidFill>
                <a:latin typeface="Arial"/>
                <a:ea typeface="Arial"/>
                <a:cs typeface="Arial"/>
              </a:rPr>
              <a:t>, W</a:t>
            </a:r>
            <a:r>
              <a:rPr sz="1620" b="0" baseline="-25000">
                <a:solidFill>
                  <a:srgbClr val="19334A"/>
                </a:solidFill>
                <a:latin typeface="Arial"/>
                <a:ea typeface="Arial"/>
                <a:cs typeface="Arial"/>
              </a:rPr>
              <a:t>f</a:t>
            </a:r>
            <a:r>
              <a:rPr sz="2250" b="0">
                <a:solidFill>
                  <a:srgbClr val="19334A"/>
                </a:solidFill>
                <a:latin typeface="Arial"/>
                <a:ea typeface="Arial"/>
                <a:cs typeface="Arial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8989233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">
            <a:extLst>
              <a:ext uri="{FF2B5EF4-FFF2-40B4-BE49-F238E27FC236}">
                <a16:creationId xmlns:a16="http://schemas.microsoft.com/office/drawing/2014/main" id="{376743C5-F713-4319-86AE-7B3C50647B1D}"/>
              </a:ext>
            </a:extLst>
          </p:cNvPr>
          <p:cNvSpPr>
            <a:spLocks noGrp="1"/>
          </p:cNvSpPr>
          <p:nvPr/>
        </p:nvSpPr>
        <p:spPr>
          <a:xfrm>
            <a:off x="571500" y="333375"/>
            <a:ext cx="11049000" cy="590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3450" b="1">
                <a:solidFill>
                  <a:srgbClr val="19334A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19334A"/>
                </a:solidFill>
                <a:latin typeface="Arial"/>
                <a:ea typeface="Arial"/>
                <a:cs typeface="Arial"/>
              </a:rPr>
              <a:t>Die Sprache der Funktionen</a:t>
            </a:r>
          </a:p>
        </p:txBody>
      </p:sp>
      <p:sp>
        <p:nvSpPr>
          <p:cNvPr id="2" name="Trennlinie">
            <a:extLst>
              <a:ext uri="{FF2B5EF4-FFF2-40B4-BE49-F238E27FC236}">
                <a16:creationId xmlns:a16="http://schemas.microsoft.com/office/drawing/2014/main" id="{A4620BE0-9A0E-4D27-8536-2DFA742A25D0}"/>
              </a:ext>
            </a:extLst>
          </p:cNvPr>
          <p:cNvSpPr>
            <a:spLocks noGrp="1"/>
          </p:cNvSpPr>
          <p:nvPr/>
        </p:nvSpPr>
        <p:spPr>
          <a:xfrm>
            <a:off x="571500" y="1076325"/>
            <a:ext cx="11049000" cy="95"/>
          </a:xfrm>
          <a:prstGeom prst="line">
            <a:avLst/>
          </a:prstGeom>
          <a:noFill/>
          <a:ln w="14288">
            <a:solidFill>
              <a:srgbClr val="D3DFE3"/>
            </a:solidFill>
          </a:ln>
        </p:spPr>
      </p:sp>
      <p:sp>
        <p:nvSpPr>
          <p:cNvPr id="3" name="Fußzeile">
            <a:extLst>
              <a:ext uri="{FF2B5EF4-FFF2-40B4-BE49-F238E27FC236}">
                <a16:creationId xmlns:a16="http://schemas.microsoft.com/office/drawing/2014/main" id="{21761B64-C734-4486-BDD0-80552EC10311}"/>
              </a:ext>
            </a:extLst>
          </p:cNvPr>
          <p:cNvSpPr>
            <a:spLocks noGrp="1"/>
          </p:cNvSpPr>
          <p:nvPr/>
        </p:nvSpPr>
        <p:spPr>
          <a:xfrm>
            <a:off x="571500" y="6572250"/>
            <a:ext cx="10191750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200" b="0">
                <a:solidFill>
                  <a:srgbClr val="536975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36975"/>
                </a:solidFill>
                <a:latin typeface="Arial"/>
                <a:ea typeface="Arial"/>
                <a:cs typeface="Arial"/>
              </a:rPr>
              <a:t>Level 2 · Regelheft</a:t>
            </a:r>
          </a:p>
        </p:txBody>
      </p:sp>
      <p:sp>
        <p:nvSpPr>
          <p:cNvPr id="4" name="Foliennummer">
            <a:extLst>
              <a:ext uri="{FF2B5EF4-FFF2-40B4-BE49-F238E27FC236}">
                <a16:creationId xmlns:a16="http://schemas.microsoft.com/office/drawing/2014/main" id="{44528ACD-70F1-41B1-809A-316A339CA147}"/>
              </a:ext>
            </a:extLst>
          </p:cNvPr>
          <p:cNvSpPr>
            <a:spLocks noGrp="1"/>
          </p:cNvSpPr>
          <p:nvPr/>
        </p:nvSpPr>
        <p:spPr>
          <a:xfrm>
            <a:off x="11068050" y="6543675"/>
            <a:ext cx="55245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defRPr sz="1425" b="0">
                <a:solidFill>
                  <a:srgbClr val="536975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53697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graphicFrame>
        <p:nvGraphicFramePr>
          <p:cNvPr id="11" name="Tabelle 10"/>
          <p:cNvGraphicFramePr/>
          <p:nvPr/>
        </p:nvGraphicFramePr>
        <p:xfrm>
          <a:off x="571500" y="1409700"/>
          <a:ext cx="11049000" cy="4400550"/>
        </p:xfrm>
        <a:graphic>
          <a:graphicData uri="http://schemas.openxmlformats.org/drawingml/2006/table">
            <a:tbl>
              <a:tblPr/>
              <a:tblGrid>
                <a:gridCol w="39052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1437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28650">
                <a:tc>
                  <a:txBody>
                    <a:bodyPr/>
                    <a:lstStyle/>
                    <a:p>
                      <a:pPr algn="l"/>
                      <a:r>
                        <a:rPr sz="2250" b="1">
                          <a:solidFill>
                            <a:srgbClr val="19334A"/>
                          </a:solidFill>
                          <a:latin typeface="Arial"/>
                          <a:ea typeface="Arial"/>
                          <a:cs typeface="Arial"/>
                        </a:rPr>
                        <a:t>Begriff</a:t>
                      </a:r>
                    </a:p>
                  </a:txBody>
                  <a:tcPr anchor="ctr">
                    <a:lnL w="11430">
                      <a:noFill/>
                    </a:lnL>
                    <a:lnR w="11430">
                      <a:noFill/>
                    </a:lnR>
                    <a:lnT w="11430">
                      <a:noFill/>
                    </a:lnT>
                    <a:lnB w="11430">
                      <a:solidFill>
                        <a:srgbClr val="CBDADD"/>
                      </a:solidFill>
                    </a:lnB>
                    <a:lnTlToBr w="11430">
                      <a:noFill/>
                    </a:lnTlToBr>
                    <a:lnBlToTr w="11430">
                      <a:noFill/>
                    </a:lnBlToTr>
                    <a:solidFill>
                      <a:srgbClr val="EFF5F5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2250" b="1">
                          <a:solidFill>
                            <a:srgbClr val="19334A"/>
                          </a:solidFill>
                          <a:latin typeface="Arial"/>
                          <a:ea typeface="Arial"/>
                          <a:cs typeface="Arial"/>
                        </a:rPr>
                        <a:t>Bedeutung und Beispiel</a:t>
                      </a:r>
                    </a:p>
                  </a:txBody>
                  <a:tcPr anchor="ctr">
                    <a:lnL w="11430">
                      <a:noFill/>
                    </a:lnL>
                    <a:lnR w="11430">
                      <a:noFill/>
                    </a:lnR>
                    <a:lnT w="11430">
                      <a:noFill/>
                    </a:lnT>
                    <a:lnB w="11430">
                      <a:solidFill>
                        <a:srgbClr val="CBDADD"/>
                      </a:solidFill>
                    </a:lnB>
                    <a:lnTlToBr w="11430">
                      <a:noFill/>
                    </a:lnTlToBr>
                    <a:lnBlToTr w="11430">
                      <a:noFill/>
                    </a:lnBlToTr>
                    <a:solidFill>
                      <a:srgbClr val="EF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28650">
                <a:tc>
                  <a:txBody>
                    <a:bodyPr/>
                    <a:lstStyle/>
                    <a:p>
                      <a:pPr algn="l"/>
                      <a:r>
                        <a:rPr sz="2250" b="1">
                          <a:solidFill>
                            <a:srgbClr val="087F83"/>
                          </a:solidFill>
                          <a:latin typeface="Arial"/>
                          <a:ea typeface="Arial"/>
                          <a:cs typeface="Arial"/>
                        </a:rPr>
                        <a:t>Stelle</a:t>
                      </a:r>
                    </a:p>
                  </a:txBody>
                  <a:tcPr anchor="ctr">
                    <a:lnL w="11430">
                      <a:noFill/>
                    </a:lnL>
                    <a:lnR w="11430">
                      <a:noFill/>
                    </a:lnR>
                    <a:lnT w="11430" cap="flat" cmpd="sng" algn="ctr">
                      <a:solidFill>
                        <a:srgbClr val="CBDA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>
                      <a:solidFill>
                        <a:srgbClr val="CBDADD"/>
                      </a:solidFill>
                    </a:lnB>
                    <a:lnTlToBr w="11430">
                      <a:noFill/>
                    </a:lnTlToBr>
                    <a:lnBlToTr w="11430"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2250" b="0">
                          <a:solidFill>
                            <a:srgbClr val="19334A"/>
                          </a:solidFill>
                          <a:latin typeface="Arial"/>
                          <a:ea typeface="Arial"/>
                          <a:cs typeface="Arial"/>
                        </a:rPr>
                        <a:t>Ein x-Wert, zum Beispiel x</a:t>
                      </a:r>
                      <a:r>
                        <a:rPr sz="1620" b="0" baseline="-25000">
                          <a:solidFill>
                            <a:srgbClr val="19334A"/>
                          </a:solidFill>
                          <a:latin typeface="Arial"/>
                          <a:ea typeface="Arial"/>
                          <a:cs typeface="Arial"/>
                        </a:rPr>
                        <a:t>0</a:t>
                      </a:r>
                      <a:r>
                        <a:rPr sz="2250" b="0">
                          <a:solidFill>
                            <a:srgbClr val="19334A"/>
                          </a:solidFill>
                          <a:latin typeface="Arial"/>
                          <a:ea typeface="Arial"/>
                          <a:cs typeface="Arial"/>
                        </a:rPr>
                        <a:t> = 4</a:t>
                      </a:r>
                    </a:p>
                  </a:txBody>
                  <a:tcPr anchor="ctr">
                    <a:lnL w="11430">
                      <a:noFill/>
                    </a:lnL>
                    <a:lnR w="11430">
                      <a:noFill/>
                    </a:lnR>
                    <a:lnT w="11430" cap="flat" cmpd="sng" algn="ctr">
                      <a:solidFill>
                        <a:srgbClr val="CBDA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>
                      <a:solidFill>
                        <a:srgbClr val="CBDADD"/>
                      </a:solidFill>
                    </a:lnB>
                    <a:lnTlToBr w="11430">
                      <a:noFill/>
                    </a:lnTlToBr>
                    <a:lnBlToTr w="11430"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28650">
                <a:tc>
                  <a:txBody>
                    <a:bodyPr/>
                    <a:lstStyle/>
                    <a:p>
                      <a:pPr algn="l"/>
                      <a:r>
                        <a:rPr sz="2250" b="1">
                          <a:solidFill>
                            <a:srgbClr val="087F83"/>
                          </a:solidFill>
                          <a:latin typeface="Arial"/>
                          <a:ea typeface="Arial"/>
                          <a:cs typeface="Arial"/>
                        </a:rPr>
                        <a:t>Funktionswert</a:t>
                      </a:r>
                    </a:p>
                  </a:txBody>
                  <a:tcPr anchor="ctr">
                    <a:lnL w="11430">
                      <a:noFill/>
                    </a:lnL>
                    <a:lnR w="11430">
                      <a:noFill/>
                    </a:lnR>
                    <a:lnT w="11430" cap="flat" cmpd="sng" algn="ctr">
                      <a:solidFill>
                        <a:srgbClr val="CBDA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>
                      <a:solidFill>
                        <a:srgbClr val="CBDADD"/>
                      </a:solidFill>
                    </a:lnB>
                    <a:lnTlToBr w="11430">
                      <a:noFill/>
                    </a:lnTlToBr>
                    <a:lnBlToTr w="11430"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2250" b="0">
                          <a:solidFill>
                            <a:srgbClr val="19334A"/>
                          </a:solidFill>
                          <a:latin typeface="Arial"/>
                          <a:ea typeface="Arial"/>
                          <a:cs typeface="Arial"/>
                        </a:rPr>
                        <a:t>Der zugehörige Wert: f(4) = 2,5</a:t>
                      </a:r>
                    </a:p>
                  </a:txBody>
                  <a:tcPr anchor="ctr">
                    <a:lnL w="11430">
                      <a:noFill/>
                    </a:lnL>
                    <a:lnR w="11430">
                      <a:noFill/>
                    </a:lnR>
                    <a:lnT w="11430" cap="flat" cmpd="sng" algn="ctr">
                      <a:solidFill>
                        <a:srgbClr val="CBDA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>
                      <a:solidFill>
                        <a:srgbClr val="CBDADD"/>
                      </a:solidFill>
                    </a:lnB>
                    <a:lnTlToBr w="11430">
                      <a:noFill/>
                    </a:lnTlToBr>
                    <a:lnBlToTr w="11430"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28650">
                <a:tc>
                  <a:txBody>
                    <a:bodyPr/>
                    <a:lstStyle/>
                    <a:p>
                      <a:pPr algn="l"/>
                      <a:r>
                        <a:rPr sz="2250" b="1">
                          <a:solidFill>
                            <a:srgbClr val="087F83"/>
                          </a:solidFill>
                          <a:latin typeface="Arial"/>
                          <a:ea typeface="Arial"/>
                          <a:cs typeface="Arial"/>
                        </a:rPr>
                        <a:t>Funktionsterm</a:t>
                      </a:r>
                    </a:p>
                  </a:txBody>
                  <a:tcPr anchor="ctr">
                    <a:lnL w="11430">
                      <a:noFill/>
                    </a:lnL>
                    <a:lnR w="11430">
                      <a:noFill/>
                    </a:lnR>
                    <a:lnT w="11430" cap="flat" cmpd="sng" algn="ctr">
                      <a:solidFill>
                        <a:srgbClr val="CBDA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>
                      <a:solidFill>
                        <a:srgbClr val="CBDADD"/>
                      </a:solidFill>
                    </a:lnB>
                    <a:lnTlToBr w="11430">
                      <a:noFill/>
                    </a:lnTlToBr>
                    <a:lnBlToTr w="11430"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2250" b="0">
                          <a:solidFill>
                            <a:srgbClr val="19334A"/>
                          </a:solidFill>
                          <a:latin typeface="Arial"/>
                          <a:ea typeface="Arial"/>
                          <a:cs typeface="Arial"/>
                        </a:rPr>
                        <a:t>Der Rechenausdruck: −0,5(x − 2)² + 4,5</a:t>
                      </a:r>
                    </a:p>
                  </a:txBody>
                  <a:tcPr anchor="ctr">
                    <a:lnL w="11430">
                      <a:noFill/>
                    </a:lnL>
                    <a:lnR w="11430">
                      <a:noFill/>
                    </a:lnR>
                    <a:lnT w="11430" cap="flat" cmpd="sng" algn="ctr">
                      <a:solidFill>
                        <a:srgbClr val="CBDA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>
                      <a:solidFill>
                        <a:srgbClr val="CBDADD"/>
                      </a:solidFill>
                    </a:lnB>
                    <a:lnTlToBr w="11430">
                      <a:noFill/>
                    </a:lnTlToBr>
                    <a:lnBlToTr w="11430"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28650">
                <a:tc>
                  <a:txBody>
                    <a:bodyPr/>
                    <a:lstStyle/>
                    <a:p>
                      <a:pPr algn="l"/>
                      <a:r>
                        <a:rPr sz="2250" b="1">
                          <a:solidFill>
                            <a:srgbClr val="087F83"/>
                          </a:solidFill>
                          <a:latin typeface="Arial"/>
                          <a:ea typeface="Arial"/>
                          <a:cs typeface="Arial"/>
                        </a:rPr>
                        <a:t>Funktionsgleichung</a:t>
                      </a:r>
                    </a:p>
                  </a:txBody>
                  <a:tcPr anchor="ctr">
                    <a:lnL w="11430">
                      <a:noFill/>
                    </a:lnL>
                    <a:lnR w="11430">
                      <a:noFill/>
                    </a:lnR>
                    <a:lnT w="11430" cap="flat" cmpd="sng" algn="ctr">
                      <a:solidFill>
                        <a:srgbClr val="CBDA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>
                      <a:solidFill>
                        <a:srgbClr val="CBDADD"/>
                      </a:solidFill>
                    </a:lnB>
                    <a:lnTlToBr w="11430">
                      <a:noFill/>
                    </a:lnTlToBr>
                    <a:lnBlToTr w="11430"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2250" b="0">
                          <a:solidFill>
                            <a:srgbClr val="19334A"/>
                          </a:solidFill>
                          <a:latin typeface="Arial"/>
                          <a:ea typeface="Arial"/>
                          <a:cs typeface="Arial"/>
                        </a:rPr>
                        <a:t>f(x) = −0,5(x − 2)² + 4,5</a:t>
                      </a:r>
                    </a:p>
                  </a:txBody>
                  <a:tcPr anchor="ctr">
                    <a:lnL w="11430">
                      <a:noFill/>
                    </a:lnL>
                    <a:lnR w="11430">
                      <a:noFill/>
                    </a:lnR>
                    <a:lnT w="11430" cap="flat" cmpd="sng" algn="ctr">
                      <a:solidFill>
                        <a:srgbClr val="CBDA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>
                      <a:solidFill>
                        <a:srgbClr val="CBDADD"/>
                      </a:solidFill>
                    </a:lnB>
                    <a:lnTlToBr w="11430">
                      <a:noFill/>
                    </a:lnTlToBr>
                    <a:lnBlToTr w="11430"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28650">
                <a:tc>
                  <a:txBody>
                    <a:bodyPr/>
                    <a:lstStyle/>
                    <a:p>
                      <a:pPr algn="l"/>
                      <a:r>
                        <a:rPr sz="2250" b="1">
                          <a:solidFill>
                            <a:srgbClr val="087F83"/>
                          </a:solidFill>
                          <a:latin typeface="Arial"/>
                          <a:ea typeface="Arial"/>
                          <a:cs typeface="Arial"/>
                        </a:rPr>
                        <a:t>Definitionsmenge D</a:t>
                      </a:r>
                      <a:r>
                        <a:rPr sz="1620" b="1" baseline="-25000">
                          <a:solidFill>
                            <a:srgbClr val="087F83"/>
                          </a:solidFill>
                          <a:latin typeface="Arial"/>
                          <a:ea typeface="Arial"/>
                          <a:cs typeface="Arial"/>
                        </a:rPr>
                        <a:t>f</a:t>
                      </a:r>
                    </a:p>
                  </a:txBody>
                  <a:tcPr anchor="ctr">
                    <a:lnL w="11430">
                      <a:noFill/>
                    </a:lnL>
                    <a:lnR w="11430">
                      <a:noFill/>
                    </a:lnR>
                    <a:lnT w="11430" cap="flat" cmpd="sng" algn="ctr">
                      <a:solidFill>
                        <a:srgbClr val="CBDA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>
                      <a:solidFill>
                        <a:srgbClr val="CBDADD"/>
                      </a:solidFill>
                    </a:lnB>
                    <a:lnTlToBr w="11430">
                      <a:noFill/>
                    </a:lnTlToBr>
                    <a:lnBlToTr w="11430"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2250" b="0">
                          <a:solidFill>
                            <a:srgbClr val="19334A"/>
                          </a:solidFill>
                          <a:latin typeface="Arial"/>
                          <a:ea typeface="Arial"/>
                          <a:cs typeface="Arial"/>
                        </a:rPr>
                        <a:t>Alle Zahlen, die man für x einsetzen darf</a:t>
                      </a:r>
                    </a:p>
                  </a:txBody>
                  <a:tcPr anchor="ctr">
                    <a:lnL w="11430">
                      <a:noFill/>
                    </a:lnL>
                    <a:lnR w="11430">
                      <a:noFill/>
                    </a:lnR>
                    <a:lnT w="11430" cap="flat" cmpd="sng" algn="ctr">
                      <a:solidFill>
                        <a:srgbClr val="CBDA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>
                      <a:solidFill>
                        <a:srgbClr val="CBDADD"/>
                      </a:solidFill>
                    </a:lnB>
                    <a:lnTlToBr w="11430">
                      <a:noFill/>
                    </a:lnTlToBr>
                    <a:lnBlToTr w="11430"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28650">
                <a:tc>
                  <a:txBody>
                    <a:bodyPr/>
                    <a:lstStyle/>
                    <a:p>
                      <a:pPr algn="l"/>
                      <a:r>
                        <a:rPr sz="2250" b="1">
                          <a:solidFill>
                            <a:srgbClr val="087F83"/>
                          </a:solidFill>
                          <a:latin typeface="Arial"/>
                          <a:ea typeface="Arial"/>
                          <a:cs typeface="Arial"/>
                        </a:rPr>
                        <a:t>Wertemenge W</a:t>
                      </a:r>
                      <a:r>
                        <a:rPr sz="1620" b="1" baseline="-25000">
                          <a:solidFill>
                            <a:srgbClr val="087F83"/>
                          </a:solidFill>
                          <a:latin typeface="Arial"/>
                          <a:ea typeface="Arial"/>
                          <a:cs typeface="Arial"/>
                        </a:rPr>
                        <a:t>f</a:t>
                      </a:r>
                    </a:p>
                  </a:txBody>
                  <a:tcPr anchor="ctr">
                    <a:lnL w="11430">
                      <a:noFill/>
                    </a:lnL>
                    <a:lnR w="11430">
                      <a:noFill/>
                    </a:lnR>
                    <a:lnT w="11430" cap="flat" cmpd="sng" algn="ctr">
                      <a:solidFill>
                        <a:srgbClr val="CBDA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>
                      <a:solidFill>
                        <a:srgbClr val="CBDADD"/>
                      </a:solidFill>
                    </a:lnB>
                    <a:lnTlToBr w="11430">
                      <a:noFill/>
                    </a:lnTlToBr>
                    <a:lnBlToTr w="11430"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2250" b="0">
                          <a:solidFill>
                            <a:srgbClr val="19334A"/>
                          </a:solidFill>
                          <a:latin typeface="Arial"/>
                          <a:ea typeface="Arial"/>
                          <a:cs typeface="Arial"/>
                        </a:rPr>
                        <a:t>Alle Funktionswerte, die herauskommen können</a:t>
                      </a:r>
                    </a:p>
                  </a:txBody>
                  <a:tcPr anchor="ctr">
                    <a:lnL w="11430">
                      <a:noFill/>
                    </a:lnL>
                    <a:lnR w="11430">
                      <a:noFill/>
                    </a:lnR>
                    <a:lnT w="11430" cap="flat" cmpd="sng" algn="ctr">
                      <a:solidFill>
                        <a:srgbClr val="CBDA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>
                      <a:solidFill>
                        <a:srgbClr val="CBDADD"/>
                      </a:solidFill>
                    </a:lnB>
                    <a:lnTlToBr w="11430">
                      <a:noFill/>
                    </a:lnTlToBr>
                    <a:lnBlToTr w="11430"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6" name="Merksatz">
            <a:extLst>
              <a:ext uri="{FF2B5EF4-FFF2-40B4-BE49-F238E27FC236}">
                <a16:creationId xmlns:a16="http://schemas.microsoft.com/office/drawing/2014/main" id="{3529C009-9E18-420A-8E08-FE95DBDCA8F5}"/>
              </a:ext>
            </a:extLst>
          </p:cNvPr>
          <p:cNvSpPr>
            <a:spLocks noGrp="1"/>
          </p:cNvSpPr>
          <p:nvPr/>
        </p:nvSpPr>
        <p:spPr>
          <a:xfrm>
            <a:off x="571500" y="6029325"/>
            <a:ext cx="11049000" cy="3524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100" b="1">
                <a:solidFill>
                  <a:srgbClr val="087F83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087F83"/>
                </a:solidFill>
                <a:latin typeface="Arial"/>
                <a:ea typeface="Arial"/>
                <a:cs typeface="Arial"/>
              </a:rPr>
              <a:t>Eine Stelle ist eine Zahl. Der zugehörige Punkt heißt P(4 | 2,5).</a:t>
            </a:r>
          </a:p>
        </p:txBody>
      </p:sp>
    </p:spTree>
    <p:extLst>
      <p:ext uri="{BB962C8B-B14F-4D97-AF65-F5344CB8AC3E}">
        <p14:creationId xmlns:p14="http://schemas.microsoft.com/office/powerpoint/2010/main" val="3706666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el">
            <a:extLst>
              <a:ext uri="{FF2B5EF4-FFF2-40B4-BE49-F238E27FC236}">
                <a16:creationId xmlns:a16="http://schemas.microsoft.com/office/drawing/2014/main" id="{1EF5B94A-DF21-4980-B3A7-2077031EB8AE}"/>
              </a:ext>
            </a:extLst>
          </p:cNvPr>
          <p:cNvSpPr>
            <a:spLocks noGrp="1"/>
          </p:cNvSpPr>
          <p:nvPr/>
        </p:nvSpPr>
        <p:spPr>
          <a:xfrm>
            <a:off x="571500" y="333375"/>
            <a:ext cx="11049000" cy="590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3450" b="1">
                <a:solidFill>
                  <a:srgbClr val="19334A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19334A"/>
                </a:solidFill>
                <a:latin typeface="Arial"/>
                <a:ea typeface="Arial"/>
                <a:cs typeface="Arial"/>
              </a:rPr>
              <a:t>Intervalle schreiben</a:t>
            </a:r>
          </a:p>
        </p:txBody>
      </p:sp>
      <p:sp>
        <p:nvSpPr>
          <p:cNvPr id="2" name="Trennlinie">
            <a:extLst>
              <a:ext uri="{FF2B5EF4-FFF2-40B4-BE49-F238E27FC236}">
                <a16:creationId xmlns:a16="http://schemas.microsoft.com/office/drawing/2014/main" id="{3A28AFA1-9A22-41A3-9535-630875B4D664}"/>
              </a:ext>
            </a:extLst>
          </p:cNvPr>
          <p:cNvSpPr>
            <a:spLocks noGrp="1"/>
          </p:cNvSpPr>
          <p:nvPr/>
        </p:nvSpPr>
        <p:spPr>
          <a:xfrm>
            <a:off x="571500" y="1076325"/>
            <a:ext cx="11049000" cy="95"/>
          </a:xfrm>
          <a:prstGeom prst="line">
            <a:avLst/>
          </a:prstGeom>
          <a:noFill/>
          <a:ln w="14288">
            <a:solidFill>
              <a:srgbClr val="D3DFE3"/>
            </a:solidFill>
          </a:ln>
        </p:spPr>
      </p:sp>
      <p:sp>
        <p:nvSpPr>
          <p:cNvPr id="3" name="Fußzeile">
            <a:extLst>
              <a:ext uri="{FF2B5EF4-FFF2-40B4-BE49-F238E27FC236}">
                <a16:creationId xmlns:a16="http://schemas.microsoft.com/office/drawing/2014/main" id="{51DE8A35-926C-4F22-83FA-5299EAE5CCA8}"/>
              </a:ext>
            </a:extLst>
          </p:cNvPr>
          <p:cNvSpPr>
            <a:spLocks noGrp="1"/>
          </p:cNvSpPr>
          <p:nvPr/>
        </p:nvSpPr>
        <p:spPr>
          <a:xfrm>
            <a:off x="571500" y="6572250"/>
            <a:ext cx="10191750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200" b="0">
                <a:solidFill>
                  <a:srgbClr val="536975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36975"/>
                </a:solidFill>
                <a:latin typeface="Arial"/>
                <a:ea typeface="Arial"/>
                <a:cs typeface="Arial"/>
              </a:rPr>
              <a:t>Level 2 · Regelheft</a:t>
            </a:r>
          </a:p>
        </p:txBody>
      </p:sp>
      <p:sp>
        <p:nvSpPr>
          <p:cNvPr id="4" name="Foliennummer">
            <a:extLst>
              <a:ext uri="{FF2B5EF4-FFF2-40B4-BE49-F238E27FC236}">
                <a16:creationId xmlns:a16="http://schemas.microsoft.com/office/drawing/2014/main" id="{CC333832-2BEB-4664-BF0D-E28F8C539BF6}"/>
              </a:ext>
            </a:extLst>
          </p:cNvPr>
          <p:cNvSpPr>
            <a:spLocks noGrp="1"/>
          </p:cNvSpPr>
          <p:nvPr/>
        </p:nvSpPr>
        <p:spPr>
          <a:xfrm>
            <a:off x="11068050" y="6543675"/>
            <a:ext cx="55245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defRPr sz="1425" b="0">
                <a:solidFill>
                  <a:srgbClr val="536975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536975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graphicFrame>
        <p:nvGraphicFramePr>
          <p:cNvPr id="19" name="Tabelle 18"/>
          <p:cNvGraphicFramePr/>
          <p:nvPr/>
        </p:nvGraphicFramePr>
        <p:xfrm>
          <a:off x="571500" y="1362075"/>
          <a:ext cx="6715125" cy="3667125"/>
        </p:xfrm>
        <a:graphic>
          <a:graphicData uri="http://schemas.openxmlformats.org/drawingml/2006/table">
            <a:tbl>
              <a:tblPr/>
              <a:tblGrid>
                <a:gridCol w="39052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098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23875">
                <a:tc>
                  <a:txBody>
                    <a:bodyPr/>
                    <a:lstStyle/>
                    <a:p>
                      <a:pPr algn="l"/>
                      <a:r>
                        <a:rPr sz="2250" b="1">
                          <a:solidFill>
                            <a:srgbClr val="19334A"/>
                          </a:solidFill>
                          <a:latin typeface="Arial"/>
                          <a:ea typeface="Arial"/>
                          <a:cs typeface="Arial"/>
                        </a:rPr>
                        <a:t>Ungleichung</a:t>
                      </a:r>
                    </a:p>
                  </a:txBody>
                  <a:tcPr anchor="ctr">
                    <a:lnL w="11430">
                      <a:noFill/>
                    </a:lnL>
                    <a:lnR w="11430">
                      <a:noFill/>
                    </a:lnR>
                    <a:lnT w="11430">
                      <a:noFill/>
                    </a:lnT>
                    <a:lnB w="11430">
                      <a:solidFill>
                        <a:srgbClr val="CBDADD"/>
                      </a:solidFill>
                    </a:lnB>
                    <a:lnTlToBr w="11430">
                      <a:noFill/>
                    </a:lnTlToBr>
                    <a:lnBlToTr w="11430">
                      <a:noFill/>
                    </a:lnBlToTr>
                    <a:solidFill>
                      <a:srgbClr val="EFF5F5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2250" b="1">
                          <a:solidFill>
                            <a:srgbClr val="19334A"/>
                          </a:solidFill>
                          <a:latin typeface="Arial"/>
                          <a:ea typeface="Arial"/>
                          <a:cs typeface="Arial"/>
                        </a:rPr>
                        <a:t>Intervall</a:t>
                      </a:r>
                    </a:p>
                  </a:txBody>
                  <a:tcPr anchor="ctr">
                    <a:lnL w="11430">
                      <a:noFill/>
                    </a:lnL>
                    <a:lnR w="11430">
                      <a:noFill/>
                    </a:lnR>
                    <a:lnT w="11430">
                      <a:noFill/>
                    </a:lnT>
                    <a:lnB w="11430">
                      <a:solidFill>
                        <a:srgbClr val="CBDADD"/>
                      </a:solidFill>
                    </a:lnB>
                    <a:lnTlToBr w="11430">
                      <a:noFill/>
                    </a:lnTlToBr>
                    <a:lnBlToTr w="11430">
                      <a:noFill/>
                    </a:lnBlToTr>
                    <a:solidFill>
                      <a:srgbClr val="EF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3875">
                <a:tc>
                  <a:txBody>
                    <a:bodyPr/>
                    <a:lstStyle/>
                    <a:p>
                      <a:pPr algn="l"/>
                      <a:r>
                        <a:rPr sz="2250" b="1">
                          <a:solidFill>
                            <a:srgbClr val="087F83"/>
                          </a:solidFill>
                          <a:latin typeface="Arial"/>
                          <a:ea typeface="Arial"/>
                          <a:cs typeface="Arial"/>
                        </a:rPr>
                        <a:t>a ≤ x ≤ b</a:t>
                      </a:r>
                    </a:p>
                  </a:txBody>
                  <a:tcPr anchor="ctr">
                    <a:lnL w="11430">
                      <a:noFill/>
                    </a:lnL>
                    <a:lnR w="11430">
                      <a:noFill/>
                    </a:lnR>
                    <a:lnT w="11430" cap="flat" cmpd="sng" algn="ctr">
                      <a:solidFill>
                        <a:srgbClr val="CBDA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>
                      <a:solidFill>
                        <a:srgbClr val="CBDADD"/>
                      </a:solidFill>
                    </a:lnB>
                    <a:lnTlToBr w="11430">
                      <a:noFill/>
                    </a:lnTlToBr>
                    <a:lnBlToTr w="11430"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2250" b="0">
                          <a:solidFill>
                            <a:srgbClr val="19334A"/>
                          </a:solidFill>
                          <a:latin typeface="Arial"/>
                          <a:ea typeface="Arial"/>
                          <a:cs typeface="Arial"/>
                        </a:rPr>
                        <a:t>[a; b]</a:t>
                      </a:r>
                    </a:p>
                  </a:txBody>
                  <a:tcPr anchor="ctr">
                    <a:lnL w="11430">
                      <a:noFill/>
                    </a:lnL>
                    <a:lnR w="11430">
                      <a:noFill/>
                    </a:lnR>
                    <a:lnT w="11430" cap="flat" cmpd="sng" algn="ctr">
                      <a:solidFill>
                        <a:srgbClr val="CBDA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>
                      <a:solidFill>
                        <a:srgbClr val="CBDADD"/>
                      </a:solidFill>
                    </a:lnB>
                    <a:lnTlToBr w="11430">
                      <a:noFill/>
                    </a:lnTlToBr>
                    <a:lnBlToTr w="11430"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23875">
                <a:tc>
                  <a:txBody>
                    <a:bodyPr/>
                    <a:lstStyle/>
                    <a:p>
                      <a:pPr algn="l"/>
                      <a:r>
                        <a:rPr sz="2250" b="1" dirty="0">
                          <a:solidFill>
                            <a:srgbClr val="087F83"/>
                          </a:solidFill>
                          <a:latin typeface="Arial"/>
                          <a:ea typeface="Arial"/>
                          <a:cs typeface="Arial"/>
                        </a:rPr>
                        <a:t>a &lt; x &lt; b</a:t>
                      </a:r>
                    </a:p>
                  </a:txBody>
                  <a:tcPr anchor="ctr">
                    <a:lnL w="11430">
                      <a:noFill/>
                    </a:lnL>
                    <a:lnR w="11430">
                      <a:noFill/>
                    </a:lnR>
                    <a:lnT w="11430" cap="flat" cmpd="sng" algn="ctr">
                      <a:solidFill>
                        <a:srgbClr val="CBDA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>
                      <a:solidFill>
                        <a:srgbClr val="CBDADD"/>
                      </a:solidFill>
                    </a:lnB>
                    <a:lnTlToBr w="11430">
                      <a:noFill/>
                    </a:lnTlToBr>
                    <a:lnBlToTr w="11430"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2250" b="0" dirty="0">
                          <a:solidFill>
                            <a:srgbClr val="19334A"/>
                          </a:solidFill>
                          <a:latin typeface="Arial"/>
                          <a:ea typeface="Arial"/>
                          <a:cs typeface="Arial"/>
                        </a:rPr>
                        <a:t>]a; b[</a:t>
                      </a:r>
                    </a:p>
                  </a:txBody>
                  <a:tcPr anchor="ctr">
                    <a:lnL w="11430">
                      <a:noFill/>
                    </a:lnL>
                    <a:lnR w="11430">
                      <a:noFill/>
                    </a:lnR>
                    <a:lnT w="11430" cap="flat" cmpd="sng" algn="ctr">
                      <a:solidFill>
                        <a:srgbClr val="CBDA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>
                      <a:solidFill>
                        <a:srgbClr val="CBDADD"/>
                      </a:solidFill>
                    </a:lnB>
                    <a:lnTlToBr w="11430">
                      <a:noFill/>
                    </a:lnTlToBr>
                    <a:lnBlToTr w="11430"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23875">
                <a:tc>
                  <a:txBody>
                    <a:bodyPr/>
                    <a:lstStyle/>
                    <a:p>
                      <a:pPr algn="l"/>
                      <a:r>
                        <a:rPr sz="2250" b="1">
                          <a:solidFill>
                            <a:srgbClr val="087F83"/>
                          </a:solidFill>
                          <a:latin typeface="Arial"/>
                          <a:ea typeface="Arial"/>
                          <a:cs typeface="Arial"/>
                        </a:rPr>
                        <a:t>a ≤ x &lt; b</a:t>
                      </a:r>
                    </a:p>
                  </a:txBody>
                  <a:tcPr anchor="ctr">
                    <a:lnL w="11430">
                      <a:noFill/>
                    </a:lnL>
                    <a:lnR w="11430">
                      <a:noFill/>
                    </a:lnR>
                    <a:lnT w="11430" cap="flat" cmpd="sng" algn="ctr">
                      <a:solidFill>
                        <a:srgbClr val="CBDA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>
                      <a:solidFill>
                        <a:srgbClr val="CBDADD"/>
                      </a:solidFill>
                    </a:lnB>
                    <a:lnTlToBr w="11430">
                      <a:noFill/>
                    </a:lnTlToBr>
                    <a:lnBlToTr w="11430"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2250" b="0">
                          <a:solidFill>
                            <a:srgbClr val="19334A"/>
                          </a:solidFill>
                          <a:latin typeface="Arial"/>
                          <a:ea typeface="Arial"/>
                          <a:cs typeface="Arial"/>
                        </a:rPr>
                        <a:t>[a; b[</a:t>
                      </a:r>
                    </a:p>
                  </a:txBody>
                  <a:tcPr anchor="ctr">
                    <a:lnL w="11430">
                      <a:noFill/>
                    </a:lnL>
                    <a:lnR w="11430">
                      <a:noFill/>
                    </a:lnR>
                    <a:lnT w="11430" cap="flat" cmpd="sng" algn="ctr">
                      <a:solidFill>
                        <a:srgbClr val="CBDA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>
                      <a:solidFill>
                        <a:srgbClr val="CBDADD"/>
                      </a:solidFill>
                    </a:lnB>
                    <a:lnTlToBr w="11430">
                      <a:noFill/>
                    </a:lnTlToBr>
                    <a:lnBlToTr w="11430"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23875">
                <a:tc>
                  <a:txBody>
                    <a:bodyPr/>
                    <a:lstStyle/>
                    <a:p>
                      <a:pPr algn="l"/>
                      <a:r>
                        <a:rPr sz="2250" b="1">
                          <a:solidFill>
                            <a:srgbClr val="087F83"/>
                          </a:solidFill>
                          <a:latin typeface="Arial"/>
                          <a:ea typeface="Arial"/>
                          <a:cs typeface="Arial"/>
                        </a:rPr>
                        <a:t>x ≥ a</a:t>
                      </a:r>
                    </a:p>
                  </a:txBody>
                  <a:tcPr anchor="ctr">
                    <a:lnL w="11430">
                      <a:noFill/>
                    </a:lnL>
                    <a:lnR w="11430">
                      <a:noFill/>
                    </a:lnR>
                    <a:lnT w="11430" cap="flat" cmpd="sng" algn="ctr">
                      <a:solidFill>
                        <a:srgbClr val="CBDA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>
                      <a:solidFill>
                        <a:srgbClr val="CBDADD"/>
                      </a:solidFill>
                    </a:lnB>
                    <a:lnTlToBr w="11430">
                      <a:noFill/>
                    </a:lnTlToBr>
                    <a:lnBlToTr w="11430"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2250" b="0">
                          <a:solidFill>
                            <a:srgbClr val="19334A"/>
                          </a:solidFill>
                          <a:latin typeface="Arial"/>
                          <a:ea typeface="Arial"/>
                          <a:cs typeface="Arial"/>
                        </a:rPr>
                        <a:t>[a; +∞[</a:t>
                      </a:r>
                    </a:p>
                  </a:txBody>
                  <a:tcPr anchor="ctr">
                    <a:lnL w="11430">
                      <a:noFill/>
                    </a:lnL>
                    <a:lnR w="11430">
                      <a:noFill/>
                    </a:lnR>
                    <a:lnT w="11430" cap="flat" cmpd="sng" algn="ctr">
                      <a:solidFill>
                        <a:srgbClr val="CBDA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>
                      <a:solidFill>
                        <a:srgbClr val="CBDADD"/>
                      </a:solidFill>
                    </a:lnB>
                    <a:lnTlToBr w="11430">
                      <a:noFill/>
                    </a:lnTlToBr>
                    <a:lnBlToTr w="11430"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23875">
                <a:tc>
                  <a:txBody>
                    <a:bodyPr/>
                    <a:lstStyle/>
                    <a:p>
                      <a:pPr algn="l"/>
                      <a:r>
                        <a:rPr sz="2250" b="1">
                          <a:solidFill>
                            <a:srgbClr val="087F83"/>
                          </a:solidFill>
                          <a:latin typeface="Arial"/>
                          <a:ea typeface="Arial"/>
                          <a:cs typeface="Arial"/>
                        </a:rPr>
                        <a:t>x &lt; b</a:t>
                      </a:r>
                    </a:p>
                  </a:txBody>
                  <a:tcPr anchor="ctr">
                    <a:lnL w="11430">
                      <a:noFill/>
                    </a:lnL>
                    <a:lnR w="11430">
                      <a:noFill/>
                    </a:lnR>
                    <a:lnT w="11430" cap="flat" cmpd="sng" algn="ctr">
                      <a:solidFill>
                        <a:srgbClr val="CBDA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>
                      <a:solidFill>
                        <a:srgbClr val="CBDADD"/>
                      </a:solidFill>
                    </a:lnB>
                    <a:lnTlToBr w="11430">
                      <a:noFill/>
                    </a:lnTlToBr>
                    <a:lnBlToTr w="11430"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2250" b="0">
                          <a:solidFill>
                            <a:srgbClr val="19334A"/>
                          </a:solidFill>
                          <a:latin typeface="Arial"/>
                          <a:ea typeface="Arial"/>
                          <a:cs typeface="Arial"/>
                        </a:rPr>
                        <a:t>]−∞; b[</a:t>
                      </a:r>
                    </a:p>
                  </a:txBody>
                  <a:tcPr anchor="ctr">
                    <a:lnL w="11430">
                      <a:noFill/>
                    </a:lnL>
                    <a:lnR w="11430">
                      <a:noFill/>
                    </a:lnR>
                    <a:lnT w="11430" cap="flat" cmpd="sng" algn="ctr">
                      <a:solidFill>
                        <a:srgbClr val="CBDA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>
                      <a:solidFill>
                        <a:srgbClr val="CBDADD"/>
                      </a:solidFill>
                    </a:lnB>
                    <a:lnTlToBr w="11430">
                      <a:noFill/>
                    </a:lnTlToBr>
                    <a:lnBlToTr w="11430"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23875">
                <a:tc>
                  <a:txBody>
                    <a:bodyPr/>
                    <a:lstStyle/>
                    <a:p>
                      <a:pPr algn="l"/>
                      <a:r>
                        <a:rPr sz="2250" b="1">
                          <a:solidFill>
                            <a:srgbClr val="087F83"/>
                          </a:solidFill>
                          <a:latin typeface="Arial"/>
                          <a:ea typeface="Arial"/>
                          <a:cs typeface="Arial"/>
                        </a:rPr>
                        <a:t>alle reellen Zahlen</a:t>
                      </a:r>
                    </a:p>
                  </a:txBody>
                  <a:tcPr anchor="ctr">
                    <a:lnL w="11430">
                      <a:noFill/>
                    </a:lnL>
                    <a:lnR w="11430">
                      <a:noFill/>
                    </a:lnR>
                    <a:lnT w="11430" cap="flat" cmpd="sng" algn="ctr">
                      <a:solidFill>
                        <a:srgbClr val="CBDA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>
                      <a:solidFill>
                        <a:srgbClr val="CBDADD"/>
                      </a:solidFill>
                    </a:lnB>
                    <a:lnTlToBr w="11430">
                      <a:noFill/>
                    </a:lnTlToBr>
                    <a:lnBlToTr w="11430"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2250" b="0" dirty="0">
                          <a:solidFill>
                            <a:srgbClr val="19334A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a:t>ℝ</a:t>
                      </a:r>
                      <a:r>
                        <a:rPr sz="2250" b="0" dirty="0">
                          <a:solidFill>
                            <a:srgbClr val="19334A"/>
                          </a:solidFill>
                          <a:latin typeface="Arial"/>
                          <a:ea typeface="Arial"/>
                          <a:cs typeface="Arial"/>
                        </a:rPr>
                        <a:t> = ]−∞; +∞[</a:t>
                      </a:r>
                    </a:p>
                  </a:txBody>
                  <a:tcPr anchor="ctr">
                    <a:lnL w="11430">
                      <a:noFill/>
                    </a:lnL>
                    <a:lnR w="11430">
                      <a:noFill/>
                    </a:lnR>
                    <a:lnT w="11430" cap="flat" cmpd="sng" algn="ctr">
                      <a:solidFill>
                        <a:srgbClr val="CBDA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>
                      <a:solidFill>
                        <a:srgbClr val="CBDADD"/>
                      </a:solidFill>
                    </a:lnB>
                    <a:lnTlToBr w="11430">
                      <a:noFill/>
                    </a:lnTlToBr>
                    <a:lnBlToTr w="11430"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6" name="Klammerregel">
            <a:extLst>
              <a:ext uri="{FF2B5EF4-FFF2-40B4-BE49-F238E27FC236}">
                <a16:creationId xmlns:a16="http://schemas.microsoft.com/office/drawing/2014/main" id="{A316FE65-C2A4-4CEC-8ED4-BF80E3CC9819}"/>
              </a:ext>
            </a:extLst>
          </p:cNvPr>
          <p:cNvSpPr>
            <a:spLocks noGrp="1"/>
          </p:cNvSpPr>
          <p:nvPr/>
        </p:nvSpPr>
        <p:spPr>
          <a:xfrm>
            <a:off x="7705725" y="1504950"/>
            <a:ext cx="3829050" cy="857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475" b="1">
                <a:solidFill>
                  <a:srgbClr val="19334A"/>
                </a:solidFill>
                <a:latin typeface="Arial"/>
                <a:ea typeface="Arial"/>
                <a:cs typeface="Arial"/>
              </a:defRPr>
            </a:pPr>
            <a:r>
              <a:rPr sz="2475" b="1">
                <a:solidFill>
                  <a:srgbClr val="19334A"/>
                </a:solidFill>
                <a:latin typeface="Arial"/>
                <a:ea typeface="Arial"/>
                <a:cs typeface="Arial"/>
              </a:rPr>
              <a:t>Gehört der Randwert dazu?</a:t>
            </a:r>
          </a:p>
        </p:txBody>
      </p:sp>
      <p:sp>
        <p:nvSpPr>
          <p:cNvPr id="7" name="Klammerregel Text">
            <a:extLst>
              <a:ext uri="{FF2B5EF4-FFF2-40B4-BE49-F238E27FC236}">
                <a16:creationId xmlns:a16="http://schemas.microsoft.com/office/drawing/2014/main" id="{B5FB5A5A-255C-4EEA-9357-6E7A6BE8A2CE}"/>
              </a:ext>
            </a:extLst>
          </p:cNvPr>
          <p:cNvSpPr>
            <a:spLocks noGrp="1"/>
          </p:cNvSpPr>
          <p:nvPr/>
        </p:nvSpPr>
        <p:spPr>
          <a:xfrm>
            <a:off x="7705725" y="2428875"/>
            <a:ext cx="3829050" cy="9429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100" b="0">
                <a:solidFill>
                  <a:srgbClr val="19334A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9334A"/>
                </a:solidFill>
                <a:latin typeface="Arial"/>
                <a:ea typeface="Arial"/>
                <a:cs typeface="Arial"/>
              </a:rPr>
              <a:t>Klammer nach innen: ja.</a:t>
            </a:r>
          </a:p>
          <a:p>
            <a:pPr algn="l">
              <a:defRPr sz="2100" b="0">
                <a:solidFill>
                  <a:srgbClr val="19334A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9334A"/>
                </a:solidFill>
                <a:latin typeface="Arial"/>
                <a:ea typeface="Arial"/>
                <a:cs typeface="Arial"/>
              </a:rPr>
              <a:t>Klammer nach außen: nein.</a:t>
            </a:r>
          </a:p>
        </p:txBody>
      </p:sp>
      <p:sp>
        <p:nvSpPr>
          <p:cNvPr id="8" name="Unendlich">
            <a:extLst>
              <a:ext uri="{FF2B5EF4-FFF2-40B4-BE49-F238E27FC236}">
                <a16:creationId xmlns:a16="http://schemas.microsoft.com/office/drawing/2014/main" id="{40D1A5CC-1203-4673-8B9E-7BC30536F599}"/>
              </a:ext>
            </a:extLst>
          </p:cNvPr>
          <p:cNvSpPr>
            <a:spLocks noGrp="1"/>
          </p:cNvSpPr>
          <p:nvPr/>
        </p:nvSpPr>
        <p:spPr>
          <a:xfrm>
            <a:off x="7705725" y="3667125"/>
            <a:ext cx="3829050" cy="904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250" b="1">
                <a:solidFill>
                  <a:srgbClr val="087F83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087F83"/>
                </a:solidFill>
                <a:latin typeface="Arial"/>
                <a:ea typeface="Arial"/>
                <a:cs typeface="Arial"/>
              </a:rPr>
              <a:t>Bei −∞ und +∞ ist die Klammer immer offen.</a:t>
            </a:r>
          </a:p>
        </p:txBody>
      </p:sp>
      <p:sp>
        <p:nvSpPr>
          <p:cNvPr id="9" name="Elementschreibweise">
            <a:extLst>
              <a:ext uri="{FF2B5EF4-FFF2-40B4-BE49-F238E27FC236}">
                <a16:creationId xmlns:a16="http://schemas.microsoft.com/office/drawing/2014/main" id="{15B45E59-B386-4049-A06B-3DB92F7AD0D9}"/>
              </a:ext>
            </a:extLst>
          </p:cNvPr>
          <p:cNvSpPr>
            <a:spLocks noGrp="1"/>
          </p:cNvSpPr>
          <p:nvPr/>
        </p:nvSpPr>
        <p:spPr>
          <a:xfrm>
            <a:off x="571500" y="5181600"/>
            <a:ext cx="11049000" cy="342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100" b="0">
                <a:solidFill>
                  <a:srgbClr val="536975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536975"/>
                </a:solidFill>
                <a:latin typeface="Arial"/>
                <a:ea typeface="Arial"/>
                <a:cs typeface="Arial"/>
              </a:rPr>
              <a:t>Man schreibt auch x ∈ [a; b].</a:t>
            </a:r>
          </a:p>
        </p:txBody>
      </p:sp>
      <p:sp>
        <p:nvSpPr>
          <p:cNvPr id="10" name="Trennlinie">
            <a:extLst>
              <a:ext uri="{FF2B5EF4-FFF2-40B4-BE49-F238E27FC236}">
                <a16:creationId xmlns:a16="http://schemas.microsoft.com/office/drawing/2014/main" id="{A100D6EB-A770-4C20-94B9-79371AF24AED}"/>
              </a:ext>
            </a:extLst>
          </p:cNvPr>
          <p:cNvSpPr>
            <a:spLocks noGrp="1"/>
          </p:cNvSpPr>
          <p:nvPr/>
        </p:nvSpPr>
        <p:spPr>
          <a:xfrm>
            <a:off x="571500" y="5676900"/>
            <a:ext cx="11049000" cy="95"/>
          </a:xfrm>
          <a:prstGeom prst="line">
            <a:avLst/>
          </a:prstGeom>
          <a:noFill/>
          <a:ln w="14288">
            <a:solidFill>
              <a:srgbClr val="D3DFE3"/>
            </a:solidFill>
          </a:ln>
        </p:spPr>
      </p:sp>
      <p:sp>
        <p:nvSpPr>
          <p:cNvPr id="11" name="Unser Sprung">
            <a:extLst>
              <a:ext uri="{FF2B5EF4-FFF2-40B4-BE49-F238E27FC236}">
                <a16:creationId xmlns:a16="http://schemas.microsoft.com/office/drawing/2014/main" id="{FC3C2478-CB1B-4B7F-B32B-F2A8AFA09668}"/>
              </a:ext>
            </a:extLst>
          </p:cNvPr>
          <p:cNvSpPr>
            <a:spLocks noGrp="1"/>
          </p:cNvSpPr>
          <p:nvPr/>
        </p:nvSpPr>
        <p:spPr>
          <a:xfrm>
            <a:off x="571500" y="5819775"/>
            <a:ext cx="4095750" cy="3238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175" b="1">
                <a:solidFill>
                  <a:srgbClr val="19334A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19334A"/>
                </a:solidFill>
                <a:latin typeface="Arial"/>
                <a:ea typeface="Arial"/>
                <a:cs typeface="Arial"/>
              </a:rPr>
              <a:t>Unser Sprung</a:t>
            </a:r>
          </a:p>
        </p:txBody>
      </p:sp>
      <p:sp>
        <p:nvSpPr>
          <p:cNvPr id="12" name="Lücken Sprung">
            <a:extLst>
              <a:ext uri="{FF2B5EF4-FFF2-40B4-BE49-F238E27FC236}">
                <a16:creationId xmlns:a16="http://schemas.microsoft.com/office/drawing/2014/main" id="{6506DBB1-9372-4CD4-98BF-16BBBDA1102A}"/>
              </a:ext>
            </a:extLst>
          </p:cNvPr>
          <p:cNvSpPr>
            <a:spLocks noGrp="1"/>
          </p:cNvSpPr>
          <p:nvPr/>
        </p:nvSpPr>
        <p:spPr>
          <a:xfrm>
            <a:off x="4667250" y="5819775"/>
            <a:ext cx="6953250" cy="3524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250" b="0">
                <a:solidFill>
                  <a:srgbClr val="19334A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9334A"/>
                </a:solidFill>
                <a:latin typeface="Arial"/>
                <a:ea typeface="Arial"/>
                <a:cs typeface="Arial"/>
              </a:rPr>
              <a:t>D = __________    W = __________</a:t>
            </a:r>
          </a:p>
        </p:txBody>
      </p:sp>
      <p:sp>
        <p:nvSpPr>
          <p:cNvPr id="13" name="Ohne Level">
            <a:extLst>
              <a:ext uri="{FF2B5EF4-FFF2-40B4-BE49-F238E27FC236}">
                <a16:creationId xmlns:a16="http://schemas.microsoft.com/office/drawing/2014/main" id="{DBAD32C0-114F-4FAD-874B-98396B63D98E}"/>
              </a:ext>
            </a:extLst>
          </p:cNvPr>
          <p:cNvSpPr>
            <a:spLocks noGrp="1"/>
          </p:cNvSpPr>
          <p:nvPr/>
        </p:nvSpPr>
        <p:spPr>
          <a:xfrm>
            <a:off x="571500" y="6210300"/>
            <a:ext cx="4095750" cy="3143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175" b="1">
                <a:solidFill>
                  <a:srgbClr val="19334A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19334A"/>
                </a:solidFill>
                <a:latin typeface="Arial"/>
                <a:ea typeface="Arial"/>
                <a:cs typeface="Arial"/>
              </a:rPr>
              <a:t>Die Parabel ohne Level</a:t>
            </a:r>
          </a:p>
        </p:txBody>
      </p:sp>
      <p:sp>
        <p:nvSpPr>
          <p:cNvPr id="14" name="Lücken Funktion">
            <a:extLst>
              <a:ext uri="{FF2B5EF4-FFF2-40B4-BE49-F238E27FC236}">
                <a16:creationId xmlns:a16="http://schemas.microsoft.com/office/drawing/2014/main" id="{738E7696-F985-4AA9-B26D-634049457251}"/>
              </a:ext>
            </a:extLst>
          </p:cNvPr>
          <p:cNvSpPr>
            <a:spLocks noGrp="1"/>
          </p:cNvSpPr>
          <p:nvPr/>
        </p:nvSpPr>
        <p:spPr>
          <a:xfrm>
            <a:off x="4667250" y="6210300"/>
            <a:ext cx="6953250" cy="3524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250" b="0">
                <a:solidFill>
                  <a:srgbClr val="19334A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9334A"/>
                </a:solidFill>
                <a:latin typeface="Arial"/>
                <a:ea typeface="Arial"/>
                <a:cs typeface="Arial"/>
              </a:rPr>
              <a:t>D</a:t>
            </a:r>
            <a:r>
              <a:rPr sz="1620" b="0" baseline="-25000">
                <a:solidFill>
                  <a:srgbClr val="19334A"/>
                </a:solidFill>
                <a:latin typeface="Arial"/>
                <a:ea typeface="Arial"/>
                <a:cs typeface="Arial"/>
              </a:rPr>
              <a:t>f</a:t>
            </a:r>
            <a:r>
              <a:rPr sz="2250" b="0">
                <a:solidFill>
                  <a:srgbClr val="19334A"/>
                </a:solidFill>
                <a:latin typeface="Arial"/>
                <a:ea typeface="Arial"/>
                <a:cs typeface="Arial"/>
              </a:rPr>
              <a:t> = _________    W</a:t>
            </a:r>
            <a:r>
              <a:rPr sz="1620" b="0" baseline="-25000">
                <a:solidFill>
                  <a:srgbClr val="19334A"/>
                </a:solidFill>
                <a:latin typeface="Arial"/>
                <a:ea typeface="Arial"/>
                <a:cs typeface="Arial"/>
              </a:rPr>
              <a:t>f</a:t>
            </a:r>
            <a:r>
              <a:rPr sz="2250" b="0">
                <a:solidFill>
                  <a:srgbClr val="19334A"/>
                </a:solidFill>
                <a:latin typeface="Arial"/>
                <a:ea typeface="Arial"/>
                <a:cs typeface="Arial"/>
              </a:rPr>
              <a:t> = _________</a:t>
            </a:r>
          </a:p>
        </p:txBody>
      </p:sp>
    </p:spTree>
    <p:extLst>
      <p:ext uri="{BB962C8B-B14F-4D97-AF65-F5344CB8AC3E}">
        <p14:creationId xmlns:p14="http://schemas.microsoft.com/office/powerpoint/2010/main" val="9563661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itel">
            <a:extLst>
              <a:ext uri="{FF2B5EF4-FFF2-40B4-BE49-F238E27FC236}">
                <a16:creationId xmlns:a16="http://schemas.microsoft.com/office/drawing/2014/main" id="{7A54179D-E552-4051-9DEA-6844CBAA3752}"/>
              </a:ext>
            </a:extLst>
          </p:cNvPr>
          <p:cNvSpPr>
            <a:spLocks noGrp="1"/>
          </p:cNvSpPr>
          <p:nvPr/>
        </p:nvSpPr>
        <p:spPr>
          <a:xfrm>
            <a:off x="571500" y="333375"/>
            <a:ext cx="11049000" cy="590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3450" b="1">
                <a:solidFill>
                  <a:srgbClr val="19334A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19334A"/>
                </a:solidFill>
                <a:latin typeface="Arial"/>
                <a:ea typeface="Arial"/>
                <a:cs typeface="Arial"/>
              </a:rPr>
              <a:t>Arbeitsphase: Pflicht und Bonus</a:t>
            </a:r>
          </a:p>
        </p:txBody>
      </p:sp>
      <p:sp>
        <p:nvSpPr>
          <p:cNvPr id="2" name="Trennlinie">
            <a:extLst>
              <a:ext uri="{FF2B5EF4-FFF2-40B4-BE49-F238E27FC236}">
                <a16:creationId xmlns:a16="http://schemas.microsoft.com/office/drawing/2014/main" id="{421C1636-9A19-4225-AEB1-0A608D142E08}"/>
              </a:ext>
            </a:extLst>
          </p:cNvPr>
          <p:cNvSpPr>
            <a:spLocks noGrp="1"/>
          </p:cNvSpPr>
          <p:nvPr/>
        </p:nvSpPr>
        <p:spPr>
          <a:xfrm>
            <a:off x="571500" y="1076325"/>
            <a:ext cx="11049000" cy="95"/>
          </a:xfrm>
          <a:prstGeom prst="line">
            <a:avLst/>
          </a:prstGeom>
          <a:noFill/>
          <a:ln w="14288">
            <a:solidFill>
              <a:srgbClr val="D3DFE3"/>
            </a:solidFill>
          </a:ln>
        </p:spPr>
      </p:sp>
      <p:sp>
        <p:nvSpPr>
          <p:cNvPr id="3" name="Fußzeile">
            <a:extLst>
              <a:ext uri="{FF2B5EF4-FFF2-40B4-BE49-F238E27FC236}">
                <a16:creationId xmlns:a16="http://schemas.microsoft.com/office/drawing/2014/main" id="{638A19B6-BCF9-47B5-A3BF-A8EAB5C4AA5A}"/>
              </a:ext>
            </a:extLst>
          </p:cNvPr>
          <p:cNvSpPr>
            <a:spLocks noGrp="1"/>
          </p:cNvSpPr>
          <p:nvPr/>
        </p:nvSpPr>
        <p:spPr>
          <a:xfrm>
            <a:off x="571500" y="6572250"/>
            <a:ext cx="10191750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200" b="0">
                <a:solidFill>
                  <a:srgbClr val="536975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36975"/>
                </a:solidFill>
                <a:latin typeface="Arial"/>
                <a:ea typeface="Arial"/>
                <a:cs typeface="Arial"/>
              </a:rPr>
              <a:t>Level 2 · Üben</a:t>
            </a:r>
          </a:p>
        </p:txBody>
      </p:sp>
      <p:sp>
        <p:nvSpPr>
          <p:cNvPr id="4" name="Foliennummer">
            <a:extLst>
              <a:ext uri="{FF2B5EF4-FFF2-40B4-BE49-F238E27FC236}">
                <a16:creationId xmlns:a16="http://schemas.microsoft.com/office/drawing/2014/main" id="{B1B3FA75-2E00-4038-B753-87376CB9CA9C}"/>
              </a:ext>
            </a:extLst>
          </p:cNvPr>
          <p:cNvSpPr>
            <a:spLocks noGrp="1"/>
          </p:cNvSpPr>
          <p:nvPr/>
        </p:nvSpPr>
        <p:spPr>
          <a:xfrm>
            <a:off x="11068050" y="6543675"/>
            <a:ext cx="55245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defRPr sz="1425" b="0">
                <a:solidFill>
                  <a:srgbClr val="536975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536975"/>
                </a:solidFill>
                <a:latin typeface="Arial"/>
                <a:ea typeface="Arial"/>
                <a:cs typeface="Arial"/>
              </a:rPr>
              <a:t>05</a:t>
            </a:r>
          </a:p>
        </p:txBody>
      </p:sp>
      <p:sp>
        <p:nvSpPr>
          <p:cNvPr id="5" name="Pflicht">
            <a:extLst>
              <a:ext uri="{FF2B5EF4-FFF2-40B4-BE49-F238E27FC236}">
                <a16:creationId xmlns:a16="http://schemas.microsoft.com/office/drawing/2014/main" id="{BF2FF866-FF8F-4733-BEE0-91285AE85025}"/>
              </a:ext>
            </a:extLst>
          </p:cNvPr>
          <p:cNvSpPr>
            <a:spLocks noGrp="1"/>
          </p:cNvSpPr>
          <p:nvPr/>
        </p:nvSpPr>
        <p:spPr>
          <a:xfrm>
            <a:off x="571500" y="1400175"/>
            <a:ext cx="3752850" cy="4095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475" b="1">
                <a:solidFill>
                  <a:srgbClr val="087F83"/>
                </a:solidFill>
                <a:latin typeface="Arial"/>
                <a:ea typeface="Arial"/>
                <a:cs typeface="Arial"/>
              </a:defRPr>
            </a:pPr>
            <a:r>
              <a:rPr sz="2475" b="1">
                <a:solidFill>
                  <a:srgbClr val="087F83"/>
                </a:solidFill>
                <a:latin typeface="Arial"/>
                <a:ea typeface="Arial"/>
                <a:cs typeface="Arial"/>
              </a:rPr>
              <a:t>Pflicht für alle</a:t>
            </a:r>
          </a:p>
        </p:txBody>
      </p:sp>
      <p:sp>
        <p:nvSpPr>
          <p:cNvPr id="6" name="Buchaufgabe">
            <a:extLst>
              <a:ext uri="{FF2B5EF4-FFF2-40B4-BE49-F238E27FC236}">
                <a16:creationId xmlns:a16="http://schemas.microsoft.com/office/drawing/2014/main" id="{10285AC2-4301-4437-9C13-C0115DA3CF32}"/>
              </a:ext>
            </a:extLst>
          </p:cNvPr>
          <p:cNvSpPr>
            <a:spLocks noGrp="1"/>
          </p:cNvSpPr>
          <p:nvPr/>
        </p:nvSpPr>
        <p:spPr>
          <a:xfrm>
            <a:off x="571500" y="2038350"/>
            <a:ext cx="4000500" cy="4953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3000" b="1">
                <a:solidFill>
                  <a:srgbClr val="19334A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19334A"/>
                </a:solidFill>
                <a:latin typeface="Arial"/>
                <a:ea typeface="Arial"/>
                <a:cs typeface="Arial"/>
              </a:rPr>
              <a:t>Buch S. 10 Nr. 2</a:t>
            </a:r>
          </a:p>
        </p:txBody>
      </p:sp>
      <p:sp>
        <p:nvSpPr>
          <p:cNvPr id="7" name="Pflichtauftrag">
            <a:extLst>
              <a:ext uri="{FF2B5EF4-FFF2-40B4-BE49-F238E27FC236}">
                <a16:creationId xmlns:a16="http://schemas.microsoft.com/office/drawing/2014/main" id="{EE14BED9-C8FF-4B82-9FE0-D8434A33586E}"/>
              </a:ext>
            </a:extLst>
          </p:cNvPr>
          <p:cNvSpPr>
            <a:spLocks noGrp="1"/>
          </p:cNvSpPr>
          <p:nvPr/>
        </p:nvSpPr>
        <p:spPr>
          <a:xfrm>
            <a:off x="571500" y="2828925"/>
            <a:ext cx="3819525" cy="1190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400" b="0">
                <a:solidFill>
                  <a:srgbClr val="19334A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19334A"/>
                </a:solidFill>
                <a:latin typeface="Arial"/>
                <a:ea typeface="Arial"/>
                <a:cs typeface="Arial"/>
              </a:rPr>
              <a:t>Bestimmt Definitionsmenge und Wertemenge als Intervall.</a:t>
            </a:r>
          </a:p>
        </p:txBody>
      </p:sp>
      <p:sp>
        <p:nvSpPr>
          <p:cNvPr id="8" name="Tipp Titel">
            <a:extLst>
              <a:ext uri="{FF2B5EF4-FFF2-40B4-BE49-F238E27FC236}">
                <a16:creationId xmlns:a16="http://schemas.microsoft.com/office/drawing/2014/main" id="{FA1A6B75-6299-41F3-98C0-CD6C2DE774B7}"/>
              </a:ext>
            </a:extLst>
          </p:cNvPr>
          <p:cNvSpPr>
            <a:spLocks noGrp="1"/>
          </p:cNvSpPr>
          <p:nvPr/>
        </p:nvSpPr>
        <p:spPr>
          <a:xfrm>
            <a:off x="571500" y="4171950"/>
            <a:ext cx="3771900" cy="3524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100" b="1">
                <a:solidFill>
                  <a:srgbClr val="087F83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087F83"/>
                </a:solidFill>
                <a:latin typeface="Arial"/>
                <a:ea typeface="Arial"/>
                <a:cs typeface="Arial"/>
              </a:rPr>
              <a:t>Tipp</a:t>
            </a:r>
          </a:p>
        </p:txBody>
      </p:sp>
      <p:sp>
        <p:nvSpPr>
          <p:cNvPr id="9" name="Tipp">
            <a:extLst>
              <a:ext uri="{FF2B5EF4-FFF2-40B4-BE49-F238E27FC236}">
                <a16:creationId xmlns:a16="http://schemas.microsoft.com/office/drawing/2014/main" id="{55B424D3-3E95-4C17-8D78-339A71A2BF95}"/>
              </a:ext>
            </a:extLst>
          </p:cNvPr>
          <p:cNvSpPr>
            <a:spLocks noGrp="1"/>
          </p:cNvSpPr>
          <p:nvPr/>
        </p:nvSpPr>
        <p:spPr>
          <a:xfrm>
            <a:off x="571500" y="4581525"/>
            <a:ext cx="3848100" cy="1190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175" b="0">
                <a:solidFill>
                  <a:srgbClr val="19334A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19334A"/>
                </a:solidFill>
                <a:latin typeface="Arial"/>
                <a:ea typeface="Arial"/>
                <a:cs typeface="Arial"/>
              </a:rPr>
              <a:t>D: Was darf man einsetzen?</a:t>
            </a:r>
          </a:p>
          <a:p>
            <a:pPr algn="l">
              <a:defRPr sz="2175" b="0">
                <a:solidFill>
                  <a:srgbClr val="19334A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19334A"/>
                </a:solidFill>
                <a:latin typeface="Arial"/>
                <a:ea typeface="Arial"/>
                <a:cs typeface="Arial"/>
              </a:rPr>
              <a:t>W: Was kann herauskommen?</a:t>
            </a:r>
          </a:p>
        </p:txBody>
      </p:sp>
      <p:sp>
        <p:nvSpPr>
          <p:cNvPr id="10" name="Spaltentrennung">
            <a:extLst>
              <a:ext uri="{FF2B5EF4-FFF2-40B4-BE49-F238E27FC236}">
                <a16:creationId xmlns:a16="http://schemas.microsoft.com/office/drawing/2014/main" id="{77420982-61F2-4E47-BC44-0836DEECE4F7}"/>
              </a:ext>
            </a:extLst>
          </p:cNvPr>
          <p:cNvSpPr>
            <a:spLocks noGrp="1"/>
          </p:cNvSpPr>
          <p:nvPr/>
        </p:nvSpPr>
        <p:spPr>
          <a:xfrm>
            <a:off x="4857750" y="1409700"/>
            <a:ext cx="95" cy="4495800"/>
          </a:xfrm>
          <a:prstGeom prst="line">
            <a:avLst/>
          </a:prstGeom>
          <a:noFill/>
          <a:ln w="14288">
            <a:solidFill>
              <a:srgbClr val="D3DFE3"/>
            </a:solidFill>
          </a:ln>
        </p:spPr>
      </p:sp>
      <p:sp>
        <p:nvSpPr>
          <p:cNvPr id="11" name="Bonus">
            <a:extLst>
              <a:ext uri="{FF2B5EF4-FFF2-40B4-BE49-F238E27FC236}">
                <a16:creationId xmlns:a16="http://schemas.microsoft.com/office/drawing/2014/main" id="{E4371A59-3DF9-4045-A82A-E3B1A060426C}"/>
              </a:ext>
            </a:extLst>
          </p:cNvPr>
          <p:cNvSpPr>
            <a:spLocks noGrp="1"/>
          </p:cNvSpPr>
          <p:nvPr/>
        </p:nvSpPr>
        <p:spPr>
          <a:xfrm>
            <a:off x="5314950" y="1400175"/>
            <a:ext cx="6305550" cy="4095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475" b="1">
                <a:solidFill>
                  <a:srgbClr val="19334A"/>
                </a:solidFill>
                <a:latin typeface="Arial"/>
                <a:ea typeface="Arial"/>
                <a:cs typeface="Arial"/>
              </a:defRPr>
            </a:pPr>
            <a:r>
              <a:rPr sz="2475" b="1">
                <a:solidFill>
                  <a:srgbClr val="19334A"/>
                </a:solidFill>
                <a:latin typeface="Arial"/>
                <a:ea typeface="Arial"/>
                <a:cs typeface="Arial"/>
              </a:rPr>
              <a:t>Bonus für alle, die fertig sind</a:t>
            </a:r>
          </a:p>
        </p:txBody>
      </p:sp>
      <p:sp>
        <p:nvSpPr>
          <p:cNvPr id="12" name="Bonusnummer 1">
            <a:extLst>
              <a:ext uri="{FF2B5EF4-FFF2-40B4-BE49-F238E27FC236}">
                <a16:creationId xmlns:a16="http://schemas.microsoft.com/office/drawing/2014/main" id="{0FE1DEBD-6AD6-45E6-BB99-18D55D60B0DB}"/>
              </a:ext>
            </a:extLst>
          </p:cNvPr>
          <p:cNvSpPr>
            <a:spLocks noGrp="1"/>
          </p:cNvSpPr>
          <p:nvPr/>
        </p:nvSpPr>
        <p:spPr>
          <a:xfrm>
            <a:off x="5314950" y="2076450"/>
            <a:ext cx="409575" cy="476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400" b="1">
                <a:solidFill>
                  <a:srgbClr val="087F83"/>
                </a:solidFill>
                <a:latin typeface="Arial"/>
                <a:ea typeface="Arial"/>
                <a:cs typeface="Arial"/>
              </a:defRPr>
            </a:pPr>
            <a:r>
              <a:rPr sz="2400" b="1">
                <a:solidFill>
                  <a:srgbClr val="087F83"/>
                </a:solidFill>
                <a:latin typeface="Arial"/>
                <a:ea typeface="Arial"/>
                <a:cs typeface="Arial"/>
              </a:rPr>
              <a:t>1</a:t>
            </a:r>
          </a:p>
        </p:txBody>
      </p:sp>
      <p:sp>
        <p:nvSpPr>
          <p:cNvPr id="13" name="Bonusaufgabe 1">
            <a:extLst>
              <a:ext uri="{FF2B5EF4-FFF2-40B4-BE49-F238E27FC236}">
                <a16:creationId xmlns:a16="http://schemas.microsoft.com/office/drawing/2014/main" id="{9923B735-43D2-4D6F-9DA3-190087DAAB3A}"/>
              </a:ext>
            </a:extLst>
          </p:cNvPr>
          <p:cNvSpPr>
            <a:spLocks noGrp="1"/>
          </p:cNvSpPr>
          <p:nvPr/>
        </p:nvSpPr>
        <p:spPr>
          <a:xfrm>
            <a:off x="5800725" y="2076450"/>
            <a:ext cx="5819775" cy="4095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250" b="1">
                <a:solidFill>
                  <a:srgbClr val="19334A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19334A"/>
                </a:solidFill>
                <a:latin typeface="Arial"/>
                <a:ea typeface="Arial"/>
                <a:cs typeface="Arial"/>
              </a:rPr>
              <a:t>Buch S. 10 Nr. 1 und Nr. 4</a:t>
            </a:r>
          </a:p>
        </p:txBody>
      </p:sp>
      <p:sp>
        <p:nvSpPr>
          <p:cNvPr id="14" name="Bonusbeschreibung 1">
            <a:extLst>
              <a:ext uri="{FF2B5EF4-FFF2-40B4-BE49-F238E27FC236}">
                <a16:creationId xmlns:a16="http://schemas.microsoft.com/office/drawing/2014/main" id="{B71C408F-1C14-4600-A50D-57F72C53692E}"/>
              </a:ext>
            </a:extLst>
          </p:cNvPr>
          <p:cNvSpPr>
            <a:spLocks noGrp="1"/>
          </p:cNvSpPr>
          <p:nvPr/>
        </p:nvSpPr>
        <p:spPr>
          <a:xfrm>
            <a:off x="5800725" y="2543175"/>
            <a:ext cx="5819775" cy="7905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175" b="0">
                <a:solidFill>
                  <a:srgbClr val="19334A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19334A"/>
                </a:solidFill>
                <a:latin typeface="Arial"/>
                <a:ea typeface="Arial"/>
                <a:cs typeface="Arial"/>
              </a:rPr>
              <a:t>Kärtchen zuordnen und Aussagen in Worten formulieren</a:t>
            </a:r>
          </a:p>
        </p:txBody>
      </p:sp>
      <p:sp>
        <p:nvSpPr>
          <p:cNvPr id="15" name="Trennlinie">
            <a:extLst>
              <a:ext uri="{FF2B5EF4-FFF2-40B4-BE49-F238E27FC236}">
                <a16:creationId xmlns:a16="http://schemas.microsoft.com/office/drawing/2014/main" id="{1F1FA3CC-172F-4BD3-981B-966BD1D0E229}"/>
              </a:ext>
            </a:extLst>
          </p:cNvPr>
          <p:cNvSpPr>
            <a:spLocks noGrp="1"/>
          </p:cNvSpPr>
          <p:nvPr/>
        </p:nvSpPr>
        <p:spPr>
          <a:xfrm>
            <a:off x="5314950" y="3209925"/>
            <a:ext cx="6305550" cy="95"/>
          </a:xfrm>
          <a:prstGeom prst="line">
            <a:avLst/>
          </a:prstGeom>
          <a:noFill/>
          <a:ln w="14288">
            <a:solidFill>
              <a:srgbClr val="D3DFE3"/>
            </a:solidFill>
          </a:ln>
        </p:spPr>
      </p:sp>
      <p:sp>
        <p:nvSpPr>
          <p:cNvPr id="16" name="Bonusnummer 2">
            <a:extLst>
              <a:ext uri="{FF2B5EF4-FFF2-40B4-BE49-F238E27FC236}">
                <a16:creationId xmlns:a16="http://schemas.microsoft.com/office/drawing/2014/main" id="{5F4403EB-11EC-43A8-AB4F-3E5CAB5F93FE}"/>
              </a:ext>
            </a:extLst>
          </p:cNvPr>
          <p:cNvSpPr>
            <a:spLocks noGrp="1"/>
          </p:cNvSpPr>
          <p:nvPr/>
        </p:nvSpPr>
        <p:spPr>
          <a:xfrm>
            <a:off x="5314950" y="3400425"/>
            <a:ext cx="409575" cy="476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400" b="1">
                <a:solidFill>
                  <a:srgbClr val="087F83"/>
                </a:solidFill>
                <a:latin typeface="Arial"/>
                <a:ea typeface="Arial"/>
                <a:cs typeface="Arial"/>
              </a:defRPr>
            </a:pPr>
            <a:r>
              <a:rPr sz="2400" b="1">
                <a:solidFill>
                  <a:srgbClr val="087F83"/>
                </a:solidFill>
                <a:latin typeface="Arial"/>
                <a:ea typeface="Arial"/>
                <a:cs typeface="Arial"/>
              </a:rPr>
              <a:t>2</a:t>
            </a:r>
          </a:p>
        </p:txBody>
      </p:sp>
      <p:sp>
        <p:nvSpPr>
          <p:cNvPr id="17" name="Bonusaufgabe 2">
            <a:extLst>
              <a:ext uri="{FF2B5EF4-FFF2-40B4-BE49-F238E27FC236}">
                <a16:creationId xmlns:a16="http://schemas.microsoft.com/office/drawing/2014/main" id="{EBF00530-9E21-44A2-AEB3-85ECDADB1439}"/>
              </a:ext>
            </a:extLst>
          </p:cNvPr>
          <p:cNvSpPr>
            <a:spLocks noGrp="1"/>
          </p:cNvSpPr>
          <p:nvPr/>
        </p:nvSpPr>
        <p:spPr>
          <a:xfrm>
            <a:off x="5800725" y="3400425"/>
            <a:ext cx="5819775" cy="4095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250" b="1">
                <a:solidFill>
                  <a:srgbClr val="19334A"/>
                </a:solidFill>
                <a:latin typeface="Arial"/>
                <a:ea typeface="Arial"/>
                <a:cs typeface="Arial"/>
              </a:defRPr>
            </a:pPr>
            <a:r>
              <a:rPr sz="2250" b="1" dirty="0">
                <a:solidFill>
                  <a:srgbClr val="19334A"/>
                </a:solidFill>
                <a:latin typeface="Arial"/>
                <a:ea typeface="Arial"/>
                <a:cs typeface="Arial"/>
              </a:rPr>
              <a:t>Baut Level 3: </a:t>
            </a:r>
            <a:r>
              <a:rPr sz="2250" b="1" dirty="0" err="1">
                <a:solidFill>
                  <a:srgbClr val="19334A"/>
                </a:solidFill>
                <a:latin typeface="Arial"/>
                <a:ea typeface="Arial"/>
                <a:cs typeface="Arial"/>
              </a:rPr>
              <a:t>Gleichung</a:t>
            </a:r>
            <a:r>
              <a:rPr sz="2250" b="1" dirty="0">
                <a:solidFill>
                  <a:srgbClr val="19334A"/>
                </a:solidFill>
                <a:latin typeface="Arial"/>
                <a:ea typeface="Arial"/>
                <a:cs typeface="Arial"/>
              </a:rPr>
              <a:t>, D und W?</a:t>
            </a:r>
          </a:p>
        </p:txBody>
      </p:sp>
      <p:sp>
        <p:nvSpPr>
          <p:cNvPr id="18" name="Bonusbeschreibung 2">
            <a:extLst>
              <a:ext uri="{FF2B5EF4-FFF2-40B4-BE49-F238E27FC236}">
                <a16:creationId xmlns:a16="http://schemas.microsoft.com/office/drawing/2014/main" id="{20647E8D-B7C8-4685-87C9-BD2204785417}"/>
              </a:ext>
            </a:extLst>
          </p:cNvPr>
          <p:cNvSpPr>
            <a:spLocks noGrp="1"/>
          </p:cNvSpPr>
          <p:nvPr/>
        </p:nvSpPr>
        <p:spPr>
          <a:xfrm>
            <a:off x="5800725" y="3867150"/>
            <a:ext cx="5819775" cy="8667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175" b="0">
                <a:solidFill>
                  <a:srgbClr val="19334A"/>
                </a:solidFill>
                <a:latin typeface="Arial"/>
                <a:ea typeface="Arial"/>
                <a:cs typeface="Arial"/>
              </a:defRPr>
            </a:pPr>
            <a:r>
              <a:rPr sz="2175" b="0" dirty="0">
                <a:solidFill>
                  <a:srgbClr val="19334A"/>
                </a:solidFill>
                <a:latin typeface="Arial"/>
                <a:ea typeface="Arial"/>
                <a:cs typeface="Arial"/>
              </a:rPr>
              <a:t>Start am Boden </a:t>
            </a:r>
            <a:r>
              <a:rPr sz="2175" b="0" dirty="0" err="1">
                <a:solidFill>
                  <a:srgbClr val="19334A"/>
                </a:solidFill>
                <a:latin typeface="Arial"/>
                <a:ea typeface="Arial"/>
                <a:cs typeface="Arial"/>
              </a:rPr>
              <a:t>bei</a:t>
            </a:r>
            <a:r>
              <a:rPr sz="2175" b="0" dirty="0">
                <a:solidFill>
                  <a:srgbClr val="19334A"/>
                </a:solidFill>
                <a:latin typeface="Arial"/>
                <a:ea typeface="Arial"/>
                <a:cs typeface="Arial"/>
              </a:rPr>
              <a:t> x = 0, Landung </a:t>
            </a:r>
            <a:r>
              <a:rPr sz="2175" b="0" dirty="0" err="1">
                <a:solidFill>
                  <a:srgbClr val="19334A"/>
                </a:solidFill>
                <a:latin typeface="Arial"/>
                <a:ea typeface="Arial"/>
                <a:cs typeface="Arial"/>
              </a:rPr>
              <a:t>bei</a:t>
            </a:r>
            <a:r>
              <a:rPr sz="2175" b="0" dirty="0">
                <a:solidFill>
                  <a:srgbClr val="19334A"/>
                </a:solidFill>
                <a:latin typeface="Arial"/>
                <a:ea typeface="Arial"/>
                <a:cs typeface="Arial"/>
              </a:rPr>
              <a:t> x = 6, </a:t>
            </a:r>
            <a:r>
              <a:rPr sz="2175" b="0" dirty="0" err="1">
                <a:solidFill>
                  <a:srgbClr val="19334A"/>
                </a:solidFill>
                <a:latin typeface="Arial"/>
                <a:ea typeface="Arial"/>
                <a:cs typeface="Arial"/>
              </a:rPr>
              <a:t>höchster</a:t>
            </a:r>
            <a:r>
              <a:rPr sz="2175" b="0" dirty="0">
                <a:solidFill>
                  <a:srgbClr val="19334A"/>
                </a:solidFill>
                <a:latin typeface="Arial"/>
                <a:ea typeface="Arial"/>
                <a:cs typeface="Arial"/>
              </a:rPr>
              <a:t> </a:t>
            </a:r>
            <a:r>
              <a:rPr sz="2175" b="0" dirty="0" err="1">
                <a:solidFill>
                  <a:srgbClr val="19334A"/>
                </a:solidFill>
                <a:latin typeface="Arial"/>
                <a:ea typeface="Arial"/>
                <a:cs typeface="Arial"/>
              </a:rPr>
              <a:t>Punkt</a:t>
            </a:r>
            <a:r>
              <a:rPr sz="2175" b="0" dirty="0">
                <a:solidFill>
                  <a:srgbClr val="19334A"/>
                </a:solidFill>
                <a:latin typeface="Arial"/>
                <a:ea typeface="Arial"/>
                <a:cs typeface="Arial"/>
              </a:rPr>
              <a:t> 5 LE.</a:t>
            </a:r>
          </a:p>
        </p:txBody>
      </p:sp>
      <p:sp>
        <p:nvSpPr>
          <p:cNvPr id="19" name="Trennlinie">
            <a:extLst>
              <a:ext uri="{FF2B5EF4-FFF2-40B4-BE49-F238E27FC236}">
                <a16:creationId xmlns:a16="http://schemas.microsoft.com/office/drawing/2014/main" id="{127A6D54-9FF8-4D35-9583-59D4E5C2753F}"/>
              </a:ext>
            </a:extLst>
          </p:cNvPr>
          <p:cNvSpPr>
            <a:spLocks noGrp="1"/>
          </p:cNvSpPr>
          <p:nvPr/>
        </p:nvSpPr>
        <p:spPr>
          <a:xfrm>
            <a:off x="5314950" y="4686300"/>
            <a:ext cx="6305550" cy="95"/>
          </a:xfrm>
          <a:prstGeom prst="line">
            <a:avLst/>
          </a:prstGeom>
          <a:noFill/>
          <a:ln w="14288">
            <a:solidFill>
              <a:srgbClr val="D3DFE3"/>
            </a:solidFill>
          </a:ln>
        </p:spPr>
      </p:sp>
      <p:sp>
        <p:nvSpPr>
          <p:cNvPr id="20" name="Bonusnummer 3">
            <a:extLst>
              <a:ext uri="{FF2B5EF4-FFF2-40B4-BE49-F238E27FC236}">
                <a16:creationId xmlns:a16="http://schemas.microsoft.com/office/drawing/2014/main" id="{916594CC-1EDF-4828-A53F-0DC9E9A239E9}"/>
              </a:ext>
            </a:extLst>
          </p:cNvPr>
          <p:cNvSpPr>
            <a:spLocks noGrp="1"/>
          </p:cNvSpPr>
          <p:nvPr/>
        </p:nvSpPr>
        <p:spPr>
          <a:xfrm>
            <a:off x="5314950" y="4857750"/>
            <a:ext cx="409575" cy="476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400" b="1">
                <a:solidFill>
                  <a:srgbClr val="087F83"/>
                </a:solidFill>
                <a:latin typeface="Arial"/>
                <a:ea typeface="Arial"/>
                <a:cs typeface="Arial"/>
              </a:defRPr>
            </a:pPr>
            <a:r>
              <a:rPr sz="2400" b="1">
                <a:solidFill>
                  <a:srgbClr val="087F83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21" name="Bonusaufgabe 3">
            <a:extLst>
              <a:ext uri="{FF2B5EF4-FFF2-40B4-BE49-F238E27FC236}">
                <a16:creationId xmlns:a16="http://schemas.microsoft.com/office/drawing/2014/main" id="{CB1503CF-BB4A-4190-86CD-85E89E647A94}"/>
              </a:ext>
            </a:extLst>
          </p:cNvPr>
          <p:cNvSpPr>
            <a:spLocks noGrp="1"/>
          </p:cNvSpPr>
          <p:nvPr/>
        </p:nvSpPr>
        <p:spPr>
          <a:xfrm>
            <a:off x="5800725" y="4857750"/>
            <a:ext cx="5819775" cy="4095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250" b="1">
                <a:solidFill>
                  <a:srgbClr val="19334A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19334A"/>
                </a:solidFill>
                <a:latin typeface="Arial"/>
                <a:ea typeface="Arial"/>
                <a:cs typeface="Arial"/>
              </a:rPr>
              <a:t>Buch S. 11 Nr. 11</a:t>
            </a:r>
          </a:p>
        </p:txBody>
      </p:sp>
      <p:sp>
        <p:nvSpPr>
          <p:cNvPr id="22" name="Bonusbeschreibung 3">
            <a:extLst>
              <a:ext uri="{FF2B5EF4-FFF2-40B4-BE49-F238E27FC236}">
                <a16:creationId xmlns:a16="http://schemas.microsoft.com/office/drawing/2014/main" id="{958D0847-A6C2-41CC-8EF6-7F5CC2707D38}"/>
              </a:ext>
            </a:extLst>
          </p:cNvPr>
          <p:cNvSpPr>
            <a:spLocks noGrp="1"/>
          </p:cNvSpPr>
          <p:nvPr/>
        </p:nvSpPr>
        <p:spPr>
          <a:xfrm>
            <a:off x="5800725" y="5324475"/>
            <a:ext cx="5819775" cy="7905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175" b="0">
                <a:solidFill>
                  <a:srgbClr val="19334A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19334A"/>
                </a:solidFill>
                <a:latin typeface="Arial"/>
                <a:ea typeface="Arial"/>
                <a:cs typeface="Arial"/>
              </a:rPr>
              <a:t>Gerade und Kreis: Welche Gleichung beschreibt was?</a:t>
            </a:r>
          </a:p>
        </p:txBody>
      </p:sp>
      <p:sp>
        <p:nvSpPr>
          <p:cNvPr id="23" name="Reihenfolge">
            <a:extLst>
              <a:ext uri="{FF2B5EF4-FFF2-40B4-BE49-F238E27FC236}">
                <a16:creationId xmlns:a16="http://schemas.microsoft.com/office/drawing/2014/main" id="{36501EBB-E831-4D97-AAF2-CF1A3E11D38E}"/>
              </a:ext>
            </a:extLst>
          </p:cNvPr>
          <p:cNvSpPr>
            <a:spLocks noGrp="1"/>
          </p:cNvSpPr>
          <p:nvPr/>
        </p:nvSpPr>
        <p:spPr>
          <a:xfrm>
            <a:off x="571500" y="6086475"/>
            <a:ext cx="11049000" cy="342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100" b="1">
                <a:solidFill>
                  <a:srgbClr val="087F83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087F83"/>
                </a:solidFill>
                <a:latin typeface="Arial"/>
                <a:ea typeface="Arial"/>
                <a:cs typeface="Arial"/>
              </a:rPr>
              <a:t>Erst die Pflicht, dann so weit ihr kommt. Hilfe: Regelheft und Buch S. 9.</a:t>
            </a:r>
          </a:p>
        </p:txBody>
      </p:sp>
    </p:spTree>
    <p:extLst>
      <p:ext uri="{BB962C8B-B14F-4D97-AF65-F5344CB8AC3E}">
        <p14:creationId xmlns:p14="http://schemas.microsoft.com/office/powerpoint/2010/main" val="11457371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Titel">
            <a:extLst>
              <a:ext uri="{FF2B5EF4-FFF2-40B4-BE49-F238E27FC236}">
                <a16:creationId xmlns:a16="http://schemas.microsoft.com/office/drawing/2014/main" id="{B7A00B16-CD5A-438A-9C67-466537DEE13C}"/>
              </a:ext>
            </a:extLst>
          </p:cNvPr>
          <p:cNvSpPr>
            <a:spLocks noGrp="1"/>
          </p:cNvSpPr>
          <p:nvPr/>
        </p:nvSpPr>
        <p:spPr>
          <a:xfrm>
            <a:off x="571500" y="333375"/>
            <a:ext cx="11049000" cy="590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3450" b="1">
                <a:solidFill>
                  <a:srgbClr val="19334A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19334A"/>
                </a:solidFill>
                <a:latin typeface="Arial"/>
                <a:ea typeface="Arial"/>
                <a:cs typeface="Arial"/>
              </a:rPr>
              <a:t>Stimmt’s jetzt?</a:t>
            </a:r>
          </a:p>
        </p:txBody>
      </p:sp>
      <p:sp>
        <p:nvSpPr>
          <p:cNvPr id="2" name="Trennlinie">
            <a:extLst>
              <a:ext uri="{FF2B5EF4-FFF2-40B4-BE49-F238E27FC236}">
                <a16:creationId xmlns:a16="http://schemas.microsoft.com/office/drawing/2014/main" id="{9C0091C2-3812-4B8D-9188-B63B0D03D842}"/>
              </a:ext>
            </a:extLst>
          </p:cNvPr>
          <p:cNvSpPr>
            <a:spLocks noGrp="1"/>
          </p:cNvSpPr>
          <p:nvPr/>
        </p:nvSpPr>
        <p:spPr>
          <a:xfrm>
            <a:off x="571500" y="1076325"/>
            <a:ext cx="11049000" cy="95"/>
          </a:xfrm>
          <a:prstGeom prst="line">
            <a:avLst/>
          </a:prstGeom>
          <a:noFill/>
          <a:ln w="14288">
            <a:solidFill>
              <a:srgbClr val="D3DFE3"/>
            </a:solidFill>
          </a:ln>
        </p:spPr>
      </p:sp>
      <p:sp>
        <p:nvSpPr>
          <p:cNvPr id="3" name="Fußzeile">
            <a:extLst>
              <a:ext uri="{FF2B5EF4-FFF2-40B4-BE49-F238E27FC236}">
                <a16:creationId xmlns:a16="http://schemas.microsoft.com/office/drawing/2014/main" id="{E3732278-90AD-47C4-B62D-7185A8638FB3}"/>
              </a:ext>
            </a:extLst>
          </p:cNvPr>
          <p:cNvSpPr>
            <a:spLocks noGrp="1"/>
          </p:cNvSpPr>
          <p:nvPr/>
        </p:nvSpPr>
        <p:spPr>
          <a:xfrm>
            <a:off x="571500" y="6572250"/>
            <a:ext cx="10191750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200" b="0">
                <a:solidFill>
                  <a:srgbClr val="536975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36975"/>
                </a:solidFill>
                <a:latin typeface="Arial"/>
                <a:ea typeface="Arial"/>
                <a:cs typeface="Arial"/>
              </a:rPr>
              <a:t>Level 2 · Erneut abstimmen</a:t>
            </a:r>
          </a:p>
        </p:txBody>
      </p:sp>
      <p:sp>
        <p:nvSpPr>
          <p:cNvPr id="4" name="Foliennummer">
            <a:extLst>
              <a:ext uri="{FF2B5EF4-FFF2-40B4-BE49-F238E27FC236}">
                <a16:creationId xmlns:a16="http://schemas.microsoft.com/office/drawing/2014/main" id="{40D1BC6E-D618-47BE-93C3-55516EC59A24}"/>
              </a:ext>
            </a:extLst>
          </p:cNvPr>
          <p:cNvSpPr>
            <a:spLocks noGrp="1"/>
          </p:cNvSpPr>
          <p:nvPr/>
        </p:nvSpPr>
        <p:spPr>
          <a:xfrm>
            <a:off x="11068050" y="6543675"/>
            <a:ext cx="55245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defRPr sz="1425" b="0">
                <a:solidFill>
                  <a:srgbClr val="536975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536975"/>
                </a:solidFill>
                <a:latin typeface="Arial"/>
                <a:ea typeface="Arial"/>
                <a:cs typeface="Arial"/>
              </a:rPr>
              <a:t>06</a:t>
            </a:r>
          </a:p>
        </p:txBody>
      </p:sp>
      <p:sp>
        <p:nvSpPr>
          <p:cNvPr id="5" name="Raster x=-1">
            <a:extLst>
              <a:ext uri="{FF2B5EF4-FFF2-40B4-BE49-F238E27FC236}">
                <a16:creationId xmlns:a16="http://schemas.microsoft.com/office/drawing/2014/main" id="{A6C8F469-BE1E-47CD-AFAA-3998529A1B4A}"/>
              </a:ext>
            </a:extLst>
          </p:cNvPr>
          <p:cNvSpPr>
            <a:spLocks noGrp="1"/>
          </p:cNvSpPr>
          <p:nvPr/>
        </p:nvSpPr>
        <p:spPr>
          <a:xfrm>
            <a:off x="1358265" y="1714500"/>
            <a:ext cx="95" cy="3476625"/>
          </a:xfrm>
          <a:prstGeom prst="line">
            <a:avLst/>
          </a:prstGeom>
          <a:noFill/>
          <a:ln w="9525">
            <a:solidFill>
              <a:srgbClr val="D6E1E5"/>
            </a:solidFill>
            <a:prstDash val="solid"/>
          </a:ln>
        </p:spPr>
      </p:sp>
      <p:sp>
        <p:nvSpPr>
          <p:cNvPr id="6" name="x-Wert -1">
            <a:extLst>
              <a:ext uri="{FF2B5EF4-FFF2-40B4-BE49-F238E27FC236}">
                <a16:creationId xmlns:a16="http://schemas.microsoft.com/office/drawing/2014/main" id="{E829ADD4-D910-423C-A0CE-BD95102EAC3E}"/>
              </a:ext>
            </a:extLst>
          </p:cNvPr>
          <p:cNvSpPr>
            <a:spLocks noGrp="1"/>
          </p:cNvSpPr>
          <p:nvPr/>
        </p:nvSpPr>
        <p:spPr>
          <a:xfrm>
            <a:off x="1205865" y="5276850"/>
            <a:ext cx="304800" cy="2667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1725" b="0">
                <a:solidFill>
                  <a:srgbClr val="19334A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19334A"/>
                </a:solidFill>
                <a:latin typeface="Arial"/>
                <a:ea typeface="Arial"/>
                <a:cs typeface="Arial"/>
              </a:rPr>
              <a:t>−1</a:t>
            </a:r>
          </a:p>
        </p:txBody>
      </p:sp>
      <p:sp>
        <p:nvSpPr>
          <p:cNvPr id="7" name="Raster x=0">
            <a:extLst>
              <a:ext uri="{FF2B5EF4-FFF2-40B4-BE49-F238E27FC236}">
                <a16:creationId xmlns:a16="http://schemas.microsoft.com/office/drawing/2014/main" id="{936A0113-2D4D-4875-BDD8-AE1CCC8534FD}"/>
              </a:ext>
            </a:extLst>
          </p:cNvPr>
          <p:cNvSpPr>
            <a:spLocks noGrp="1"/>
          </p:cNvSpPr>
          <p:nvPr/>
        </p:nvSpPr>
        <p:spPr>
          <a:xfrm>
            <a:off x="1903095" y="1714500"/>
            <a:ext cx="95" cy="3476625"/>
          </a:xfrm>
          <a:prstGeom prst="line">
            <a:avLst/>
          </a:prstGeom>
          <a:noFill/>
          <a:ln w="9525">
            <a:solidFill>
              <a:srgbClr val="D6E1E5"/>
            </a:solidFill>
            <a:prstDash val="solid"/>
          </a:ln>
        </p:spPr>
      </p:sp>
      <p:sp>
        <p:nvSpPr>
          <p:cNvPr id="8" name="x-Wert 0">
            <a:extLst>
              <a:ext uri="{FF2B5EF4-FFF2-40B4-BE49-F238E27FC236}">
                <a16:creationId xmlns:a16="http://schemas.microsoft.com/office/drawing/2014/main" id="{F4624472-6499-4B34-BE5F-F0EFF9018339}"/>
              </a:ext>
            </a:extLst>
          </p:cNvPr>
          <p:cNvSpPr>
            <a:spLocks noGrp="1"/>
          </p:cNvSpPr>
          <p:nvPr/>
        </p:nvSpPr>
        <p:spPr>
          <a:xfrm>
            <a:off x="1750695" y="5276850"/>
            <a:ext cx="304800" cy="2667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1725" b="0">
                <a:solidFill>
                  <a:srgbClr val="19334A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19334A"/>
                </a:solidFill>
                <a:latin typeface="Arial"/>
                <a:ea typeface="Arial"/>
                <a:cs typeface="Arial"/>
              </a:rPr>
              <a:t>0</a:t>
            </a:r>
          </a:p>
        </p:txBody>
      </p:sp>
      <p:sp>
        <p:nvSpPr>
          <p:cNvPr id="9" name="Raster x=1">
            <a:extLst>
              <a:ext uri="{FF2B5EF4-FFF2-40B4-BE49-F238E27FC236}">
                <a16:creationId xmlns:a16="http://schemas.microsoft.com/office/drawing/2014/main" id="{CA521EF7-D584-4AD2-940E-E6A2E5621B3A}"/>
              </a:ext>
            </a:extLst>
          </p:cNvPr>
          <p:cNvSpPr>
            <a:spLocks noGrp="1"/>
          </p:cNvSpPr>
          <p:nvPr/>
        </p:nvSpPr>
        <p:spPr>
          <a:xfrm>
            <a:off x="2447925" y="1714500"/>
            <a:ext cx="95" cy="3476625"/>
          </a:xfrm>
          <a:prstGeom prst="line">
            <a:avLst/>
          </a:prstGeom>
          <a:noFill/>
          <a:ln w="9525">
            <a:solidFill>
              <a:srgbClr val="D6E1E5"/>
            </a:solidFill>
            <a:prstDash val="solid"/>
          </a:ln>
        </p:spPr>
      </p:sp>
      <p:sp>
        <p:nvSpPr>
          <p:cNvPr id="10" name="x-Wert 1">
            <a:extLst>
              <a:ext uri="{FF2B5EF4-FFF2-40B4-BE49-F238E27FC236}">
                <a16:creationId xmlns:a16="http://schemas.microsoft.com/office/drawing/2014/main" id="{792E8669-66AF-4C7B-AB54-671A9F2D2357}"/>
              </a:ext>
            </a:extLst>
          </p:cNvPr>
          <p:cNvSpPr>
            <a:spLocks noGrp="1"/>
          </p:cNvSpPr>
          <p:nvPr/>
        </p:nvSpPr>
        <p:spPr>
          <a:xfrm>
            <a:off x="2295525" y="5276850"/>
            <a:ext cx="304800" cy="2667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1725" b="0">
                <a:solidFill>
                  <a:srgbClr val="19334A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19334A"/>
                </a:solidFill>
                <a:latin typeface="Arial"/>
                <a:ea typeface="Arial"/>
                <a:cs typeface="Arial"/>
              </a:rPr>
              <a:t>1</a:t>
            </a:r>
          </a:p>
        </p:txBody>
      </p:sp>
      <p:sp>
        <p:nvSpPr>
          <p:cNvPr id="11" name="Raster x=2">
            <a:extLst>
              <a:ext uri="{FF2B5EF4-FFF2-40B4-BE49-F238E27FC236}">
                <a16:creationId xmlns:a16="http://schemas.microsoft.com/office/drawing/2014/main" id="{C9A8FFDA-C888-4AD4-88B3-E162E6BB8E85}"/>
              </a:ext>
            </a:extLst>
          </p:cNvPr>
          <p:cNvSpPr>
            <a:spLocks noGrp="1"/>
          </p:cNvSpPr>
          <p:nvPr/>
        </p:nvSpPr>
        <p:spPr>
          <a:xfrm>
            <a:off x="2992755" y="1714500"/>
            <a:ext cx="95" cy="3476625"/>
          </a:xfrm>
          <a:prstGeom prst="line">
            <a:avLst/>
          </a:prstGeom>
          <a:noFill/>
          <a:ln w="9525">
            <a:solidFill>
              <a:srgbClr val="D6E1E5"/>
            </a:solidFill>
            <a:prstDash val="solid"/>
          </a:ln>
        </p:spPr>
      </p:sp>
      <p:sp>
        <p:nvSpPr>
          <p:cNvPr id="12" name="x-Wert 2">
            <a:extLst>
              <a:ext uri="{FF2B5EF4-FFF2-40B4-BE49-F238E27FC236}">
                <a16:creationId xmlns:a16="http://schemas.microsoft.com/office/drawing/2014/main" id="{736280AA-23D3-4A19-8DB3-557DF0E537D1}"/>
              </a:ext>
            </a:extLst>
          </p:cNvPr>
          <p:cNvSpPr>
            <a:spLocks noGrp="1"/>
          </p:cNvSpPr>
          <p:nvPr/>
        </p:nvSpPr>
        <p:spPr>
          <a:xfrm>
            <a:off x="2840355" y="5276850"/>
            <a:ext cx="304800" cy="2667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1725" b="0">
                <a:solidFill>
                  <a:srgbClr val="19334A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19334A"/>
                </a:solidFill>
                <a:latin typeface="Arial"/>
                <a:ea typeface="Arial"/>
                <a:cs typeface="Arial"/>
              </a:rPr>
              <a:t>2</a:t>
            </a:r>
          </a:p>
        </p:txBody>
      </p:sp>
      <p:sp>
        <p:nvSpPr>
          <p:cNvPr id="13" name="Raster x=3">
            <a:extLst>
              <a:ext uri="{FF2B5EF4-FFF2-40B4-BE49-F238E27FC236}">
                <a16:creationId xmlns:a16="http://schemas.microsoft.com/office/drawing/2014/main" id="{66C2F3A8-C3A5-4DCC-88AF-84DFB9AFE974}"/>
              </a:ext>
            </a:extLst>
          </p:cNvPr>
          <p:cNvSpPr>
            <a:spLocks noGrp="1"/>
          </p:cNvSpPr>
          <p:nvPr/>
        </p:nvSpPr>
        <p:spPr>
          <a:xfrm>
            <a:off x="3537585" y="1714500"/>
            <a:ext cx="95" cy="3476625"/>
          </a:xfrm>
          <a:prstGeom prst="line">
            <a:avLst/>
          </a:prstGeom>
          <a:noFill/>
          <a:ln w="9525">
            <a:solidFill>
              <a:srgbClr val="D6E1E5"/>
            </a:solidFill>
            <a:prstDash val="solid"/>
          </a:ln>
        </p:spPr>
      </p:sp>
      <p:sp>
        <p:nvSpPr>
          <p:cNvPr id="14" name="x-Wert 3">
            <a:extLst>
              <a:ext uri="{FF2B5EF4-FFF2-40B4-BE49-F238E27FC236}">
                <a16:creationId xmlns:a16="http://schemas.microsoft.com/office/drawing/2014/main" id="{BBF996AB-A531-4656-A8CA-A558451A359C}"/>
              </a:ext>
            </a:extLst>
          </p:cNvPr>
          <p:cNvSpPr>
            <a:spLocks noGrp="1"/>
          </p:cNvSpPr>
          <p:nvPr/>
        </p:nvSpPr>
        <p:spPr>
          <a:xfrm>
            <a:off x="3385185" y="5276850"/>
            <a:ext cx="304800" cy="2667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1725" b="0">
                <a:solidFill>
                  <a:srgbClr val="19334A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19334A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15" name="Raster x=4">
            <a:extLst>
              <a:ext uri="{FF2B5EF4-FFF2-40B4-BE49-F238E27FC236}">
                <a16:creationId xmlns:a16="http://schemas.microsoft.com/office/drawing/2014/main" id="{E01D00E0-F7E2-47F6-B658-9DDA667ADB4C}"/>
              </a:ext>
            </a:extLst>
          </p:cNvPr>
          <p:cNvSpPr>
            <a:spLocks noGrp="1"/>
          </p:cNvSpPr>
          <p:nvPr/>
        </p:nvSpPr>
        <p:spPr>
          <a:xfrm>
            <a:off x="4082415" y="1714500"/>
            <a:ext cx="95" cy="3476625"/>
          </a:xfrm>
          <a:prstGeom prst="line">
            <a:avLst/>
          </a:prstGeom>
          <a:noFill/>
          <a:ln w="9525">
            <a:solidFill>
              <a:srgbClr val="D6E1E5"/>
            </a:solidFill>
            <a:prstDash val="solid"/>
          </a:ln>
        </p:spPr>
      </p:sp>
      <p:sp>
        <p:nvSpPr>
          <p:cNvPr id="16" name="x-Wert 4">
            <a:extLst>
              <a:ext uri="{FF2B5EF4-FFF2-40B4-BE49-F238E27FC236}">
                <a16:creationId xmlns:a16="http://schemas.microsoft.com/office/drawing/2014/main" id="{65B317C7-13D2-4538-BAFD-63C9A3E6EC03}"/>
              </a:ext>
            </a:extLst>
          </p:cNvPr>
          <p:cNvSpPr>
            <a:spLocks noGrp="1"/>
          </p:cNvSpPr>
          <p:nvPr/>
        </p:nvSpPr>
        <p:spPr>
          <a:xfrm>
            <a:off x="3930015" y="5276850"/>
            <a:ext cx="304800" cy="2667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1725" b="0">
                <a:solidFill>
                  <a:srgbClr val="19334A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19334A"/>
                </a:solidFill>
                <a:latin typeface="Arial"/>
                <a:ea typeface="Arial"/>
                <a:cs typeface="Arial"/>
              </a:rPr>
              <a:t>4</a:t>
            </a:r>
          </a:p>
        </p:txBody>
      </p:sp>
      <p:sp>
        <p:nvSpPr>
          <p:cNvPr id="17" name="Raster x=5">
            <a:extLst>
              <a:ext uri="{FF2B5EF4-FFF2-40B4-BE49-F238E27FC236}">
                <a16:creationId xmlns:a16="http://schemas.microsoft.com/office/drawing/2014/main" id="{3CB87A91-BC51-4A88-8988-805D5F40A01E}"/>
              </a:ext>
            </a:extLst>
          </p:cNvPr>
          <p:cNvSpPr>
            <a:spLocks noGrp="1"/>
          </p:cNvSpPr>
          <p:nvPr/>
        </p:nvSpPr>
        <p:spPr>
          <a:xfrm>
            <a:off x="4627245" y="1714500"/>
            <a:ext cx="95" cy="3476625"/>
          </a:xfrm>
          <a:prstGeom prst="line">
            <a:avLst/>
          </a:prstGeom>
          <a:noFill/>
          <a:ln w="9525">
            <a:solidFill>
              <a:srgbClr val="D6E1E5"/>
            </a:solidFill>
            <a:prstDash val="solid"/>
          </a:ln>
        </p:spPr>
      </p:sp>
      <p:sp>
        <p:nvSpPr>
          <p:cNvPr id="18" name="x-Wert 5">
            <a:extLst>
              <a:ext uri="{FF2B5EF4-FFF2-40B4-BE49-F238E27FC236}">
                <a16:creationId xmlns:a16="http://schemas.microsoft.com/office/drawing/2014/main" id="{41A301A1-68F7-4B91-89FD-3B1F47370D1D}"/>
              </a:ext>
            </a:extLst>
          </p:cNvPr>
          <p:cNvSpPr>
            <a:spLocks noGrp="1"/>
          </p:cNvSpPr>
          <p:nvPr/>
        </p:nvSpPr>
        <p:spPr>
          <a:xfrm>
            <a:off x="4474845" y="5276850"/>
            <a:ext cx="304800" cy="2667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1725" b="0">
                <a:solidFill>
                  <a:srgbClr val="19334A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19334A"/>
                </a:solidFill>
                <a:latin typeface="Arial"/>
                <a:ea typeface="Arial"/>
                <a:cs typeface="Arial"/>
              </a:rPr>
              <a:t>5</a:t>
            </a:r>
          </a:p>
        </p:txBody>
      </p:sp>
      <p:sp>
        <p:nvSpPr>
          <p:cNvPr id="19" name="Raster x=6">
            <a:extLst>
              <a:ext uri="{FF2B5EF4-FFF2-40B4-BE49-F238E27FC236}">
                <a16:creationId xmlns:a16="http://schemas.microsoft.com/office/drawing/2014/main" id="{2D6F3DC2-CBE4-40C1-9C14-578CA53A2A32}"/>
              </a:ext>
            </a:extLst>
          </p:cNvPr>
          <p:cNvSpPr>
            <a:spLocks noGrp="1"/>
          </p:cNvSpPr>
          <p:nvPr/>
        </p:nvSpPr>
        <p:spPr>
          <a:xfrm>
            <a:off x="5172075" y="1714500"/>
            <a:ext cx="95" cy="3476625"/>
          </a:xfrm>
          <a:prstGeom prst="line">
            <a:avLst/>
          </a:prstGeom>
          <a:noFill/>
          <a:ln w="9525">
            <a:solidFill>
              <a:srgbClr val="D6E1E5"/>
            </a:solidFill>
            <a:prstDash val="solid"/>
          </a:ln>
        </p:spPr>
      </p:sp>
      <p:sp>
        <p:nvSpPr>
          <p:cNvPr id="20" name="x-Wert 6">
            <a:extLst>
              <a:ext uri="{FF2B5EF4-FFF2-40B4-BE49-F238E27FC236}">
                <a16:creationId xmlns:a16="http://schemas.microsoft.com/office/drawing/2014/main" id="{AF41AC2A-A93E-4595-A268-0F36E624ED41}"/>
              </a:ext>
            </a:extLst>
          </p:cNvPr>
          <p:cNvSpPr>
            <a:spLocks noGrp="1"/>
          </p:cNvSpPr>
          <p:nvPr/>
        </p:nvSpPr>
        <p:spPr>
          <a:xfrm>
            <a:off x="5019675" y="5276850"/>
            <a:ext cx="304800" cy="2667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1725" b="0">
                <a:solidFill>
                  <a:srgbClr val="19334A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19334A"/>
                </a:solidFill>
                <a:latin typeface="Arial"/>
                <a:ea typeface="Arial"/>
                <a:cs typeface="Arial"/>
              </a:rPr>
              <a:t>6</a:t>
            </a:r>
          </a:p>
        </p:txBody>
      </p:sp>
      <p:sp>
        <p:nvSpPr>
          <p:cNvPr id="21" name="Raster y=-2">
            <a:extLst>
              <a:ext uri="{FF2B5EF4-FFF2-40B4-BE49-F238E27FC236}">
                <a16:creationId xmlns:a16="http://schemas.microsoft.com/office/drawing/2014/main" id="{277A7BCD-1D11-4331-B12A-51D56F25887A}"/>
              </a:ext>
            </a:extLst>
          </p:cNvPr>
          <p:cNvSpPr>
            <a:spLocks noGrp="1"/>
          </p:cNvSpPr>
          <p:nvPr/>
        </p:nvSpPr>
        <p:spPr>
          <a:xfrm>
            <a:off x="1085850" y="5191125"/>
            <a:ext cx="4086225" cy="95"/>
          </a:xfrm>
          <a:prstGeom prst="line">
            <a:avLst/>
          </a:prstGeom>
          <a:noFill/>
          <a:ln w="9525">
            <a:solidFill>
              <a:srgbClr val="D6E1E5"/>
            </a:solidFill>
            <a:prstDash val="solid"/>
          </a:ln>
        </p:spPr>
      </p:sp>
      <p:sp>
        <p:nvSpPr>
          <p:cNvPr id="22" name="Höhe -2">
            <a:extLst>
              <a:ext uri="{FF2B5EF4-FFF2-40B4-BE49-F238E27FC236}">
                <a16:creationId xmlns:a16="http://schemas.microsoft.com/office/drawing/2014/main" id="{27FDBB49-E96F-4E05-9844-8862E6CAB233}"/>
              </a:ext>
            </a:extLst>
          </p:cNvPr>
          <p:cNvSpPr>
            <a:spLocks noGrp="1"/>
          </p:cNvSpPr>
          <p:nvPr/>
        </p:nvSpPr>
        <p:spPr>
          <a:xfrm>
            <a:off x="676275" y="5057775"/>
            <a:ext cx="295275" cy="2667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r">
              <a:defRPr sz="1725" b="0">
                <a:solidFill>
                  <a:srgbClr val="19334A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19334A"/>
                </a:solidFill>
                <a:latin typeface="Arial"/>
                <a:ea typeface="Arial"/>
                <a:cs typeface="Arial"/>
              </a:rPr>
              <a:t>−2</a:t>
            </a:r>
          </a:p>
        </p:txBody>
      </p:sp>
      <p:sp>
        <p:nvSpPr>
          <p:cNvPr id="23" name="Raster y=-1">
            <a:extLst>
              <a:ext uri="{FF2B5EF4-FFF2-40B4-BE49-F238E27FC236}">
                <a16:creationId xmlns:a16="http://schemas.microsoft.com/office/drawing/2014/main" id="{9A6DE017-E288-4AEC-A3CC-F052B379FD7F}"/>
              </a:ext>
            </a:extLst>
          </p:cNvPr>
          <p:cNvSpPr>
            <a:spLocks noGrp="1"/>
          </p:cNvSpPr>
          <p:nvPr/>
        </p:nvSpPr>
        <p:spPr>
          <a:xfrm>
            <a:off x="1085850" y="4756547"/>
            <a:ext cx="4086225" cy="95"/>
          </a:xfrm>
          <a:prstGeom prst="line">
            <a:avLst/>
          </a:prstGeom>
          <a:noFill/>
          <a:ln w="9525">
            <a:solidFill>
              <a:srgbClr val="D6E1E5"/>
            </a:solidFill>
            <a:prstDash val="solid"/>
          </a:ln>
        </p:spPr>
      </p:sp>
      <p:sp>
        <p:nvSpPr>
          <p:cNvPr id="24" name="Höhe -1">
            <a:extLst>
              <a:ext uri="{FF2B5EF4-FFF2-40B4-BE49-F238E27FC236}">
                <a16:creationId xmlns:a16="http://schemas.microsoft.com/office/drawing/2014/main" id="{2FB9CE9A-92F8-4E46-9402-30C1B44E279D}"/>
              </a:ext>
            </a:extLst>
          </p:cNvPr>
          <p:cNvSpPr>
            <a:spLocks noGrp="1"/>
          </p:cNvSpPr>
          <p:nvPr/>
        </p:nvSpPr>
        <p:spPr>
          <a:xfrm>
            <a:off x="676275" y="4623197"/>
            <a:ext cx="295275" cy="2667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r">
              <a:defRPr sz="1725" b="0">
                <a:solidFill>
                  <a:srgbClr val="19334A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19334A"/>
                </a:solidFill>
                <a:latin typeface="Arial"/>
                <a:ea typeface="Arial"/>
                <a:cs typeface="Arial"/>
              </a:rPr>
              <a:t>−1</a:t>
            </a:r>
          </a:p>
        </p:txBody>
      </p:sp>
      <p:sp>
        <p:nvSpPr>
          <p:cNvPr id="25" name="Raster y=0">
            <a:extLst>
              <a:ext uri="{FF2B5EF4-FFF2-40B4-BE49-F238E27FC236}">
                <a16:creationId xmlns:a16="http://schemas.microsoft.com/office/drawing/2014/main" id="{D712D29B-F900-4B73-B3A1-ACBC408B07A1}"/>
              </a:ext>
            </a:extLst>
          </p:cNvPr>
          <p:cNvSpPr>
            <a:spLocks noGrp="1"/>
          </p:cNvSpPr>
          <p:nvPr/>
        </p:nvSpPr>
        <p:spPr>
          <a:xfrm>
            <a:off x="1085850" y="4321969"/>
            <a:ext cx="4086225" cy="95"/>
          </a:xfrm>
          <a:prstGeom prst="line">
            <a:avLst/>
          </a:prstGeom>
          <a:noFill/>
          <a:ln w="9525">
            <a:solidFill>
              <a:srgbClr val="D6E1E5"/>
            </a:solidFill>
            <a:prstDash val="solid"/>
          </a:ln>
        </p:spPr>
      </p:sp>
      <p:sp>
        <p:nvSpPr>
          <p:cNvPr id="26" name="Höhe 0">
            <a:extLst>
              <a:ext uri="{FF2B5EF4-FFF2-40B4-BE49-F238E27FC236}">
                <a16:creationId xmlns:a16="http://schemas.microsoft.com/office/drawing/2014/main" id="{BA9DE34D-AD17-47BA-B85F-2F380746E3B4}"/>
              </a:ext>
            </a:extLst>
          </p:cNvPr>
          <p:cNvSpPr>
            <a:spLocks noGrp="1"/>
          </p:cNvSpPr>
          <p:nvPr/>
        </p:nvSpPr>
        <p:spPr>
          <a:xfrm>
            <a:off x="676275" y="4188619"/>
            <a:ext cx="295275" cy="2667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r">
              <a:defRPr sz="1725" b="0">
                <a:solidFill>
                  <a:srgbClr val="19334A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19334A"/>
                </a:solidFill>
                <a:latin typeface="Arial"/>
                <a:ea typeface="Arial"/>
                <a:cs typeface="Arial"/>
              </a:rPr>
              <a:t>0</a:t>
            </a:r>
          </a:p>
        </p:txBody>
      </p:sp>
      <p:sp>
        <p:nvSpPr>
          <p:cNvPr id="27" name="Raster y=1">
            <a:extLst>
              <a:ext uri="{FF2B5EF4-FFF2-40B4-BE49-F238E27FC236}">
                <a16:creationId xmlns:a16="http://schemas.microsoft.com/office/drawing/2014/main" id="{DA597B17-DEBD-47FC-AD6D-BA5647A9D303}"/>
              </a:ext>
            </a:extLst>
          </p:cNvPr>
          <p:cNvSpPr>
            <a:spLocks noGrp="1"/>
          </p:cNvSpPr>
          <p:nvPr/>
        </p:nvSpPr>
        <p:spPr>
          <a:xfrm>
            <a:off x="1085850" y="3887391"/>
            <a:ext cx="4086225" cy="95"/>
          </a:xfrm>
          <a:prstGeom prst="line">
            <a:avLst/>
          </a:prstGeom>
          <a:noFill/>
          <a:ln w="9525">
            <a:solidFill>
              <a:srgbClr val="D6E1E5"/>
            </a:solidFill>
            <a:prstDash val="solid"/>
          </a:ln>
        </p:spPr>
      </p:sp>
      <p:sp>
        <p:nvSpPr>
          <p:cNvPr id="28" name="Höhe 1">
            <a:extLst>
              <a:ext uri="{FF2B5EF4-FFF2-40B4-BE49-F238E27FC236}">
                <a16:creationId xmlns:a16="http://schemas.microsoft.com/office/drawing/2014/main" id="{7BF5E328-2C40-4020-BD82-383E689960A3}"/>
              </a:ext>
            </a:extLst>
          </p:cNvPr>
          <p:cNvSpPr>
            <a:spLocks noGrp="1"/>
          </p:cNvSpPr>
          <p:nvPr/>
        </p:nvSpPr>
        <p:spPr>
          <a:xfrm>
            <a:off x="676275" y="3754041"/>
            <a:ext cx="295275" cy="2667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r">
              <a:defRPr sz="1725" b="0">
                <a:solidFill>
                  <a:srgbClr val="19334A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19334A"/>
                </a:solidFill>
                <a:latin typeface="Arial"/>
                <a:ea typeface="Arial"/>
                <a:cs typeface="Arial"/>
              </a:rPr>
              <a:t>1</a:t>
            </a:r>
          </a:p>
        </p:txBody>
      </p:sp>
      <p:sp>
        <p:nvSpPr>
          <p:cNvPr id="29" name="Raster y=2">
            <a:extLst>
              <a:ext uri="{FF2B5EF4-FFF2-40B4-BE49-F238E27FC236}">
                <a16:creationId xmlns:a16="http://schemas.microsoft.com/office/drawing/2014/main" id="{EEBEE83C-D9E3-4ECE-90AB-0AFA0D46462A}"/>
              </a:ext>
            </a:extLst>
          </p:cNvPr>
          <p:cNvSpPr>
            <a:spLocks noGrp="1"/>
          </p:cNvSpPr>
          <p:nvPr/>
        </p:nvSpPr>
        <p:spPr>
          <a:xfrm>
            <a:off x="1085850" y="3452813"/>
            <a:ext cx="4086225" cy="95"/>
          </a:xfrm>
          <a:prstGeom prst="line">
            <a:avLst/>
          </a:prstGeom>
          <a:noFill/>
          <a:ln w="9525">
            <a:solidFill>
              <a:srgbClr val="D6E1E5"/>
            </a:solidFill>
            <a:prstDash val="solid"/>
          </a:ln>
        </p:spPr>
      </p:sp>
      <p:sp>
        <p:nvSpPr>
          <p:cNvPr id="30" name="Höhe 2">
            <a:extLst>
              <a:ext uri="{FF2B5EF4-FFF2-40B4-BE49-F238E27FC236}">
                <a16:creationId xmlns:a16="http://schemas.microsoft.com/office/drawing/2014/main" id="{46B38259-B256-42A4-9B4B-A9398003D3A5}"/>
              </a:ext>
            </a:extLst>
          </p:cNvPr>
          <p:cNvSpPr>
            <a:spLocks noGrp="1"/>
          </p:cNvSpPr>
          <p:nvPr/>
        </p:nvSpPr>
        <p:spPr>
          <a:xfrm>
            <a:off x="676275" y="3319463"/>
            <a:ext cx="295275" cy="2667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r">
              <a:defRPr sz="1725" b="0">
                <a:solidFill>
                  <a:srgbClr val="19334A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19334A"/>
                </a:solidFill>
                <a:latin typeface="Arial"/>
                <a:ea typeface="Arial"/>
                <a:cs typeface="Arial"/>
              </a:rPr>
              <a:t>2</a:t>
            </a:r>
          </a:p>
        </p:txBody>
      </p:sp>
      <p:sp>
        <p:nvSpPr>
          <p:cNvPr id="31" name="Raster y=3">
            <a:extLst>
              <a:ext uri="{FF2B5EF4-FFF2-40B4-BE49-F238E27FC236}">
                <a16:creationId xmlns:a16="http://schemas.microsoft.com/office/drawing/2014/main" id="{6E20AC61-6A72-4B27-8725-98DE662A043C}"/>
              </a:ext>
            </a:extLst>
          </p:cNvPr>
          <p:cNvSpPr>
            <a:spLocks noGrp="1"/>
          </p:cNvSpPr>
          <p:nvPr/>
        </p:nvSpPr>
        <p:spPr>
          <a:xfrm>
            <a:off x="1085850" y="3018234"/>
            <a:ext cx="4086225" cy="95"/>
          </a:xfrm>
          <a:prstGeom prst="line">
            <a:avLst/>
          </a:prstGeom>
          <a:noFill/>
          <a:ln w="9525">
            <a:solidFill>
              <a:srgbClr val="D6E1E5"/>
            </a:solidFill>
            <a:prstDash val="solid"/>
          </a:ln>
        </p:spPr>
      </p:sp>
      <p:sp>
        <p:nvSpPr>
          <p:cNvPr id="32" name="Höhe 3">
            <a:extLst>
              <a:ext uri="{FF2B5EF4-FFF2-40B4-BE49-F238E27FC236}">
                <a16:creationId xmlns:a16="http://schemas.microsoft.com/office/drawing/2014/main" id="{A84E42B6-63F2-4925-8793-3D37F12B8901}"/>
              </a:ext>
            </a:extLst>
          </p:cNvPr>
          <p:cNvSpPr>
            <a:spLocks noGrp="1"/>
          </p:cNvSpPr>
          <p:nvPr/>
        </p:nvSpPr>
        <p:spPr>
          <a:xfrm>
            <a:off x="676275" y="2884884"/>
            <a:ext cx="295275" cy="2667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r">
              <a:defRPr sz="1725" b="0">
                <a:solidFill>
                  <a:srgbClr val="19334A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19334A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33" name="Raster y=4">
            <a:extLst>
              <a:ext uri="{FF2B5EF4-FFF2-40B4-BE49-F238E27FC236}">
                <a16:creationId xmlns:a16="http://schemas.microsoft.com/office/drawing/2014/main" id="{F463A3DC-8FE8-4A3F-B936-872332B56317}"/>
              </a:ext>
            </a:extLst>
          </p:cNvPr>
          <p:cNvSpPr>
            <a:spLocks noGrp="1"/>
          </p:cNvSpPr>
          <p:nvPr/>
        </p:nvSpPr>
        <p:spPr>
          <a:xfrm>
            <a:off x="1085850" y="2583656"/>
            <a:ext cx="4086225" cy="95"/>
          </a:xfrm>
          <a:prstGeom prst="line">
            <a:avLst/>
          </a:prstGeom>
          <a:noFill/>
          <a:ln w="9525">
            <a:solidFill>
              <a:srgbClr val="D6E1E5"/>
            </a:solidFill>
            <a:prstDash val="solid"/>
          </a:ln>
        </p:spPr>
      </p:sp>
      <p:sp>
        <p:nvSpPr>
          <p:cNvPr id="34" name="Höhe 4">
            <a:extLst>
              <a:ext uri="{FF2B5EF4-FFF2-40B4-BE49-F238E27FC236}">
                <a16:creationId xmlns:a16="http://schemas.microsoft.com/office/drawing/2014/main" id="{98C8BCA1-19C3-4AB3-9E68-BEACA87E93F8}"/>
              </a:ext>
            </a:extLst>
          </p:cNvPr>
          <p:cNvSpPr>
            <a:spLocks noGrp="1"/>
          </p:cNvSpPr>
          <p:nvPr/>
        </p:nvSpPr>
        <p:spPr>
          <a:xfrm>
            <a:off x="676275" y="2450306"/>
            <a:ext cx="295275" cy="2667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r">
              <a:defRPr sz="1725" b="0">
                <a:solidFill>
                  <a:srgbClr val="19334A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19334A"/>
                </a:solidFill>
                <a:latin typeface="Arial"/>
                <a:ea typeface="Arial"/>
                <a:cs typeface="Arial"/>
              </a:rPr>
              <a:t>4</a:t>
            </a:r>
          </a:p>
        </p:txBody>
      </p:sp>
      <p:sp>
        <p:nvSpPr>
          <p:cNvPr id="35" name="Raster y=5">
            <a:extLst>
              <a:ext uri="{FF2B5EF4-FFF2-40B4-BE49-F238E27FC236}">
                <a16:creationId xmlns:a16="http://schemas.microsoft.com/office/drawing/2014/main" id="{B8122C64-C9EF-4BEB-BBCD-74DEB7D4E34E}"/>
              </a:ext>
            </a:extLst>
          </p:cNvPr>
          <p:cNvSpPr>
            <a:spLocks noGrp="1"/>
          </p:cNvSpPr>
          <p:nvPr/>
        </p:nvSpPr>
        <p:spPr>
          <a:xfrm>
            <a:off x="1085850" y="2149078"/>
            <a:ext cx="4086225" cy="95"/>
          </a:xfrm>
          <a:prstGeom prst="line">
            <a:avLst/>
          </a:prstGeom>
          <a:noFill/>
          <a:ln w="9525">
            <a:solidFill>
              <a:srgbClr val="D6E1E5"/>
            </a:solidFill>
            <a:prstDash val="solid"/>
          </a:ln>
        </p:spPr>
      </p:sp>
      <p:sp>
        <p:nvSpPr>
          <p:cNvPr id="36" name="Höhe 5">
            <a:extLst>
              <a:ext uri="{FF2B5EF4-FFF2-40B4-BE49-F238E27FC236}">
                <a16:creationId xmlns:a16="http://schemas.microsoft.com/office/drawing/2014/main" id="{69BFCA38-90D2-4ED1-8215-7EB50B040412}"/>
              </a:ext>
            </a:extLst>
          </p:cNvPr>
          <p:cNvSpPr>
            <a:spLocks noGrp="1"/>
          </p:cNvSpPr>
          <p:nvPr/>
        </p:nvSpPr>
        <p:spPr>
          <a:xfrm>
            <a:off x="676275" y="2015728"/>
            <a:ext cx="295275" cy="2667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r">
              <a:defRPr sz="1725" b="0">
                <a:solidFill>
                  <a:srgbClr val="19334A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19334A"/>
                </a:solidFill>
                <a:latin typeface="Arial"/>
                <a:ea typeface="Arial"/>
                <a:cs typeface="Arial"/>
              </a:rPr>
              <a:t>5</a:t>
            </a:r>
          </a:p>
        </p:txBody>
      </p:sp>
      <p:sp>
        <p:nvSpPr>
          <p:cNvPr id="37" name="Raster y=6">
            <a:extLst>
              <a:ext uri="{FF2B5EF4-FFF2-40B4-BE49-F238E27FC236}">
                <a16:creationId xmlns:a16="http://schemas.microsoft.com/office/drawing/2014/main" id="{5318693D-04F4-4ED0-8E7C-3848197759C3}"/>
              </a:ext>
            </a:extLst>
          </p:cNvPr>
          <p:cNvSpPr>
            <a:spLocks noGrp="1"/>
          </p:cNvSpPr>
          <p:nvPr/>
        </p:nvSpPr>
        <p:spPr>
          <a:xfrm>
            <a:off x="1085850" y="1714500"/>
            <a:ext cx="4086225" cy="95"/>
          </a:xfrm>
          <a:prstGeom prst="line">
            <a:avLst/>
          </a:prstGeom>
          <a:noFill/>
          <a:ln w="9525">
            <a:solidFill>
              <a:srgbClr val="D6E1E5"/>
            </a:solidFill>
            <a:prstDash val="solid"/>
          </a:ln>
        </p:spPr>
      </p:sp>
      <p:sp>
        <p:nvSpPr>
          <p:cNvPr id="38" name="Höhe 6">
            <a:extLst>
              <a:ext uri="{FF2B5EF4-FFF2-40B4-BE49-F238E27FC236}">
                <a16:creationId xmlns:a16="http://schemas.microsoft.com/office/drawing/2014/main" id="{A3E34A3A-73E6-4686-97D5-BFC4D199864F}"/>
              </a:ext>
            </a:extLst>
          </p:cNvPr>
          <p:cNvSpPr>
            <a:spLocks noGrp="1"/>
          </p:cNvSpPr>
          <p:nvPr/>
        </p:nvSpPr>
        <p:spPr>
          <a:xfrm>
            <a:off x="676275" y="1581150"/>
            <a:ext cx="295275" cy="2667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r">
              <a:defRPr sz="1725" b="0">
                <a:solidFill>
                  <a:srgbClr val="19334A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19334A"/>
                </a:solidFill>
                <a:latin typeface="Arial"/>
                <a:ea typeface="Arial"/>
                <a:cs typeface="Arial"/>
              </a:rPr>
              <a:t>6</a:t>
            </a:r>
          </a:p>
        </p:txBody>
      </p:sp>
      <p:sp>
        <p:nvSpPr>
          <p:cNvPr id="39" name="x-Achse">
            <a:extLst>
              <a:ext uri="{FF2B5EF4-FFF2-40B4-BE49-F238E27FC236}">
                <a16:creationId xmlns:a16="http://schemas.microsoft.com/office/drawing/2014/main" id="{CF65FBC8-6DB4-4841-B330-A5E60E2DD160}"/>
              </a:ext>
            </a:extLst>
          </p:cNvPr>
          <p:cNvSpPr>
            <a:spLocks noGrp="1"/>
          </p:cNvSpPr>
          <p:nvPr/>
        </p:nvSpPr>
        <p:spPr>
          <a:xfrm>
            <a:off x="1085850" y="4321969"/>
            <a:ext cx="4086225" cy="95"/>
          </a:xfrm>
          <a:prstGeom prst="line">
            <a:avLst/>
          </a:prstGeom>
          <a:noFill/>
          <a:ln w="17145">
            <a:solidFill>
              <a:srgbClr val="19334A"/>
            </a:solidFill>
            <a:prstDash val="solid"/>
          </a:ln>
        </p:spPr>
      </p:sp>
      <p:sp>
        <p:nvSpPr>
          <p:cNvPr id="40" name="y-Achse">
            <a:extLst>
              <a:ext uri="{FF2B5EF4-FFF2-40B4-BE49-F238E27FC236}">
                <a16:creationId xmlns:a16="http://schemas.microsoft.com/office/drawing/2014/main" id="{0BE53EE7-43AF-4342-81E0-24CCC28CCFC4}"/>
              </a:ext>
            </a:extLst>
          </p:cNvPr>
          <p:cNvSpPr>
            <a:spLocks noGrp="1"/>
          </p:cNvSpPr>
          <p:nvPr/>
        </p:nvSpPr>
        <p:spPr>
          <a:xfrm>
            <a:off x="1903095" y="1714500"/>
            <a:ext cx="95" cy="3476625"/>
          </a:xfrm>
          <a:prstGeom prst="line">
            <a:avLst/>
          </a:prstGeom>
          <a:noFill/>
          <a:ln w="17145">
            <a:solidFill>
              <a:srgbClr val="19334A"/>
            </a:solidFill>
            <a:prstDash val="solid"/>
          </a:ln>
        </p:spPr>
      </p:sp>
      <p:sp>
        <p:nvSpPr>
          <p:cNvPr id="41" name="Achsentitel Höhe">
            <a:extLst>
              <a:ext uri="{FF2B5EF4-FFF2-40B4-BE49-F238E27FC236}">
                <a16:creationId xmlns:a16="http://schemas.microsoft.com/office/drawing/2014/main" id="{B7EB6BE0-DC5D-4737-B9BC-8839CAAE1810}"/>
              </a:ext>
            </a:extLst>
          </p:cNvPr>
          <p:cNvSpPr>
            <a:spLocks noGrp="1"/>
          </p:cNvSpPr>
          <p:nvPr/>
        </p:nvSpPr>
        <p:spPr>
          <a:xfrm>
            <a:off x="1047750" y="1362075"/>
            <a:ext cx="1809750" cy="2857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l">
              <a:defRPr sz="1650" b="0">
                <a:solidFill>
                  <a:srgbClr val="19334A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19334A"/>
                </a:solidFill>
                <a:latin typeface="Arial"/>
                <a:ea typeface="Arial"/>
                <a:cs typeface="Arial"/>
              </a:rPr>
              <a:t>Höhe in LE</a:t>
            </a:r>
          </a:p>
        </p:txBody>
      </p:sp>
      <p:sp>
        <p:nvSpPr>
          <p:cNvPr id="42" name="Achsentitel Stelle">
            <a:extLst>
              <a:ext uri="{FF2B5EF4-FFF2-40B4-BE49-F238E27FC236}">
                <a16:creationId xmlns:a16="http://schemas.microsoft.com/office/drawing/2014/main" id="{6B623C06-F4F3-4EF1-8BA0-A00344D3E6B1}"/>
              </a:ext>
            </a:extLst>
          </p:cNvPr>
          <p:cNvSpPr>
            <a:spLocks noGrp="1"/>
          </p:cNvSpPr>
          <p:nvPr/>
        </p:nvSpPr>
        <p:spPr>
          <a:xfrm>
            <a:off x="4276725" y="5429250"/>
            <a:ext cx="971550" cy="27622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r">
              <a:defRPr sz="1650" b="0">
                <a:solidFill>
                  <a:srgbClr val="19334A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19334A"/>
                </a:solidFill>
                <a:latin typeface="Arial"/>
                <a:ea typeface="Arial"/>
                <a:cs typeface="Arial"/>
              </a:rPr>
              <a:t>x in LE</a:t>
            </a:r>
          </a:p>
        </p:txBody>
      </p:sp>
      <p:sp>
        <p:nvSpPr>
          <p:cNvPr id="43" name="Parabel links vom Sprung">
            <a:extLst>
              <a:ext uri="{FF2B5EF4-FFF2-40B4-BE49-F238E27FC236}">
                <a16:creationId xmlns:a16="http://schemas.microsoft.com/office/drawing/2014/main" id="{2F885259-BF3C-41AA-ACAF-26D4DD499594}"/>
              </a:ext>
            </a:extLst>
          </p:cNvPr>
          <p:cNvSpPr>
            <a:spLocks noGrp="1"/>
          </p:cNvSpPr>
          <p:nvPr/>
        </p:nvSpPr>
        <p:spPr>
          <a:xfrm>
            <a:off x="571500" y="1362075"/>
            <a:ext cx="4810125" cy="4343400"/>
          </a:xfrm>
          <a:custGeom>
            <a:avLst/>
            <a:gdLst/>
            <a:ahLst/>
            <a:cxnLst/>
            <a:rect l="0" t="0" r="0" b="0"/>
            <a:pathLst>
              <a:path w="4810125" h="4343400">
                <a:moveTo>
                  <a:pt x="514350" y="3666083"/>
                </a:moveTo>
                <a:lnTo>
                  <a:pt x="527971" y="3628193"/>
                </a:lnTo>
                <a:lnTo>
                  <a:pt x="541592" y="3590575"/>
                </a:lnTo>
                <a:lnTo>
                  <a:pt x="555212" y="3553229"/>
                </a:lnTo>
                <a:lnTo>
                  <a:pt x="568833" y="3516154"/>
                </a:lnTo>
                <a:lnTo>
                  <a:pt x="582454" y="3479350"/>
                </a:lnTo>
                <a:lnTo>
                  <a:pt x="596075" y="3442819"/>
                </a:lnTo>
                <a:lnTo>
                  <a:pt x="609695" y="3406559"/>
                </a:lnTo>
                <a:lnTo>
                  <a:pt x="623316" y="3370570"/>
                </a:lnTo>
                <a:lnTo>
                  <a:pt x="636937" y="3334853"/>
                </a:lnTo>
                <a:lnTo>
                  <a:pt x="650558" y="3299408"/>
                </a:lnTo>
                <a:lnTo>
                  <a:pt x="664178" y="3264234"/>
                </a:lnTo>
                <a:lnTo>
                  <a:pt x="677799" y="3229332"/>
                </a:lnTo>
                <a:lnTo>
                  <a:pt x="691420" y="3194702"/>
                </a:lnTo>
                <a:lnTo>
                  <a:pt x="705041" y="3160343"/>
                </a:lnTo>
                <a:lnTo>
                  <a:pt x="718661" y="3126256"/>
                </a:lnTo>
                <a:lnTo>
                  <a:pt x="732282" y="3092440"/>
                </a:lnTo>
                <a:lnTo>
                  <a:pt x="745903" y="3058896"/>
                </a:lnTo>
                <a:lnTo>
                  <a:pt x="759524" y="3025624"/>
                </a:lnTo>
                <a:lnTo>
                  <a:pt x="773144" y="2992623"/>
                </a:lnTo>
                <a:lnTo>
                  <a:pt x="786765" y="2959894"/>
                </a:lnTo>
                <a:lnTo>
                  <a:pt x="800386" y="2927436"/>
                </a:lnTo>
                <a:lnTo>
                  <a:pt x="814007" y="2895250"/>
                </a:lnTo>
                <a:lnTo>
                  <a:pt x="827627" y="2863336"/>
                </a:lnTo>
                <a:lnTo>
                  <a:pt x="841248" y="2831693"/>
                </a:lnTo>
                <a:lnTo>
                  <a:pt x="854869" y="2800322"/>
                </a:lnTo>
                <a:lnTo>
                  <a:pt x="868490" y="2769223"/>
                </a:lnTo>
                <a:lnTo>
                  <a:pt x="882110" y="2738395"/>
                </a:lnTo>
                <a:lnTo>
                  <a:pt x="895731" y="2707838"/>
                </a:lnTo>
                <a:lnTo>
                  <a:pt x="909352" y="2677554"/>
                </a:lnTo>
                <a:lnTo>
                  <a:pt x="922973" y="2647541"/>
                </a:lnTo>
                <a:lnTo>
                  <a:pt x="936593" y="2617799"/>
                </a:lnTo>
                <a:lnTo>
                  <a:pt x="950214" y="2588329"/>
                </a:lnTo>
                <a:lnTo>
                  <a:pt x="963835" y="2559131"/>
                </a:lnTo>
                <a:lnTo>
                  <a:pt x="977456" y="2530205"/>
                </a:lnTo>
                <a:lnTo>
                  <a:pt x="991076" y="2501550"/>
                </a:lnTo>
                <a:lnTo>
                  <a:pt x="1004697" y="2473166"/>
                </a:lnTo>
                <a:lnTo>
                  <a:pt x="1018318" y="2445054"/>
                </a:lnTo>
                <a:lnTo>
                  <a:pt x="1031938" y="2417214"/>
                </a:lnTo>
                <a:lnTo>
                  <a:pt x="1045559" y="2389646"/>
                </a:lnTo>
                <a:lnTo>
                  <a:pt x="1059180" y="2362349"/>
                </a:lnTo>
                <a:lnTo>
                  <a:pt x="1072801" y="2335324"/>
                </a:lnTo>
                <a:lnTo>
                  <a:pt x="1086422" y="2308570"/>
                </a:lnTo>
                <a:lnTo>
                  <a:pt x="1100042" y="2282088"/>
                </a:lnTo>
                <a:lnTo>
                  <a:pt x="1113663" y="2255877"/>
                </a:lnTo>
                <a:lnTo>
                  <a:pt x="1127284" y="2229938"/>
                </a:lnTo>
                <a:lnTo>
                  <a:pt x="1140905" y="2204271"/>
                </a:lnTo>
                <a:lnTo>
                  <a:pt x="1154525" y="2178875"/>
                </a:lnTo>
                <a:lnTo>
                  <a:pt x="1168146" y="2153751"/>
                </a:lnTo>
                <a:lnTo>
                  <a:pt x="1181767" y="2128899"/>
                </a:lnTo>
                <a:lnTo>
                  <a:pt x="1195388" y="2104318"/>
                </a:lnTo>
                <a:lnTo>
                  <a:pt x="1209008" y="2080009"/>
                </a:lnTo>
                <a:lnTo>
                  <a:pt x="1222629" y="2055971"/>
                </a:lnTo>
                <a:lnTo>
                  <a:pt x="1236250" y="2032205"/>
                </a:lnTo>
                <a:lnTo>
                  <a:pt x="1249871" y="2008711"/>
                </a:lnTo>
                <a:lnTo>
                  <a:pt x="1263491" y="1985488"/>
                </a:lnTo>
                <a:lnTo>
                  <a:pt x="1277112" y="1962537"/>
                </a:lnTo>
                <a:lnTo>
                  <a:pt x="1290733" y="1939857"/>
                </a:lnTo>
                <a:lnTo>
                  <a:pt x="1304354" y="1917449"/>
                </a:lnTo>
                <a:lnTo>
                  <a:pt x="1317974" y="1895313"/>
                </a:lnTo>
                <a:lnTo>
                  <a:pt x="1331595" y="1873448"/>
                </a:lnTo>
              </a:path>
            </a:pathLst>
          </a:custGeom>
          <a:noFill/>
          <a:ln w="38100">
            <a:solidFill>
              <a:srgbClr val="889DA7"/>
            </a:solidFill>
            <a:prstDash val="dash"/>
          </a:ln>
        </p:spPr>
      </p:sp>
      <p:sp>
        <p:nvSpPr>
          <p:cNvPr id="44" name="Parabel rechts vom Sprung">
            <a:extLst>
              <a:ext uri="{FF2B5EF4-FFF2-40B4-BE49-F238E27FC236}">
                <a16:creationId xmlns:a16="http://schemas.microsoft.com/office/drawing/2014/main" id="{A96A1162-0B64-4886-B54B-7C286287286E}"/>
              </a:ext>
            </a:extLst>
          </p:cNvPr>
          <p:cNvSpPr>
            <a:spLocks noGrp="1"/>
          </p:cNvSpPr>
          <p:nvPr/>
        </p:nvSpPr>
        <p:spPr>
          <a:xfrm>
            <a:off x="571500" y="1362075"/>
            <a:ext cx="4810125" cy="4343400"/>
          </a:xfrm>
          <a:custGeom>
            <a:avLst/>
            <a:gdLst/>
            <a:ahLst/>
            <a:cxnLst/>
            <a:rect l="0" t="0" r="0" b="0"/>
            <a:pathLst>
              <a:path w="4810125" h="4343400">
                <a:moveTo>
                  <a:pt x="4055745" y="2959894"/>
                </a:moveTo>
                <a:lnTo>
                  <a:pt x="4068942" y="2991600"/>
                </a:lnTo>
                <a:lnTo>
                  <a:pt x="4082139" y="3023562"/>
                </a:lnTo>
                <a:lnTo>
                  <a:pt x="4095336" y="3055778"/>
                </a:lnTo>
                <a:lnTo>
                  <a:pt x="4108533" y="3088250"/>
                </a:lnTo>
                <a:lnTo>
                  <a:pt x="4121730" y="3120976"/>
                </a:lnTo>
                <a:lnTo>
                  <a:pt x="4134926" y="3153958"/>
                </a:lnTo>
                <a:lnTo>
                  <a:pt x="4148123" y="3187194"/>
                </a:lnTo>
                <a:lnTo>
                  <a:pt x="4161320" y="3220686"/>
                </a:lnTo>
                <a:lnTo>
                  <a:pt x="4174517" y="3254432"/>
                </a:lnTo>
                <a:lnTo>
                  <a:pt x="4187714" y="3288433"/>
                </a:lnTo>
                <a:lnTo>
                  <a:pt x="4200911" y="3322690"/>
                </a:lnTo>
                <a:lnTo>
                  <a:pt x="4214108" y="3357201"/>
                </a:lnTo>
                <a:lnTo>
                  <a:pt x="4227305" y="3391967"/>
                </a:lnTo>
                <a:lnTo>
                  <a:pt x="4240502" y="3426989"/>
                </a:lnTo>
                <a:lnTo>
                  <a:pt x="4253699" y="3462265"/>
                </a:lnTo>
                <a:lnTo>
                  <a:pt x="4266895" y="3497796"/>
                </a:lnTo>
                <a:lnTo>
                  <a:pt x="4280092" y="3533582"/>
                </a:lnTo>
                <a:lnTo>
                  <a:pt x="4293289" y="3569623"/>
                </a:lnTo>
                <a:lnTo>
                  <a:pt x="4306486" y="3605919"/>
                </a:lnTo>
                <a:lnTo>
                  <a:pt x="4319683" y="3642470"/>
                </a:lnTo>
                <a:lnTo>
                  <a:pt x="4332880" y="3679276"/>
                </a:lnTo>
                <a:lnTo>
                  <a:pt x="4346077" y="3716337"/>
                </a:lnTo>
                <a:lnTo>
                  <a:pt x="4359274" y="3753653"/>
                </a:lnTo>
                <a:lnTo>
                  <a:pt x="4372471" y="3791224"/>
                </a:lnTo>
                <a:lnTo>
                  <a:pt x="4385668" y="3829050"/>
                </a:lnTo>
              </a:path>
            </a:pathLst>
          </a:custGeom>
          <a:noFill/>
          <a:ln w="38100">
            <a:solidFill>
              <a:srgbClr val="889DA7"/>
            </a:solidFill>
            <a:prstDash val="dash"/>
          </a:ln>
        </p:spPr>
      </p:sp>
      <p:sp>
        <p:nvSpPr>
          <p:cNvPr id="45" name="Sprung: f(x) = −0,5(x − 2)² + 4,5">
            <a:extLst>
              <a:ext uri="{FF2B5EF4-FFF2-40B4-BE49-F238E27FC236}">
                <a16:creationId xmlns:a16="http://schemas.microsoft.com/office/drawing/2014/main" id="{B55820D0-A79D-49E8-B096-B3E234792FA4}"/>
              </a:ext>
            </a:extLst>
          </p:cNvPr>
          <p:cNvSpPr>
            <a:spLocks noGrp="1"/>
          </p:cNvSpPr>
          <p:nvPr/>
        </p:nvSpPr>
        <p:spPr>
          <a:xfrm>
            <a:off x="571500" y="1362075"/>
            <a:ext cx="4810125" cy="4343400"/>
          </a:xfrm>
          <a:custGeom>
            <a:avLst/>
            <a:gdLst/>
            <a:ahLst/>
            <a:cxnLst/>
            <a:rect l="0" t="0" r="0" b="0"/>
            <a:pathLst>
              <a:path w="4810125" h="4343400">
                <a:moveTo>
                  <a:pt x="1331595" y="1873448"/>
                </a:moveTo>
                <a:lnTo>
                  <a:pt x="1345216" y="1851855"/>
                </a:lnTo>
                <a:lnTo>
                  <a:pt x="1358837" y="1830534"/>
                </a:lnTo>
                <a:lnTo>
                  <a:pt x="1372457" y="1809484"/>
                </a:lnTo>
                <a:lnTo>
                  <a:pt x="1386078" y="1788706"/>
                </a:lnTo>
                <a:lnTo>
                  <a:pt x="1399699" y="1768199"/>
                </a:lnTo>
                <a:lnTo>
                  <a:pt x="1413320" y="1747964"/>
                </a:lnTo>
                <a:lnTo>
                  <a:pt x="1426940" y="1728001"/>
                </a:lnTo>
                <a:lnTo>
                  <a:pt x="1440561" y="1708309"/>
                </a:lnTo>
                <a:lnTo>
                  <a:pt x="1454182" y="1688889"/>
                </a:lnTo>
                <a:lnTo>
                  <a:pt x="1467803" y="1669740"/>
                </a:lnTo>
                <a:lnTo>
                  <a:pt x="1481423" y="1650863"/>
                </a:lnTo>
                <a:lnTo>
                  <a:pt x="1495044" y="1632258"/>
                </a:lnTo>
                <a:lnTo>
                  <a:pt x="1508665" y="1613924"/>
                </a:lnTo>
                <a:lnTo>
                  <a:pt x="1522286" y="1595862"/>
                </a:lnTo>
                <a:lnTo>
                  <a:pt x="1535906" y="1578071"/>
                </a:lnTo>
                <a:lnTo>
                  <a:pt x="1549527" y="1560552"/>
                </a:lnTo>
                <a:lnTo>
                  <a:pt x="1563148" y="1543305"/>
                </a:lnTo>
                <a:lnTo>
                  <a:pt x="1576769" y="1526329"/>
                </a:lnTo>
                <a:lnTo>
                  <a:pt x="1590389" y="1509625"/>
                </a:lnTo>
                <a:lnTo>
                  <a:pt x="1604010" y="1493193"/>
                </a:lnTo>
                <a:lnTo>
                  <a:pt x="1617631" y="1477032"/>
                </a:lnTo>
                <a:lnTo>
                  <a:pt x="1631252" y="1461142"/>
                </a:lnTo>
                <a:lnTo>
                  <a:pt x="1644872" y="1445525"/>
                </a:lnTo>
                <a:lnTo>
                  <a:pt x="1658493" y="1430179"/>
                </a:lnTo>
                <a:lnTo>
                  <a:pt x="1672114" y="1415104"/>
                </a:lnTo>
                <a:lnTo>
                  <a:pt x="1685735" y="1400302"/>
                </a:lnTo>
                <a:lnTo>
                  <a:pt x="1699355" y="1385770"/>
                </a:lnTo>
                <a:lnTo>
                  <a:pt x="1712976" y="1371511"/>
                </a:lnTo>
                <a:lnTo>
                  <a:pt x="1726597" y="1357523"/>
                </a:lnTo>
                <a:lnTo>
                  <a:pt x="1740218" y="1343806"/>
                </a:lnTo>
                <a:lnTo>
                  <a:pt x="1753838" y="1330362"/>
                </a:lnTo>
                <a:lnTo>
                  <a:pt x="1767459" y="1317188"/>
                </a:lnTo>
                <a:lnTo>
                  <a:pt x="1781080" y="1304287"/>
                </a:lnTo>
                <a:lnTo>
                  <a:pt x="1794701" y="1291657"/>
                </a:lnTo>
                <a:lnTo>
                  <a:pt x="1808321" y="1279299"/>
                </a:lnTo>
                <a:lnTo>
                  <a:pt x="1821942" y="1267212"/>
                </a:lnTo>
                <a:lnTo>
                  <a:pt x="1835563" y="1255397"/>
                </a:lnTo>
                <a:lnTo>
                  <a:pt x="1849184" y="1243853"/>
                </a:lnTo>
                <a:lnTo>
                  <a:pt x="1862804" y="1232582"/>
                </a:lnTo>
                <a:lnTo>
                  <a:pt x="1876425" y="1221581"/>
                </a:lnTo>
                <a:lnTo>
                  <a:pt x="1890046" y="1210853"/>
                </a:lnTo>
                <a:lnTo>
                  <a:pt x="1903667" y="1200396"/>
                </a:lnTo>
                <a:lnTo>
                  <a:pt x="1917287" y="1190210"/>
                </a:lnTo>
                <a:lnTo>
                  <a:pt x="1930908" y="1180296"/>
                </a:lnTo>
                <a:lnTo>
                  <a:pt x="1944529" y="1170654"/>
                </a:lnTo>
                <a:lnTo>
                  <a:pt x="1958150" y="1161284"/>
                </a:lnTo>
                <a:lnTo>
                  <a:pt x="1971770" y="1152185"/>
                </a:lnTo>
                <a:lnTo>
                  <a:pt x="1985391" y="1143357"/>
                </a:lnTo>
                <a:lnTo>
                  <a:pt x="1999012" y="1134801"/>
                </a:lnTo>
                <a:lnTo>
                  <a:pt x="2012632" y="1126517"/>
                </a:lnTo>
                <a:lnTo>
                  <a:pt x="2026253" y="1118505"/>
                </a:lnTo>
                <a:lnTo>
                  <a:pt x="2039874" y="1110764"/>
                </a:lnTo>
                <a:lnTo>
                  <a:pt x="2053495" y="1103295"/>
                </a:lnTo>
                <a:lnTo>
                  <a:pt x="2067115" y="1096097"/>
                </a:lnTo>
                <a:lnTo>
                  <a:pt x="2080736" y="1089171"/>
                </a:lnTo>
                <a:lnTo>
                  <a:pt x="2094357" y="1082516"/>
                </a:lnTo>
                <a:lnTo>
                  <a:pt x="2107978" y="1076133"/>
                </a:lnTo>
                <a:lnTo>
                  <a:pt x="2121599" y="1070022"/>
                </a:lnTo>
                <a:lnTo>
                  <a:pt x="2135219" y="1064182"/>
                </a:lnTo>
                <a:lnTo>
                  <a:pt x="2148840" y="1058614"/>
                </a:lnTo>
                <a:lnTo>
                  <a:pt x="2162461" y="1053318"/>
                </a:lnTo>
                <a:lnTo>
                  <a:pt x="2176082" y="1048293"/>
                </a:lnTo>
                <a:lnTo>
                  <a:pt x="2189702" y="1043540"/>
                </a:lnTo>
                <a:lnTo>
                  <a:pt x="2203323" y="1039058"/>
                </a:lnTo>
                <a:lnTo>
                  <a:pt x="2216944" y="1034848"/>
                </a:lnTo>
                <a:lnTo>
                  <a:pt x="2230565" y="1030910"/>
                </a:lnTo>
                <a:lnTo>
                  <a:pt x="2244185" y="1027243"/>
                </a:lnTo>
                <a:lnTo>
                  <a:pt x="2257806" y="1023848"/>
                </a:lnTo>
                <a:lnTo>
                  <a:pt x="2271427" y="1020725"/>
                </a:lnTo>
                <a:lnTo>
                  <a:pt x="2285048" y="1017873"/>
                </a:lnTo>
                <a:lnTo>
                  <a:pt x="2298668" y="1015292"/>
                </a:lnTo>
                <a:lnTo>
                  <a:pt x="2312289" y="1012984"/>
                </a:lnTo>
                <a:lnTo>
                  <a:pt x="2325910" y="1010947"/>
                </a:lnTo>
                <a:lnTo>
                  <a:pt x="2339531" y="1009181"/>
                </a:lnTo>
                <a:lnTo>
                  <a:pt x="2353151" y="1007687"/>
                </a:lnTo>
                <a:lnTo>
                  <a:pt x="2366772" y="1006465"/>
                </a:lnTo>
                <a:lnTo>
                  <a:pt x="2380393" y="1005514"/>
                </a:lnTo>
                <a:lnTo>
                  <a:pt x="2394014" y="1004835"/>
                </a:lnTo>
                <a:lnTo>
                  <a:pt x="2407634" y="1004428"/>
                </a:lnTo>
                <a:lnTo>
                  <a:pt x="2421255" y="1004292"/>
                </a:lnTo>
                <a:lnTo>
                  <a:pt x="2434876" y="1004428"/>
                </a:lnTo>
                <a:lnTo>
                  <a:pt x="2448497" y="1004835"/>
                </a:lnTo>
                <a:lnTo>
                  <a:pt x="2462117" y="1005514"/>
                </a:lnTo>
                <a:lnTo>
                  <a:pt x="2475738" y="1006465"/>
                </a:lnTo>
                <a:lnTo>
                  <a:pt x="2489359" y="1007687"/>
                </a:lnTo>
                <a:lnTo>
                  <a:pt x="2502979" y="1009181"/>
                </a:lnTo>
                <a:lnTo>
                  <a:pt x="2516600" y="1010947"/>
                </a:lnTo>
                <a:lnTo>
                  <a:pt x="2530221" y="1012984"/>
                </a:lnTo>
                <a:lnTo>
                  <a:pt x="2543842" y="1015292"/>
                </a:lnTo>
                <a:lnTo>
                  <a:pt x="2557463" y="1017873"/>
                </a:lnTo>
                <a:lnTo>
                  <a:pt x="2571083" y="1020725"/>
                </a:lnTo>
                <a:lnTo>
                  <a:pt x="2584704" y="1023848"/>
                </a:lnTo>
                <a:lnTo>
                  <a:pt x="2598325" y="1027243"/>
                </a:lnTo>
                <a:lnTo>
                  <a:pt x="2611946" y="1030910"/>
                </a:lnTo>
                <a:lnTo>
                  <a:pt x="2625566" y="1034848"/>
                </a:lnTo>
                <a:lnTo>
                  <a:pt x="2639187" y="1039058"/>
                </a:lnTo>
                <a:lnTo>
                  <a:pt x="2652808" y="1043540"/>
                </a:lnTo>
                <a:lnTo>
                  <a:pt x="2666429" y="1048293"/>
                </a:lnTo>
                <a:lnTo>
                  <a:pt x="2680049" y="1053318"/>
                </a:lnTo>
                <a:lnTo>
                  <a:pt x="2693670" y="1058614"/>
                </a:lnTo>
                <a:lnTo>
                  <a:pt x="2707291" y="1064182"/>
                </a:lnTo>
                <a:lnTo>
                  <a:pt x="2720911" y="1070022"/>
                </a:lnTo>
                <a:lnTo>
                  <a:pt x="2734532" y="1076133"/>
                </a:lnTo>
                <a:lnTo>
                  <a:pt x="2748153" y="1082516"/>
                </a:lnTo>
                <a:lnTo>
                  <a:pt x="2761774" y="1089171"/>
                </a:lnTo>
                <a:lnTo>
                  <a:pt x="2775395" y="1096097"/>
                </a:lnTo>
                <a:lnTo>
                  <a:pt x="2789015" y="1103295"/>
                </a:lnTo>
                <a:lnTo>
                  <a:pt x="2802636" y="1110764"/>
                </a:lnTo>
                <a:lnTo>
                  <a:pt x="2816257" y="1118505"/>
                </a:lnTo>
                <a:lnTo>
                  <a:pt x="2829878" y="1126517"/>
                </a:lnTo>
                <a:lnTo>
                  <a:pt x="2843498" y="1134801"/>
                </a:lnTo>
                <a:lnTo>
                  <a:pt x="2857119" y="1143357"/>
                </a:lnTo>
                <a:lnTo>
                  <a:pt x="2870740" y="1152185"/>
                </a:lnTo>
                <a:lnTo>
                  <a:pt x="2884361" y="1161284"/>
                </a:lnTo>
                <a:lnTo>
                  <a:pt x="2897981" y="1170654"/>
                </a:lnTo>
                <a:lnTo>
                  <a:pt x="2911602" y="1180296"/>
                </a:lnTo>
                <a:lnTo>
                  <a:pt x="2925223" y="1190210"/>
                </a:lnTo>
                <a:lnTo>
                  <a:pt x="2938844" y="1200396"/>
                </a:lnTo>
                <a:lnTo>
                  <a:pt x="2952464" y="1210853"/>
                </a:lnTo>
                <a:lnTo>
                  <a:pt x="2966085" y="1221581"/>
                </a:lnTo>
                <a:lnTo>
                  <a:pt x="2979706" y="1232582"/>
                </a:lnTo>
                <a:lnTo>
                  <a:pt x="2993327" y="1243853"/>
                </a:lnTo>
                <a:lnTo>
                  <a:pt x="3006947" y="1255397"/>
                </a:lnTo>
                <a:lnTo>
                  <a:pt x="3020568" y="1267212"/>
                </a:lnTo>
                <a:lnTo>
                  <a:pt x="3034189" y="1279299"/>
                </a:lnTo>
                <a:lnTo>
                  <a:pt x="3047810" y="1291657"/>
                </a:lnTo>
                <a:lnTo>
                  <a:pt x="3061430" y="1304287"/>
                </a:lnTo>
                <a:lnTo>
                  <a:pt x="3075051" y="1317188"/>
                </a:lnTo>
                <a:lnTo>
                  <a:pt x="3088672" y="1330362"/>
                </a:lnTo>
                <a:lnTo>
                  <a:pt x="3102293" y="1343806"/>
                </a:lnTo>
                <a:lnTo>
                  <a:pt x="3115913" y="1357523"/>
                </a:lnTo>
                <a:lnTo>
                  <a:pt x="3129534" y="1371511"/>
                </a:lnTo>
                <a:lnTo>
                  <a:pt x="3143155" y="1385770"/>
                </a:lnTo>
                <a:lnTo>
                  <a:pt x="3156775" y="1400302"/>
                </a:lnTo>
                <a:lnTo>
                  <a:pt x="3170396" y="1415104"/>
                </a:lnTo>
                <a:lnTo>
                  <a:pt x="3184017" y="1430179"/>
                </a:lnTo>
                <a:lnTo>
                  <a:pt x="3197638" y="1445525"/>
                </a:lnTo>
                <a:lnTo>
                  <a:pt x="3211259" y="1461142"/>
                </a:lnTo>
                <a:lnTo>
                  <a:pt x="3224879" y="1477032"/>
                </a:lnTo>
                <a:lnTo>
                  <a:pt x="3238500" y="1493193"/>
                </a:lnTo>
                <a:lnTo>
                  <a:pt x="3252121" y="1509625"/>
                </a:lnTo>
                <a:lnTo>
                  <a:pt x="3265742" y="1526329"/>
                </a:lnTo>
                <a:lnTo>
                  <a:pt x="3279362" y="1543305"/>
                </a:lnTo>
                <a:lnTo>
                  <a:pt x="3292983" y="1560552"/>
                </a:lnTo>
                <a:lnTo>
                  <a:pt x="3306604" y="1578071"/>
                </a:lnTo>
                <a:lnTo>
                  <a:pt x="3320225" y="1595862"/>
                </a:lnTo>
                <a:lnTo>
                  <a:pt x="3333845" y="1613924"/>
                </a:lnTo>
                <a:lnTo>
                  <a:pt x="3347466" y="1632258"/>
                </a:lnTo>
                <a:lnTo>
                  <a:pt x="3361087" y="1650863"/>
                </a:lnTo>
                <a:lnTo>
                  <a:pt x="3374707" y="1669740"/>
                </a:lnTo>
                <a:lnTo>
                  <a:pt x="3388328" y="1688889"/>
                </a:lnTo>
                <a:lnTo>
                  <a:pt x="3401949" y="1708309"/>
                </a:lnTo>
                <a:lnTo>
                  <a:pt x="3415570" y="1728001"/>
                </a:lnTo>
                <a:lnTo>
                  <a:pt x="3429191" y="1747964"/>
                </a:lnTo>
                <a:lnTo>
                  <a:pt x="3442811" y="1768199"/>
                </a:lnTo>
                <a:lnTo>
                  <a:pt x="3456432" y="1788706"/>
                </a:lnTo>
                <a:lnTo>
                  <a:pt x="3470053" y="1809484"/>
                </a:lnTo>
                <a:lnTo>
                  <a:pt x="3483674" y="1830534"/>
                </a:lnTo>
                <a:lnTo>
                  <a:pt x="3497294" y="1851855"/>
                </a:lnTo>
                <a:lnTo>
                  <a:pt x="3510915" y="1873448"/>
                </a:lnTo>
                <a:lnTo>
                  <a:pt x="3524536" y="1895313"/>
                </a:lnTo>
                <a:lnTo>
                  <a:pt x="3538157" y="1917449"/>
                </a:lnTo>
                <a:lnTo>
                  <a:pt x="3551777" y="1939857"/>
                </a:lnTo>
                <a:lnTo>
                  <a:pt x="3565398" y="1962537"/>
                </a:lnTo>
                <a:lnTo>
                  <a:pt x="3579019" y="1985488"/>
                </a:lnTo>
                <a:lnTo>
                  <a:pt x="3592640" y="2008711"/>
                </a:lnTo>
                <a:lnTo>
                  <a:pt x="3606260" y="2032205"/>
                </a:lnTo>
                <a:lnTo>
                  <a:pt x="3619881" y="2055971"/>
                </a:lnTo>
                <a:lnTo>
                  <a:pt x="3633502" y="2080009"/>
                </a:lnTo>
                <a:lnTo>
                  <a:pt x="3647123" y="2104318"/>
                </a:lnTo>
                <a:lnTo>
                  <a:pt x="3660743" y="2128899"/>
                </a:lnTo>
                <a:lnTo>
                  <a:pt x="3674364" y="2153751"/>
                </a:lnTo>
                <a:lnTo>
                  <a:pt x="3687985" y="2178875"/>
                </a:lnTo>
                <a:lnTo>
                  <a:pt x="3701605" y="2204271"/>
                </a:lnTo>
                <a:lnTo>
                  <a:pt x="3715226" y="2229938"/>
                </a:lnTo>
                <a:lnTo>
                  <a:pt x="3728847" y="2255877"/>
                </a:lnTo>
                <a:lnTo>
                  <a:pt x="3742468" y="2282088"/>
                </a:lnTo>
                <a:lnTo>
                  <a:pt x="3756088" y="2308570"/>
                </a:lnTo>
                <a:lnTo>
                  <a:pt x="3769709" y="2335324"/>
                </a:lnTo>
                <a:lnTo>
                  <a:pt x="3783330" y="2362349"/>
                </a:lnTo>
                <a:lnTo>
                  <a:pt x="3796951" y="2389646"/>
                </a:lnTo>
                <a:lnTo>
                  <a:pt x="3810572" y="2417214"/>
                </a:lnTo>
                <a:lnTo>
                  <a:pt x="3824192" y="2445054"/>
                </a:lnTo>
                <a:lnTo>
                  <a:pt x="3837813" y="2473166"/>
                </a:lnTo>
                <a:lnTo>
                  <a:pt x="3851434" y="2501550"/>
                </a:lnTo>
                <a:lnTo>
                  <a:pt x="3865055" y="2530205"/>
                </a:lnTo>
                <a:lnTo>
                  <a:pt x="3878675" y="2559131"/>
                </a:lnTo>
                <a:lnTo>
                  <a:pt x="3892296" y="2588329"/>
                </a:lnTo>
                <a:lnTo>
                  <a:pt x="3905917" y="2617799"/>
                </a:lnTo>
                <a:lnTo>
                  <a:pt x="3919538" y="2647541"/>
                </a:lnTo>
                <a:lnTo>
                  <a:pt x="3933158" y="2677554"/>
                </a:lnTo>
                <a:lnTo>
                  <a:pt x="3946779" y="2707838"/>
                </a:lnTo>
                <a:lnTo>
                  <a:pt x="3960400" y="2738395"/>
                </a:lnTo>
                <a:lnTo>
                  <a:pt x="3974020" y="2769223"/>
                </a:lnTo>
                <a:lnTo>
                  <a:pt x="3987641" y="2800322"/>
                </a:lnTo>
                <a:lnTo>
                  <a:pt x="4001262" y="2831693"/>
                </a:lnTo>
                <a:lnTo>
                  <a:pt x="4014883" y="2863336"/>
                </a:lnTo>
                <a:lnTo>
                  <a:pt x="4028504" y="2895250"/>
                </a:lnTo>
                <a:lnTo>
                  <a:pt x="4042124" y="2927436"/>
                </a:lnTo>
                <a:lnTo>
                  <a:pt x="4055745" y="2959894"/>
                </a:lnTo>
              </a:path>
            </a:pathLst>
          </a:custGeom>
          <a:noFill/>
          <a:ln w="38100">
            <a:solidFill>
              <a:srgbClr val="087F83"/>
            </a:solidFill>
            <a:prstDash val="solid"/>
          </a:ln>
        </p:spPr>
      </p:sp>
      <p:sp>
        <p:nvSpPr>
          <p:cNvPr id="46" name="Name 1">
            <a:extLst>
              <a:ext uri="{FF2B5EF4-FFF2-40B4-BE49-F238E27FC236}">
                <a16:creationId xmlns:a16="http://schemas.microsoft.com/office/drawing/2014/main" id="{F5B48A82-EDEF-49CB-B19B-B9643E20F041}"/>
              </a:ext>
            </a:extLst>
          </p:cNvPr>
          <p:cNvSpPr>
            <a:spLocks noGrp="1"/>
          </p:cNvSpPr>
          <p:nvPr/>
        </p:nvSpPr>
        <p:spPr>
          <a:xfrm>
            <a:off x="6076950" y="1495425"/>
            <a:ext cx="5048250" cy="238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575" b="1">
                <a:solidFill>
                  <a:srgbClr val="536975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536975"/>
                </a:solidFill>
                <a:latin typeface="Arial"/>
                <a:ea typeface="Arial"/>
                <a:cs typeface="Arial"/>
              </a:rPr>
              <a:t>Mia</a:t>
            </a:r>
          </a:p>
        </p:txBody>
      </p:sp>
      <p:sp>
        <p:nvSpPr>
          <p:cNvPr id="47" name="Nummer 1">
            <a:extLst>
              <a:ext uri="{FF2B5EF4-FFF2-40B4-BE49-F238E27FC236}">
                <a16:creationId xmlns:a16="http://schemas.microsoft.com/office/drawing/2014/main" id="{224740CA-641B-4489-9174-958E65C0F5C6}"/>
              </a:ext>
            </a:extLst>
          </p:cNvPr>
          <p:cNvSpPr>
            <a:spLocks noGrp="1"/>
          </p:cNvSpPr>
          <p:nvPr/>
        </p:nvSpPr>
        <p:spPr>
          <a:xfrm>
            <a:off x="5676900" y="1781175"/>
            <a:ext cx="323850" cy="7715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400" b="1">
                <a:solidFill>
                  <a:srgbClr val="087F83"/>
                </a:solidFill>
                <a:latin typeface="Arial"/>
                <a:ea typeface="Arial"/>
                <a:cs typeface="Arial"/>
              </a:defRPr>
            </a:pPr>
            <a:r>
              <a:rPr sz="2400" b="1">
                <a:solidFill>
                  <a:srgbClr val="087F83"/>
                </a:solidFill>
                <a:latin typeface="Arial"/>
                <a:ea typeface="Arial"/>
                <a:cs typeface="Arial"/>
              </a:rPr>
              <a:t>1</a:t>
            </a:r>
          </a:p>
        </p:txBody>
      </p:sp>
      <p:sp>
        <p:nvSpPr>
          <p:cNvPr id="48" name="Text 1">
            <a:extLst>
              <a:ext uri="{FF2B5EF4-FFF2-40B4-BE49-F238E27FC236}">
                <a16:creationId xmlns:a16="http://schemas.microsoft.com/office/drawing/2014/main" id="{0FF6E758-EA8C-4AB4-8B91-2A899CD99262}"/>
              </a:ext>
            </a:extLst>
          </p:cNvPr>
          <p:cNvSpPr>
            <a:spLocks noGrp="1"/>
          </p:cNvSpPr>
          <p:nvPr/>
        </p:nvSpPr>
        <p:spPr>
          <a:xfrm>
            <a:off x="6076950" y="1781175"/>
            <a:ext cx="5543550" cy="7715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400" b="0">
                <a:solidFill>
                  <a:srgbClr val="19334A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19334A"/>
                </a:solidFill>
                <a:latin typeface="Arial"/>
                <a:ea typeface="Arial"/>
                <a:cs typeface="Arial"/>
              </a:rPr>
              <a:t>Die Figur ist immer zwischen 0 und 2,5 hoch.</a:t>
            </a:r>
          </a:p>
        </p:txBody>
      </p:sp>
      <p:sp>
        <p:nvSpPr>
          <p:cNvPr id="49" name="Name 2">
            <a:extLst>
              <a:ext uri="{FF2B5EF4-FFF2-40B4-BE49-F238E27FC236}">
                <a16:creationId xmlns:a16="http://schemas.microsoft.com/office/drawing/2014/main" id="{E21E2AE3-7517-478C-980F-9DB3EB4A09BB}"/>
              </a:ext>
            </a:extLst>
          </p:cNvPr>
          <p:cNvSpPr>
            <a:spLocks noGrp="1"/>
          </p:cNvSpPr>
          <p:nvPr/>
        </p:nvSpPr>
        <p:spPr>
          <a:xfrm>
            <a:off x="6076950" y="2514600"/>
            <a:ext cx="5048250" cy="238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575" b="1">
                <a:solidFill>
                  <a:srgbClr val="536975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536975"/>
                </a:solidFill>
                <a:latin typeface="Arial"/>
                <a:ea typeface="Arial"/>
                <a:cs typeface="Arial"/>
              </a:rPr>
              <a:t>Jonas</a:t>
            </a:r>
          </a:p>
        </p:txBody>
      </p:sp>
      <p:sp>
        <p:nvSpPr>
          <p:cNvPr id="50" name="Nummer 2">
            <a:extLst>
              <a:ext uri="{FF2B5EF4-FFF2-40B4-BE49-F238E27FC236}">
                <a16:creationId xmlns:a16="http://schemas.microsoft.com/office/drawing/2014/main" id="{440803A2-EC86-4FC3-8130-32D1C53DDD0B}"/>
              </a:ext>
            </a:extLst>
          </p:cNvPr>
          <p:cNvSpPr>
            <a:spLocks noGrp="1"/>
          </p:cNvSpPr>
          <p:nvPr/>
        </p:nvSpPr>
        <p:spPr>
          <a:xfrm>
            <a:off x="5676900" y="2800350"/>
            <a:ext cx="323850" cy="7715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400" b="1">
                <a:solidFill>
                  <a:srgbClr val="087F83"/>
                </a:solidFill>
                <a:latin typeface="Arial"/>
                <a:ea typeface="Arial"/>
                <a:cs typeface="Arial"/>
              </a:defRPr>
            </a:pPr>
            <a:r>
              <a:rPr sz="2400" b="1">
                <a:solidFill>
                  <a:srgbClr val="087F83"/>
                </a:solidFill>
                <a:latin typeface="Arial"/>
                <a:ea typeface="Arial"/>
                <a:cs typeface="Arial"/>
              </a:rPr>
              <a:t>2</a:t>
            </a:r>
          </a:p>
        </p:txBody>
      </p:sp>
      <p:sp>
        <p:nvSpPr>
          <p:cNvPr id="51" name="Text 2">
            <a:extLst>
              <a:ext uri="{FF2B5EF4-FFF2-40B4-BE49-F238E27FC236}">
                <a16:creationId xmlns:a16="http://schemas.microsoft.com/office/drawing/2014/main" id="{8B7CE7E2-7920-4D63-9B68-3192929FECB9}"/>
              </a:ext>
            </a:extLst>
          </p:cNvPr>
          <p:cNvSpPr>
            <a:spLocks noGrp="1"/>
          </p:cNvSpPr>
          <p:nvPr/>
        </p:nvSpPr>
        <p:spPr>
          <a:xfrm>
            <a:off x="6076950" y="2800350"/>
            <a:ext cx="5543550" cy="7715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400" b="0">
                <a:solidFill>
                  <a:srgbClr val="19334A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19334A"/>
                </a:solidFill>
                <a:latin typeface="Arial"/>
                <a:ea typeface="Arial"/>
                <a:cs typeface="Arial"/>
              </a:rPr>
              <a:t>Auf Höhe 4 ist die Figur an zwei Stellen.</a:t>
            </a:r>
          </a:p>
        </p:txBody>
      </p:sp>
      <p:sp>
        <p:nvSpPr>
          <p:cNvPr id="52" name="Name 3">
            <a:extLst>
              <a:ext uri="{FF2B5EF4-FFF2-40B4-BE49-F238E27FC236}">
                <a16:creationId xmlns:a16="http://schemas.microsoft.com/office/drawing/2014/main" id="{67EF6C26-F7A6-4DEA-9ABA-A7A4E15E553E}"/>
              </a:ext>
            </a:extLst>
          </p:cNvPr>
          <p:cNvSpPr>
            <a:spLocks noGrp="1"/>
          </p:cNvSpPr>
          <p:nvPr/>
        </p:nvSpPr>
        <p:spPr>
          <a:xfrm>
            <a:off x="6076950" y="3533775"/>
            <a:ext cx="5048250" cy="238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575" b="1">
                <a:solidFill>
                  <a:srgbClr val="536975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536975"/>
                </a:solidFill>
                <a:latin typeface="Arial"/>
                <a:ea typeface="Arial"/>
                <a:cs typeface="Arial"/>
              </a:rPr>
              <a:t>Mia</a:t>
            </a:r>
          </a:p>
        </p:txBody>
      </p:sp>
      <p:sp>
        <p:nvSpPr>
          <p:cNvPr id="53" name="Nummer 3">
            <a:extLst>
              <a:ext uri="{FF2B5EF4-FFF2-40B4-BE49-F238E27FC236}">
                <a16:creationId xmlns:a16="http://schemas.microsoft.com/office/drawing/2014/main" id="{FEC74329-F7AF-4B46-BDB6-69F84E0FE8BD}"/>
              </a:ext>
            </a:extLst>
          </p:cNvPr>
          <p:cNvSpPr>
            <a:spLocks noGrp="1"/>
          </p:cNvSpPr>
          <p:nvPr/>
        </p:nvSpPr>
        <p:spPr>
          <a:xfrm>
            <a:off x="5676900" y="3819525"/>
            <a:ext cx="323850" cy="7715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400" b="1">
                <a:solidFill>
                  <a:srgbClr val="087F83"/>
                </a:solidFill>
                <a:latin typeface="Arial"/>
                <a:ea typeface="Arial"/>
                <a:cs typeface="Arial"/>
              </a:defRPr>
            </a:pPr>
            <a:r>
              <a:rPr sz="2400" b="1">
                <a:solidFill>
                  <a:srgbClr val="087F83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54" name="Text 3">
            <a:extLst>
              <a:ext uri="{FF2B5EF4-FFF2-40B4-BE49-F238E27FC236}">
                <a16:creationId xmlns:a16="http://schemas.microsoft.com/office/drawing/2014/main" id="{085DD0F5-DF4F-4B67-813D-EB2878CEC977}"/>
              </a:ext>
            </a:extLst>
          </p:cNvPr>
          <p:cNvSpPr>
            <a:spLocks noGrp="1"/>
          </p:cNvSpPr>
          <p:nvPr/>
        </p:nvSpPr>
        <p:spPr>
          <a:xfrm>
            <a:off x="6076950" y="3819525"/>
            <a:ext cx="5543550" cy="7715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400" b="0">
                <a:solidFill>
                  <a:srgbClr val="19334A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19334A"/>
                </a:solidFill>
                <a:latin typeface="Arial"/>
                <a:ea typeface="Arial"/>
                <a:cs typeface="Arial"/>
              </a:rPr>
              <a:t>Mit einem längeren Level schafft sie auch Höhe 5.</a:t>
            </a:r>
          </a:p>
        </p:txBody>
      </p:sp>
      <p:sp>
        <p:nvSpPr>
          <p:cNvPr id="55" name="Name 4">
            <a:extLst>
              <a:ext uri="{FF2B5EF4-FFF2-40B4-BE49-F238E27FC236}">
                <a16:creationId xmlns:a16="http://schemas.microsoft.com/office/drawing/2014/main" id="{4B142DFC-3DC2-4147-B511-83B162A33876}"/>
              </a:ext>
            </a:extLst>
          </p:cNvPr>
          <p:cNvSpPr>
            <a:spLocks noGrp="1"/>
          </p:cNvSpPr>
          <p:nvPr/>
        </p:nvSpPr>
        <p:spPr>
          <a:xfrm>
            <a:off x="6076950" y="4552950"/>
            <a:ext cx="5048250" cy="238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575" b="1">
                <a:solidFill>
                  <a:srgbClr val="536975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536975"/>
                </a:solidFill>
                <a:latin typeface="Arial"/>
                <a:ea typeface="Arial"/>
                <a:cs typeface="Arial"/>
              </a:rPr>
              <a:t>Jonas</a:t>
            </a:r>
          </a:p>
        </p:txBody>
      </p:sp>
      <p:sp>
        <p:nvSpPr>
          <p:cNvPr id="56" name="Nummer 4">
            <a:extLst>
              <a:ext uri="{FF2B5EF4-FFF2-40B4-BE49-F238E27FC236}">
                <a16:creationId xmlns:a16="http://schemas.microsoft.com/office/drawing/2014/main" id="{91875523-AB9B-4064-8E47-11CB1D50A566}"/>
              </a:ext>
            </a:extLst>
          </p:cNvPr>
          <p:cNvSpPr>
            <a:spLocks noGrp="1"/>
          </p:cNvSpPr>
          <p:nvPr/>
        </p:nvSpPr>
        <p:spPr>
          <a:xfrm>
            <a:off x="5676900" y="4838700"/>
            <a:ext cx="323850" cy="7715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400" b="1">
                <a:solidFill>
                  <a:srgbClr val="087F83"/>
                </a:solidFill>
                <a:latin typeface="Arial"/>
                <a:ea typeface="Arial"/>
                <a:cs typeface="Arial"/>
              </a:defRPr>
            </a:pPr>
            <a:r>
              <a:rPr sz="2400" b="1">
                <a:solidFill>
                  <a:srgbClr val="087F83"/>
                </a:solidFill>
                <a:latin typeface="Arial"/>
                <a:ea typeface="Arial"/>
                <a:cs typeface="Arial"/>
              </a:rPr>
              <a:t>4</a:t>
            </a:r>
          </a:p>
        </p:txBody>
      </p:sp>
      <p:sp>
        <p:nvSpPr>
          <p:cNvPr id="57" name="Text 4">
            <a:extLst>
              <a:ext uri="{FF2B5EF4-FFF2-40B4-BE49-F238E27FC236}">
                <a16:creationId xmlns:a16="http://schemas.microsoft.com/office/drawing/2014/main" id="{F8E3A4E0-7E5F-4B11-B9E2-345E875F455A}"/>
              </a:ext>
            </a:extLst>
          </p:cNvPr>
          <p:cNvSpPr>
            <a:spLocks noGrp="1"/>
          </p:cNvSpPr>
          <p:nvPr/>
        </p:nvSpPr>
        <p:spPr>
          <a:xfrm>
            <a:off x="6076950" y="4838700"/>
            <a:ext cx="5543550" cy="7715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400" b="0">
                <a:solidFill>
                  <a:srgbClr val="19334A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19334A"/>
                </a:solidFill>
                <a:latin typeface="Arial"/>
                <a:ea typeface="Arial"/>
                <a:cs typeface="Arial"/>
              </a:rPr>
              <a:t>In f(x) darf man nur Zahlen von 0 bis 5 einsetzen.</a:t>
            </a:r>
          </a:p>
        </p:txBody>
      </p:sp>
      <p:sp>
        <p:nvSpPr>
          <p:cNvPr id="58" name="Trennlinie">
            <a:extLst>
              <a:ext uri="{FF2B5EF4-FFF2-40B4-BE49-F238E27FC236}">
                <a16:creationId xmlns:a16="http://schemas.microsoft.com/office/drawing/2014/main" id="{8D15EAA5-3511-4584-8462-82A3A49AB037}"/>
              </a:ext>
            </a:extLst>
          </p:cNvPr>
          <p:cNvSpPr>
            <a:spLocks noGrp="1"/>
          </p:cNvSpPr>
          <p:nvPr/>
        </p:nvSpPr>
        <p:spPr>
          <a:xfrm>
            <a:off x="571500" y="5810250"/>
            <a:ext cx="11049000" cy="95"/>
          </a:xfrm>
          <a:prstGeom prst="line">
            <a:avLst/>
          </a:prstGeom>
          <a:noFill/>
          <a:ln w="14288">
            <a:solidFill>
              <a:srgbClr val="D3DFE3"/>
            </a:solidFill>
          </a:ln>
        </p:spPr>
      </p:sp>
      <p:sp>
        <p:nvSpPr>
          <p:cNvPr id="59" name="Erneute Abstimmung">
            <a:extLst>
              <a:ext uri="{FF2B5EF4-FFF2-40B4-BE49-F238E27FC236}">
                <a16:creationId xmlns:a16="http://schemas.microsoft.com/office/drawing/2014/main" id="{5D59FE90-3DF7-41BF-B24A-1E93965CE2F7}"/>
              </a:ext>
            </a:extLst>
          </p:cNvPr>
          <p:cNvSpPr>
            <a:spLocks noGrp="1"/>
          </p:cNvSpPr>
          <p:nvPr/>
        </p:nvSpPr>
        <p:spPr>
          <a:xfrm>
            <a:off x="571500" y="5981700"/>
            <a:ext cx="11049000" cy="4857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250" b="1">
                <a:solidFill>
                  <a:srgbClr val="087F83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087F83"/>
                </a:solidFill>
                <a:latin typeface="Arial"/>
                <a:ea typeface="Arial"/>
                <a:cs typeface="Arial"/>
              </a:rPr>
              <a:t>Stimmt erneut ab. Begründet jede Entscheidung mit einem Fachbegriff.</a:t>
            </a:r>
          </a:p>
        </p:txBody>
      </p:sp>
    </p:spTree>
    <p:extLst>
      <p:ext uri="{BB962C8B-B14F-4D97-AF65-F5344CB8AC3E}">
        <p14:creationId xmlns:p14="http://schemas.microsoft.com/office/powerpoint/2010/main" val="5564402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Titel">
            <a:extLst>
              <a:ext uri="{FF2B5EF4-FFF2-40B4-BE49-F238E27FC236}">
                <a16:creationId xmlns:a16="http://schemas.microsoft.com/office/drawing/2014/main" id="{1B5F9F71-3580-43D8-838A-C993BCBC19C2}"/>
              </a:ext>
            </a:extLst>
          </p:cNvPr>
          <p:cNvSpPr>
            <a:spLocks noGrp="1"/>
          </p:cNvSpPr>
          <p:nvPr/>
        </p:nvSpPr>
        <p:spPr>
          <a:xfrm>
            <a:off x="571500" y="333375"/>
            <a:ext cx="11049000" cy="590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3450" b="1">
                <a:solidFill>
                  <a:srgbClr val="19334A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19334A"/>
                </a:solidFill>
                <a:latin typeface="Arial"/>
                <a:ea typeface="Arial"/>
                <a:cs typeface="Arial"/>
              </a:rPr>
              <a:t>Level-Check</a:t>
            </a:r>
          </a:p>
        </p:txBody>
      </p:sp>
      <p:sp>
        <p:nvSpPr>
          <p:cNvPr id="2" name="Trennlinie">
            <a:extLst>
              <a:ext uri="{FF2B5EF4-FFF2-40B4-BE49-F238E27FC236}">
                <a16:creationId xmlns:a16="http://schemas.microsoft.com/office/drawing/2014/main" id="{DA406EC4-FD23-4908-BB6C-5EB41AE577B7}"/>
              </a:ext>
            </a:extLst>
          </p:cNvPr>
          <p:cNvSpPr>
            <a:spLocks noGrp="1"/>
          </p:cNvSpPr>
          <p:nvPr/>
        </p:nvSpPr>
        <p:spPr>
          <a:xfrm>
            <a:off x="571500" y="1076325"/>
            <a:ext cx="11049000" cy="95"/>
          </a:xfrm>
          <a:prstGeom prst="line">
            <a:avLst/>
          </a:prstGeom>
          <a:noFill/>
          <a:ln w="14288">
            <a:solidFill>
              <a:srgbClr val="D3DFE3"/>
            </a:solidFill>
          </a:ln>
        </p:spPr>
      </p:sp>
      <p:sp>
        <p:nvSpPr>
          <p:cNvPr id="3" name="Fußzeile">
            <a:extLst>
              <a:ext uri="{FF2B5EF4-FFF2-40B4-BE49-F238E27FC236}">
                <a16:creationId xmlns:a16="http://schemas.microsoft.com/office/drawing/2014/main" id="{8A8EE5B0-2848-43CB-9D5E-0C35DE4436CF}"/>
              </a:ext>
            </a:extLst>
          </p:cNvPr>
          <p:cNvSpPr>
            <a:spLocks noGrp="1"/>
          </p:cNvSpPr>
          <p:nvPr/>
        </p:nvSpPr>
        <p:spPr>
          <a:xfrm>
            <a:off x="571500" y="6572250"/>
            <a:ext cx="10191750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200" b="0">
                <a:solidFill>
                  <a:srgbClr val="536975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36975"/>
                </a:solidFill>
                <a:latin typeface="Arial"/>
                <a:ea typeface="Arial"/>
                <a:cs typeface="Arial"/>
              </a:rPr>
              <a:t>Level 2 · Auflösung</a:t>
            </a:r>
          </a:p>
        </p:txBody>
      </p:sp>
      <p:sp>
        <p:nvSpPr>
          <p:cNvPr id="4" name="Foliennummer">
            <a:extLst>
              <a:ext uri="{FF2B5EF4-FFF2-40B4-BE49-F238E27FC236}">
                <a16:creationId xmlns:a16="http://schemas.microsoft.com/office/drawing/2014/main" id="{B9D03BA3-7F89-4CC1-B823-1982B3DB2E32}"/>
              </a:ext>
            </a:extLst>
          </p:cNvPr>
          <p:cNvSpPr>
            <a:spLocks noGrp="1"/>
          </p:cNvSpPr>
          <p:nvPr/>
        </p:nvSpPr>
        <p:spPr>
          <a:xfrm>
            <a:off x="11068050" y="6543675"/>
            <a:ext cx="55245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defRPr sz="1425" b="0">
                <a:solidFill>
                  <a:srgbClr val="536975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536975"/>
                </a:solidFill>
                <a:latin typeface="Arial"/>
                <a:ea typeface="Arial"/>
                <a:cs typeface="Arial"/>
              </a:rPr>
              <a:t>07</a:t>
            </a:r>
          </a:p>
        </p:txBody>
      </p:sp>
      <p:sp>
        <p:nvSpPr>
          <p:cNvPr id="5" name="Raster x=-1">
            <a:extLst>
              <a:ext uri="{FF2B5EF4-FFF2-40B4-BE49-F238E27FC236}">
                <a16:creationId xmlns:a16="http://schemas.microsoft.com/office/drawing/2014/main" id="{02420B11-F6D1-4455-94D8-140A044B9F59}"/>
              </a:ext>
            </a:extLst>
          </p:cNvPr>
          <p:cNvSpPr>
            <a:spLocks noGrp="1"/>
          </p:cNvSpPr>
          <p:nvPr/>
        </p:nvSpPr>
        <p:spPr>
          <a:xfrm>
            <a:off x="1364615" y="1733550"/>
            <a:ext cx="95" cy="3848100"/>
          </a:xfrm>
          <a:prstGeom prst="line">
            <a:avLst/>
          </a:prstGeom>
          <a:noFill/>
          <a:ln w="9525">
            <a:solidFill>
              <a:srgbClr val="D6E1E5"/>
            </a:solidFill>
            <a:prstDash val="solid"/>
          </a:ln>
        </p:spPr>
      </p:sp>
      <p:sp>
        <p:nvSpPr>
          <p:cNvPr id="6" name="x-Wert -1">
            <a:extLst>
              <a:ext uri="{FF2B5EF4-FFF2-40B4-BE49-F238E27FC236}">
                <a16:creationId xmlns:a16="http://schemas.microsoft.com/office/drawing/2014/main" id="{5AB8195B-0C5D-4EB2-BDC0-BA9F99272963}"/>
              </a:ext>
            </a:extLst>
          </p:cNvPr>
          <p:cNvSpPr>
            <a:spLocks noGrp="1"/>
          </p:cNvSpPr>
          <p:nvPr/>
        </p:nvSpPr>
        <p:spPr>
          <a:xfrm>
            <a:off x="1212215" y="5667375"/>
            <a:ext cx="304800" cy="2667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1725" b="0">
                <a:solidFill>
                  <a:srgbClr val="19334A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19334A"/>
                </a:solidFill>
                <a:latin typeface="Arial"/>
                <a:ea typeface="Arial"/>
                <a:cs typeface="Arial"/>
              </a:rPr>
              <a:t>−1</a:t>
            </a:r>
          </a:p>
        </p:txBody>
      </p:sp>
      <p:sp>
        <p:nvSpPr>
          <p:cNvPr id="7" name="Raster x=0">
            <a:extLst>
              <a:ext uri="{FF2B5EF4-FFF2-40B4-BE49-F238E27FC236}">
                <a16:creationId xmlns:a16="http://schemas.microsoft.com/office/drawing/2014/main" id="{61A73761-67CA-426A-93C3-300A46A875E3}"/>
              </a:ext>
            </a:extLst>
          </p:cNvPr>
          <p:cNvSpPr>
            <a:spLocks noGrp="1"/>
          </p:cNvSpPr>
          <p:nvPr/>
        </p:nvSpPr>
        <p:spPr>
          <a:xfrm>
            <a:off x="1922145" y="1733550"/>
            <a:ext cx="95" cy="3848100"/>
          </a:xfrm>
          <a:prstGeom prst="line">
            <a:avLst/>
          </a:prstGeom>
          <a:noFill/>
          <a:ln w="9525">
            <a:solidFill>
              <a:srgbClr val="D6E1E5"/>
            </a:solidFill>
            <a:prstDash val="solid"/>
          </a:ln>
        </p:spPr>
      </p:sp>
      <p:sp>
        <p:nvSpPr>
          <p:cNvPr id="8" name="x-Wert 0">
            <a:extLst>
              <a:ext uri="{FF2B5EF4-FFF2-40B4-BE49-F238E27FC236}">
                <a16:creationId xmlns:a16="http://schemas.microsoft.com/office/drawing/2014/main" id="{CA5BB7CE-014C-4EA4-B2E7-FB0855C36DEE}"/>
              </a:ext>
            </a:extLst>
          </p:cNvPr>
          <p:cNvSpPr>
            <a:spLocks noGrp="1"/>
          </p:cNvSpPr>
          <p:nvPr/>
        </p:nvSpPr>
        <p:spPr>
          <a:xfrm>
            <a:off x="1769745" y="5667375"/>
            <a:ext cx="304800" cy="2667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1725" b="0">
                <a:solidFill>
                  <a:srgbClr val="19334A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19334A"/>
                </a:solidFill>
                <a:latin typeface="Arial"/>
                <a:ea typeface="Arial"/>
                <a:cs typeface="Arial"/>
              </a:rPr>
              <a:t>0</a:t>
            </a:r>
          </a:p>
        </p:txBody>
      </p:sp>
      <p:sp>
        <p:nvSpPr>
          <p:cNvPr id="9" name="Raster x=1">
            <a:extLst>
              <a:ext uri="{FF2B5EF4-FFF2-40B4-BE49-F238E27FC236}">
                <a16:creationId xmlns:a16="http://schemas.microsoft.com/office/drawing/2014/main" id="{052DB2B6-311E-4FD2-809D-05E2E870B306}"/>
              </a:ext>
            </a:extLst>
          </p:cNvPr>
          <p:cNvSpPr>
            <a:spLocks noGrp="1"/>
          </p:cNvSpPr>
          <p:nvPr/>
        </p:nvSpPr>
        <p:spPr>
          <a:xfrm>
            <a:off x="2479675" y="1733550"/>
            <a:ext cx="95" cy="3848100"/>
          </a:xfrm>
          <a:prstGeom prst="line">
            <a:avLst/>
          </a:prstGeom>
          <a:noFill/>
          <a:ln w="9525">
            <a:solidFill>
              <a:srgbClr val="D6E1E5"/>
            </a:solidFill>
            <a:prstDash val="solid"/>
          </a:ln>
        </p:spPr>
      </p:sp>
      <p:sp>
        <p:nvSpPr>
          <p:cNvPr id="10" name="x-Wert 1">
            <a:extLst>
              <a:ext uri="{FF2B5EF4-FFF2-40B4-BE49-F238E27FC236}">
                <a16:creationId xmlns:a16="http://schemas.microsoft.com/office/drawing/2014/main" id="{CFFEBC5E-16B0-405D-85FD-B1DC06A78EB4}"/>
              </a:ext>
            </a:extLst>
          </p:cNvPr>
          <p:cNvSpPr>
            <a:spLocks noGrp="1"/>
          </p:cNvSpPr>
          <p:nvPr/>
        </p:nvSpPr>
        <p:spPr>
          <a:xfrm>
            <a:off x="2327275" y="5667375"/>
            <a:ext cx="304800" cy="2667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1725" b="0">
                <a:solidFill>
                  <a:srgbClr val="19334A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19334A"/>
                </a:solidFill>
                <a:latin typeface="Arial"/>
                <a:ea typeface="Arial"/>
                <a:cs typeface="Arial"/>
              </a:rPr>
              <a:t>1</a:t>
            </a:r>
          </a:p>
        </p:txBody>
      </p:sp>
      <p:sp>
        <p:nvSpPr>
          <p:cNvPr id="11" name="Raster x=2">
            <a:extLst>
              <a:ext uri="{FF2B5EF4-FFF2-40B4-BE49-F238E27FC236}">
                <a16:creationId xmlns:a16="http://schemas.microsoft.com/office/drawing/2014/main" id="{EDF0BED5-DB1C-44EA-937B-042D91BA484A}"/>
              </a:ext>
            </a:extLst>
          </p:cNvPr>
          <p:cNvSpPr>
            <a:spLocks noGrp="1"/>
          </p:cNvSpPr>
          <p:nvPr/>
        </p:nvSpPr>
        <p:spPr>
          <a:xfrm>
            <a:off x="3037205" y="1733550"/>
            <a:ext cx="95" cy="3848100"/>
          </a:xfrm>
          <a:prstGeom prst="line">
            <a:avLst/>
          </a:prstGeom>
          <a:noFill/>
          <a:ln w="9525">
            <a:solidFill>
              <a:srgbClr val="D6E1E5"/>
            </a:solidFill>
            <a:prstDash val="solid"/>
          </a:ln>
        </p:spPr>
      </p:sp>
      <p:sp>
        <p:nvSpPr>
          <p:cNvPr id="12" name="x-Wert 2">
            <a:extLst>
              <a:ext uri="{FF2B5EF4-FFF2-40B4-BE49-F238E27FC236}">
                <a16:creationId xmlns:a16="http://schemas.microsoft.com/office/drawing/2014/main" id="{504117AB-00DC-409D-B998-5C3C0CA124FC}"/>
              </a:ext>
            </a:extLst>
          </p:cNvPr>
          <p:cNvSpPr>
            <a:spLocks noGrp="1"/>
          </p:cNvSpPr>
          <p:nvPr/>
        </p:nvSpPr>
        <p:spPr>
          <a:xfrm>
            <a:off x="2884805" y="5667375"/>
            <a:ext cx="304800" cy="2667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1725" b="0">
                <a:solidFill>
                  <a:srgbClr val="19334A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19334A"/>
                </a:solidFill>
                <a:latin typeface="Arial"/>
                <a:ea typeface="Arial"/>
                <a:cs typeface="Arial"/>
              </a:rPr>
              <a:t>2</a:t>
            </a:r>
          </a:p>
        </p:txBody>
      </p:sp>
      <p:sp>
        <p:nvSpPr>
          <p:cNvPr id="13" name="Raster x=3">
            <a:extLst>
              <a:ext uri="{FF2B5EF4-FFF2-40B4-BE49-F238E27FC236}">
                <a16:creationId xmlns:a16="http://schemas.microsoft.com/office/drawing/2014/main" id="{59F04D57-42B1-47D5-9452-8E1DF7237550}"/>
              </a:ext>
            </a:extLst>
          </p:cNvPr>
          <p:cNvSpPr>
            <a:spLocks noGrp="1"/>
          </p:cNvSpPr>
          <p:nvPr/>
        </p:nvSpPr>
        <p:spPr>
          <a:xfrm>
            <a:off x="3594735" y="1733550"/>
            <a:ext cx="95" cy="3848100"/>
          </a:xfrm>
          <a:prstGeom prst="line">
            <a:avLst/>
          </a:prstGeom>
          <a:noFill/>
          <a:ln w="9525">
            <a:solidFill>
              <a:srgbClr val="D6E1E5"/>
            </a:solidFill>
            <a:prstDash val="solid"/>
          </a:ln>
        </p:spPr>
      </p:sp>
      <p:sp>
        <p:nvSpPr>
          <p:cNvPr id="14" name="x-Wert 3">
            <a:extLst>
              <a:ext uri="{FF2B5EF4-FFF2-40B4-BE49-F238E27FC236}">
                <a16:creationId xmlns:a16="http://schemas.microsoft.com/office/drawing/2014/main" id="{02694E53-4507-4C8E-8E6F-039A5DF50CBC}"/>
              </a:ext>
            </a:extLst>
          </p:cNvPr>
          <p:cNvSpPr>
            <a:spLocks noGrp="1"/>
          </p:cNvSpPr>
          <p:nvPr/>
        </p:nvSpPr>
        <p:spPr>
          <a:xfrm>
            <a:off x="3442335" y="5667375"/>
            <a:ext cx="304800" cy="2667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1725" b="0">
                <a:solidFill>
                  <a:srgbClr val="19334A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19334A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15" name="Raster x=4">
            <a:extLst>
              <a:ext uri="{FF2B5EF4-FFF2-40B4-BE49-F238E27FC236}">
                <a16:creationId xmlns:a16="http://schemas.microsoft.com/office/drawing/2014/main" id="{28CF4FD7-BE66-4964-B7CB-2B5FC8BAA6AE}"/>
              </a:ext>
            </a:extLst>
          </p:cNvPr>
          <p:cNvSpPr>
            <a:spLocks noGrp="1"/>
          </p:cNvSpPr>
          <p:nvPr/>
        </p:nvSpPr>
        <p:spPr>
          <a:xfrm>
            <a:off x="4152265" y="1733550"/>
            <a:ext cx="95" cy="3848100"/>
          </a:xfrm>
          <a:prstGeom prst="line">
            <a:avLst/>
          </a:prstGeom>
          <a:noFill/>
          <a:ln w="9525">
            <a:solidFill>
              <a:srgbClr val="D6E1E5"/>
            </a:solidFill>
            <a:prstDash val="solid"/>
          </a:ln>
        </p:spPr>
      </p:sp>
      <p:sp>
        <p:nvSpPr>
          <p:cNvPr id="16" name="x-Wert 4">
            <a:extLst>
              <a:ext uri="{FF2B5EF4-FFF2-40B4-BE49-F238E27FC236}">
                <a16:creationId xmlns:a16="http://schemas.microsoft.com/office/drawing/2014/main" id="{0E9C34D5-6F8E-494E-A3D3-5E3430D3C686}"/>
              </a:ext>
            </a:extLst>
          </p:cNvPr>
          <p:cNvSpPr>
            <a:spLocks noGrp="1"/>
          </p:cNvSpPr>
          <p:nvPr/>
        </p:nvSpPr>
        <p:spPr>
          <a:xfrm>
            <a:off x="3999865" y="5667375"/>
            <a:ext cx="304800" cy="2667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1725" b="0">
                <a:solidFill>
                  <a:srgbClr val="19334A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19334A"/>
                </a:solidFill>
                <a:latin typeface="Arial"/>
                <a:ea typeface="Arial"/>
                <a:cs typeface="Arial"/>
              </a:rPr>
              <a:t>4</a:t>
            </a:r>
          </a:p>
        </p:txBody>
      </p:sp>
      <p:sp>
        <p:nvSpPr>
          <p:cNvPr id="17" name="Raster x=5">
            <a:extLst>
              <a:ext uri="{FF2B5EF4-FFF2-40B4-BE49-F238E27FC236}">
                <a16:creationId xmlns:a16="http://schemas.microsoft.com/office/drawing/2014/main" id="{87C6BA24-32CB-453C-8DEC-3E6E15F7B969}"/>
              </a:ext>
            </a:extLst>
          </p:cNvPr>
          <p:cNvSpPr>
            <a:spLocks noGrp="1"/>
          </p:cNvSpPr>
          <p:nvPr/>
        </p:nvSpPr>
        <p:spPr>
          <a:xfrm>
            <a:off x="4709795" y="1733550"/>
            <a:ext cx="95" cy="3848100"/>
          </a:xfrm>
          <a:prstGeom prst="line">
            <a:avLst/>
          </a:prstGeom>
          <a:noFill/>
          <a:ln w="9525">
            <a:solidFill>
              <a:srgbClr val="D6E1E5"/>
            </a:solidFill>
            <a:prstDash val="solid"/>
          </a:ln>
        </p:spPr>
      </p:sp>
      <p:sp>
        <p:nvSpPr>
          <p:cNvPr id="18" name="x-Wert 5">
            <a:extLst>
              <a:ext uri="{FF2B5EF4-FFF2-40B4-BE49-F238E27FC236}">
                <a16:creationId xmlns:a16="http://schemas.microsoft.com/office/drawing/2014/main" id="{0A3D4DD5-3A0B-4F66-896F-16E2097532A7}"/>
              </a:ext>
            </a:extLst>
          </p:cNvPr>
          <p:cNvSpPr>
            <a:spLocks noGrp="1"/>
          </p:cNvSpPr>
          <p:nvPr/>
        </p:nvSpPr>
        <p:spPr>
          <a:xfrm>
            <a:off x="4557395" y="5667375"/>
            <a:ext cx="304800" cy="2667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1725" b="0">
                <a:solidFill>
                  <a:srgbClr val="19334A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19334A"/>
                </a:solidFill>
                <a:latin typeface="Arial"/>
                <a:ea typeface="Arial"/>
                <a:cs typeface="Arial"/>
              </a:rPr>
              <a:t>5</a:t>
            </a:r>
          </a:p>
        </p:txBody>
      </p:sp>
      <p:sp>
        <p:nvSpPr>
          <p:cNvPr id="19" name="Raster x=6">
            <a:extLst>
              <a:ext uri="{FF2B5EF4-FFF2-40B4-BE49-F238E27FC236}">
                <a16:creationId xmlns:a16="http://schemas.microsoft.com/office/drawing/2014/main" id="{12661BF5-78D6-4CF6-A6B7-D150D4BD5499}"/>
              </a:ext>
            </a:extLst>
          </p:cNvPr>
          <p:cNvSpPr>
            <a:spLocks noGrp="1"/>
          </p:cNvSpPr>
          <p:nvPr/>
        </p:nvSpPr>
        <p:spPr>
          <a:xfrm>
            <a:off x="5267325" y="1733550"/>
            <a:ext cx="95" cy="3848100"/>
          </a:xfrm>
          <a:prstGeom prst="line">
            <a:avLst/>
          </a:prstGeom>
          <a:noFill/>
          <a:ln w="9525">
            <a:solidFill>
              <a:srgbClr val="D6E1E5"/>
            </a:solidFill>
            <a:prstDash val="solid"/>
          </a:ln>
        </p:spPr>
      </p:sp>
      <p:sp>
        <p:nvSpPr>
          <p:cNvPr id="20" name="x-Wert 6">
            <a:extLst>
              <a:ext uri="{FF2B5EF4-FFF2-40B4-BE49-F238E27FC236}">
                <a16:creationId xmlns:a16="http://schemas.microsoft.com/office/drawing/2014/main" id="{83E61906-883C-4C29-A62F-217D4C553F4D}"/>
              </a:ext>
            </a:extLst>
          </p:cNvPr>
          <p:cNvSpPr>
            <a:spLocks noGrp="1"/>
          </p:cNvSpPr>
          <p:nvPr/>
        </p:nvSpPr>
        <p:spPr>
          <a:xfrm>
            <a:off x="5114925" y="5667375"/>
            <a:ext cx="304800" cy="2667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1725" b="0">
                <a:solidFill>
                  <a:srgbClr val="19334A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19334A"/>
                </a:solidFill>
                <a:latin typeface="Arial"/>
                <a:ea typeface="Arial"/>
                <a:cs typeface="Arial"/>
              </a:rPr>
              <a:t>6</a:t>
            </a:r>
          </a:p>
        </p:txBody>
      </p:sp>
      <p:sp>
        <p:nvSpPr>
          <p:cNvPr id="21" name="Raster y=-2">
            <a:extLst>
              <a:ext uri="{FF2B5EF4-FFF2-40B4-BE49-F238E27FC236}">
                <a16:creationId xmlns:a16="http://schemas.microsoft.com/office/drawing/2014/main" id="{763C4D3D-694A-4525-AC32-DBE580922C20}"/>
              </a:ext>
            </a:extLst>
          </p:cNvPr>
          <p:cNvSpPr>
            <a:spLocks noGrp="1"/>
          </p:cNvSpPr>
          <p:nvPr/>
        </p:nvSpPr>
        <p:spPr>
          <a:xfrm>
            <a:off x="1085850" y="5581650"/>
            <a:ext cx="4181475" cy="95"/>
          </a:xfrm>
          <a:prstGeom prst="line">
            <a:avLst/>
          </a:prstGeom>
          <a:noFill/>
          <a:ln w="9525">
            <a:solidFill>
              <a:srgbClr val="D6E1E5"/>
            </a:solidFill>
            <a:prstDash val="solid"/>
          </a:ln>
        </p:spPr>
      </p:sp>
      <p:sp>
        <p:nvSpPr>
          <p:cNvPr id="22" name="Höhe -2">
            <a:extLst>
              <a:ext uri="{FF2B5EF4-FFF2-40B4-BE49-F238E27FC236}">
                <a16:creationId xmlns:a16="http://schemas.microsoft.com/office/drawing/2014/main" id="{AB3C1392-0329-424E-9A7E-14D736BCB6AA}"/>
              </a:ext>
            </a:extLst>
          </p:cNvPr>
          <p:cNvSpPr>
            <a:spLocks noGrp="1"/>
          </p:cNvSpPr>
          <p:nvPr/>
        </p:nvSpPr>
        <p:spPr>
          <a:xfrm>
            <a:off x="676275" y="5448300"/>
            <a:ext cx="295275" cy="2667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r">
              <a:defRPr sz="1725" b="0">
                <a:solidFill>
                  <a:srgbClr val="19334A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19334A"/>
                </a:solidFill>
                <a:latin typeface="Arial"/>
                <a:ea typeface="Arial"/>
                <a:cs typeface="Arial"/>
              </a:rPr>
              <a:t>−2</a:t>
            </a:r>
          </a:p>
        </p:txBody>
      </p:sp>
      <p:sp>
        <p:nvSpPr>
          <p:cNvPr id="23" name="Raster y=-1">
            <a:extLst>
              <a:ext uri="{FF2B5EF4-FFF2-40B4-BE49-F238E27FC236}">
                <a16:creationId xmlns:a16="http://schemas.microsoft.com/office/drawing/2014/main" id="{2C12210C-EAA6-4BBD-999A-7BF8324F6512}"/>
              </a:ext>
            </a:extLst>
          </p:cNvPr>
          <p:cNvSpPr>
            <a:spLocks noGrp="1"/>
          </p:cNvSpPr>
          <p:nvPr/>
        </p:nvSpPr>
        <p:spPr>
          <a:xfrm>
            <a:off x="1085850" y="5100638"/>
            <a:ext cx="4181475" cy="95"/>
          </a:xfrm>
          <a:prstGeom prst="line">
            <a:avLst/>
          </a:prstGeom>
          <a:noFill/>
          <a:ln w="9525">
            <a:solidFill>
              <a:srgbClr val="D6E1E5"/>
            </a:solidFill>
            <a:prstDash val="solid"/>
          </a:ln>
        </p:spPr>
      </p:sp>
      <p:sp>
        <p:nvSpPr>
          <p:cNvPr id="24" name="Höhe -1">
            <a:extLst>
              <a:ext uri="{FF2B5EF4-FFF2-40B4-BE49-F238E27FC236}">
                <a16:creationId xmlns:a16="http://schemas.microsoft.com/office/drawing/2014/main" id="{35AD903F-4814-4934-9EB7-27348EFBDD7F}"/>
              </a:ext>
            </a:extLst>
          </p:cNvPr>
          <p:cNvSpPr>
            <a:spLocks noGrp="1"/>
          </p:cNvSpPr>
          <p:nvPr/>
        </p:nvSpPr>
        <p:spPr>
          <a:xfrm>
            <a:off x="676275" y="4967288"/>
            <a:ext cx="295275" cy="2667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r">
              <a:defRPr sz="1725" b="0">
                <a:solidFill>
                  <a:srgbClr val="19334A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19334A"/>
                </a:solidFill>
                <a:latin typeface="Arial"/>
                <a:ea typeface="Arial"/>
                <a:cs typeface="Arial"/>
              </a:rPr>
              <a:t>−1</a:t>
            </a:r>
          </a:p>
        </p:txBody>
      </p:sp>
      <p:sp>
        <p:nvSpPr>
          <p:cNvPr id="25" name="Raster y=0">
            <a:extLst>
              <a:ext uri="{FF2B5EF4-FFF2-40B4-BE49-F238E27FC236}">
                <a16:creationId xmlns:a16="http://schemas.microsoft.com/office/drawing/2014/main" id="{21C58BE4-74E2-45B9-939A-7E656326E1A9}"/>
              </a:ext>
            </a:extLst>
          </p:cNvPr>
          <p:cNvSpPr>
            <a:spLocks noGrp="1"/>
          </p:cNvSpPr>
          <p:nvPr/>
        </p:nvSpPr>
        <p:spPr>
          <a:xfrm>
            <a:off x="1085850" y="4619625"/>
            <a:ext cx="4181475" cy="95"/>
          </a:xfrm>
          <a:prstGeom prst="line">
            <a:avLst/>
          </a:prstGeom>
          <a:noFill/>
          <a:ln w="9525">
            <a:solidFill>
              <a:srgbClr val="D6E1E5"/>
            </a:solidFill>
            <a:prstDash val="solid"/>
          </a:ln>
        </p:spPr>
      </p:sp>
      <p:sp>
        <p:nvSpPr>
          <p:cNvPr id="26" name="Höhe 0">
            <a:extLst>
              <a:ext uri="{FF2B5EF4-FFF2-40B4-BE49-F238E27FC236}">
                <a16:creationId xmlns:a16="http://schemas.microsoft.com/office/drawing/2014/main" id="{1E5B64D5-8058-4BE1-B854-53F206FAF5CD}"/>
              </a:ext>
            </a:extLst>
          </p:cNvPr>
          <p:cNvSpPr>
            <a:spLocks noGrp="1"/>
          </p:cNvSpPr>
          <p:nvPr/>
        </p:nvSpPr>
        <p:spPr>
          <a:xfrm>
            <a:off x="676275" y="4486275"/>
            <a:ext cx="295275" cy="2667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r">
              <a:defRPr sz="1725" b="0">
                <a:solidFill>
                  <a:srgbClr val="19334A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19334A"/>
                </a:solidFill>
                <a:latin typeface="Arial"/>
                <a:ea typeface="Arial"/>
                <a:cs typeface="Arial"/>
              </a:rPr>
              <a:t>0</a:t>
            </a:r>
          </a:p>
        </p:txBody>
      </p:sp>
      <p:sp>
        <p:nvSpPr>
          <p:cNvPr id="27" name="Raster y=1">
            <a:extLst>
              <a:ext uri="{FF2B5EF4-FFF2-40B4-BE49-F238E27FC236}">
                <a16:creationId xmlns:a16="http://schemas.microsoft.com/office/drawing/2014/main" id="{45AEEA4E-1B60-4119-BB9C-0339C4B84688}"/>
              </a:ext>
            </a:extLst>
          </p:cNvPr>
          <p:cNvSpPr>
            <a:spLocks noGrp="1"/>
          </p:cNvSpPr>
          <p:nvPr/>
        </p:nvSpPr>
        <p:spPr>
          <a:xfrm>
            <a:off x="1085850" y="4138613"/>
            <a:ext cx="4181475" cy="95"/>
          </a:xfrm>
          <a:prstGeom prst="line">
            <a:avLst/>
          </a:prstGeom>
          <a:noFill/>
          <a:ln w="9525">
            <a:solidFill>
              <a:srgbClr val="D6E1E5"/>
            </a:solidFill>
            <a:prstDash val="solid"/>
          </a:ln>
        </p:spPr>
      </p:sp>
      <p:sp>
        <p:nvSpPr>
          <p:cNvPr id="28" name="Höhe 1">
            <a:extLst>
              <a:ext uri="{FF2B5EF4-FFF2-40B4-BE49-F238E27FC236}">
                <a16:creationId xmlns:a16="http://schemas.microsoft.com/office/drawing/2014/main" id="{8EA45276-CD8C-42E7-A9B4-B02E457A809A}"/>
              </a:ext>
            </a:extLst>
          </p:cNvPr>
          <p:cNvSpPr>
            <a:spLocks noGrp="1"/>
          </p:cNvSpPr>
          <p:nvPr/>
        </p:nvSpPr>
        <p:spPr>
          <a:xfrm>
            <a:off x="676275" y="4005263"/>
            <a:ext cx="295275" cy="2667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r">
              <a:defRPr sz="1725" b="0">
                <a:solidFill>
                  <a:srgbClr val="19334A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19334A"/>
                </a:solidFill>
                <a:latin typeface="Arial"/>
                <a:ea typeface="Arial"/>
                <a:cs typeface="Arial"/>
              </a:rPr>
              <a:t>1</a:t>
            </a:r>
          </a:p>
        </p:txBody>
      </p:sp>
      <p:sp>
        <p:nvSpPr>
          <p:cNvPr id="29" name="Raster y=2">
            <a:extLst>
              <a:ext uri="{FF2B5EF4-FFF2-40B4-BE49-F238E27FC236}">
                <a16:creationId xmlns:a16="http://schemas.microsoft.com/office/drawing/2014/main" id="{FB3FCDE8-1BA3-4589-BD5E-5C6CB7716B71}"/>
              </a:ext>
            </a:extLst>
          </p:cNvPr>
          <p:cNvSpPr>
            <a:spLocks noGrp="1"/>
          </p:cNvSpPr>
          <p:nvPr/>
        </p:nvSpPr>
        <p:spPr>
          <a:xfrm>
            <a:off x="1085850" y="3657600"/>
            <a:ext cx="4181475" cy="95"/>
          </a:xfrm>
          <a:prstGeom prst="line">
            <a:avLst/>
          </a:prstGeom>
          <a:noFill/>
          <a:ln w="9525">
            <a:solidFill>
              <a:srgbClr val="D6E1E5"/>
            </a:solidFill>
            <a:prstDash val="solid"/>
          </a:ln>
        </p:spPr>
      </p:sp>
      <p:sp>
        <p:nvSpPr>
          <p:cNvPr id="30" name="Höhe 2">
            <a:extLst>
              <a:ext uri="{FF2B5EF4-FFF2-40B4-BE49-F238E27FC236}">
                <a16:creationId xmlns:a16="http://schemas.microsoft.com/office/drawing/2014/main" id="{BA1F13A3-C5D8-4F4E-B821-73D5CCD9A3E9}"/>
              </a:ext>
            </a:extLst>
          </p:cNvPr>
          <p:cNvSpPr>
            <a:spLocks noGrp="1"/>
          </p:cNvSpPr>
          <p:nvPr/>
        </p:nvSpPr>
        <p:spPr>
          <a:xfrm>
            <a:off x="676275" y="3524250"/>
            <a:ext cx="295275" cy="2667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r">
              <a:defRPr sz="1725" b="0">
                <a:solidFill>
                  <a:srgbClr val="19334A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19334A"/>
                </a:solidFill>
                <a:latin typeface="Arial"/>
                <a:ea typeface="Arial"/>
                <a:cs typeface="Arial"/>
              </a:rPr>
              <a:t>2</a:t>
            </a:r>
          </a:p>
        </p:txBody>
      </p:sp>
      <p:sp>
        <p:nvSpPr>
          <p:cNvPr id="31" name="Raster y=3">
            <a:extLst>
              <a:ext uri="{FF2B5EF4-FFF2-40B4-BE49-F238E27FC236}">
                <a16:creationId xmlns:a16="http://schemas.microsoft.com/office/drawing/2014/main" id="{C1A033E0-D746-4036-B02F-A37A9DF9802C}"/>
              </a:ext>
            </a:extLst>
          </p:cNvPr>
          <p:cNvSpPr>
            <a:spLocks noGrp="1"/>
          </p:cNvSpPr>
          <p:nvPr/>
        </p:nvSpPr>
        <p:spPr>
          <a:xfrm>
            <a:off x="1085850" y="3176588"/>
            <a:ext cx="4181475" cy="95"/>
          </a:xfrm>
          <a:prstGeom prst="line">
            <a:avLst/>
          </a:prstGeom>
          <a:noFill/>
          <a:ln w="9525">
            <a:solidFill>
              <a:srgbClr val="D6E1E5"/>
            </a:solidFill>
            <a:prstDash val="solid"/>
          </a:ln>
        </p:spPr>
      </p:sp>
      <p:sp>
        <p:nvSpPr>
          <p:cNvPr id="32" name="Höhe 3">
            <a:extLst>
              <a:ext uri="{FF2B5EF4-FFF2-40B4-BE49-F238E27FC236}">
                <a16:creationId xmlns:a16="http://schemas.microsoft.com/office/drawing/2014/main" id="{E0AF861A-9B8C-4207-A601-31992397A229}"/>
              </a:ext>
            </a:extLst>
          </p:cNvPr>
          <p:cNvSpPr>
            <a:spLocks noGrp="1"/>
          </p:cNvSpPr>
          <p:nvPr/>
        </p:nvSpPr>
        <p:spPr>
          <a:xfrm>
            <a:off x="676275" y="3043238"/>
            <a:ext cx="295275" cy="2667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r">
              <a:defRPr sz="1725" b="0">
                <a:solidFill>
                  <a:srgbClr val="19334A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19334A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33" name="Raster y=4">
            <a:extLst>
              <a:ext uri="{FF2B5EF4-FFF2-40B4-BE49-F238E27FC236}">
                <a16:creationId xmlns:a16="http://schemas.microsoft.com/office/drawing/2014/main" id="{3FC133D3-ECBA-4269-A01C-80FD62D77EFB}"/>
              </a:ext>
            </a:extLst>
          </p:cNvPr>
          <p:cNvSpPr>
            <a:spLocks noGrp="1"/>
          </p:cNvSpPr>
          <p:nvPr/>
        </p:nvSpPr>
        <p:spPr>
          <a:xfrm>
            <a:off x="1085850" y="2695575"/>
            <a:ext cx="4181475" cy="95"/>
          </a:xfrm>
          <a:prstGeom prst="line">
            <a:avLst/>
          </a:prstGeom>
          <a:noFill/>
          <a:ln w="9525">
            <a:solidFill>
              <a:srgbClr val="D6E1E5"/>
            </a:solidFill>
            <a:prstDash val="solid"/>
          </a:ln>
        </p:spPr>
      </p:sp>
      <p:sp>
        <p:nvSpPr>
          <p:cNvPr id="34" name="Höhe 4">
            <a:extLst>
              <a:ext uri="{FF2B5EF4-FFF2-40B4-BE49-F238E27FC236}">
                <a16:creationId xmlns:a16="http://schemas.microsoft.com/office/drawing/2014/main" id="{DFBF91C7-E7CB-481D-9C29-7F19DA5FD7DF}"/>
              </a:ext>
            </a:extLst>
          </p:cNvPr>
          <p:cNvSpPr>
            <a:spLocks noGrp="1"/>
          </p:cNvSpPr>
          <p:nvPr/>
        </p:nvSpPr>
        <p:spPr>
          <a:xfrm>
            <a:off x="676275" y="2562225"/>
            <a:ext cx="295275" cy="2667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r">
              <a:defRPr sz="1725" b="0">
                <a:solidFill>
                  <a:srgbClr val="19334A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19334A"/>
                </a:solidFill>
                <a:latin typeface="Arial"/>
                <a:ea typeface="Arial"/>
                <a:cs typeface="Arial"/>
              </a:rPr>
              <a:t>4</a:t>
            </a:r>
          </a:p>
        </p:txBody>
      </p:sp>
      <p:sp>
        <p:nvSpPr>
          <p:cNvPr id="35" name="Raster y=5">
            <a:extLst>
              <a:ext uri="{FF2B5EF4-FFF2-40B4-BE49-F238E27FC236}">
                <a16:creationId xmlns:a16="http://schemas.microsoft.com/office/drawing/2014/main" id="{77E6A387-2F79-4FBA-8361-4A728C819984}"/>
              </a:ext>
            </a:extLst>
          </p:cNvPr>
          <p:cNvSpPr>
            <a:spLocks noGrp="1"/>
          </p:cNvSpPr>
          <p:nvPr/>
        </p:nvSpPr>
        <p:spPr>
          <a:xfrm>
            <a:off x="1085850" y="2214563"/>
            <a:ext cx="4181475" cy="95"/>
          </a:xfrm>
          <a:prstGeom prst="line">
            <a:avLst/>
          </a:prstGeom>
          <a:noFill/>
          <a:ln w="9525">
            <a:solidFill>
              <a:srgbClr val="D6E1E5"/>
            </a:solidFill>
            <a:prstDash val="solid"/>
          </a:ln>
        </p:spPr>
      </p:sp>
      <p:sp>
        <p:nvSpPr>
          <p:cNvPr id="36" name="Höhe 5">
            <a:extLst>
              <a:ext uri="{FF2B5EF4-FFF2-40B4-BE49-F238E27FC236}">
                <a16:creationId xmlns:a16="http://schemas.microsoft.com/office/drawing/2014/main" id="{4D702FA5-5FA1-499E-B8E1-D44413CB7610}"/>
              </a:ext>
            </a:extLst>
          </p:cNvPr>
          <p:cNvSpPr>
            <a:spLocks noGrp="1"/>
          </p:cNvSpPr>
          <p:nvPr/>
        </p:nvSpPr>
        <p:spPr>
          <a:xfrm>
            <a:off x="676275" y="2081213"/>
            <a:ext cx="295275" cy="2667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r">
              <a:defRPr sz="1725" b="0">
                <a:solidFill>
                  <a:srgbClr val="19334A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19334A"/>
                </a:solidFill>
                <a:latin typeface="Arial"/>
                <a:ea typeface="Arial"/>
                <a:cs typeface="Arial"/>
              </a:rPr>
              <a:t>5</a:t>
            </a:r>
          </a:p>
        </p:txBody>
      </p:sp>
      <p:sp>
        <p:nvSpPr>
          <p:cNvPr id="37" name="Raster y=6">
            <a:extLst>
              <a:ext uri="{FF2B5EF4-FFF2-40B4-BE49-F238E27FC236}">
                <a16:creationId xmlns:a16="http://schemas.microsoft.com/office/drawing/2014/main" id="{5000D4B5-3AB6-4577-A2DE-499A99F6542D}"/>
              </a:ext>
            </a:extLst>
          </p:cNvPr>
          <p:cNvSpPr>
            <a:spLocks noGrp="1"/>
          </p:cNvSpPr>
          <p:nvPr/>
        </p:nvSpPr>
        <p:spPr>
          <a:xfrm>
            <a:off x="1085850" y="1733550"/>
            <a:ext cx="4181475" cy="95"/>
          </a:xfrm>
          <a:prstGeom prst="line">
            <a:avLst/>
          </a:prstGeom>
          <a:noFill/>
          <a:ln w="9525">
            <a:solidFill>
              <a:srgbClr val="D6E1E5"/>
            </a:solidFill>
            <a:prstDash val="solid"/>
          </a:ln>
        </p:spPr>
      </p:sp>
      <p:sp>
        <p:nvSpPr>
          <p:cNvPr id="38" name="Höhe 6">
            <a:extLst>
              <a:ext uri="{FF2B5EF4-FFF2-40B4-BE49-F238E27FC236}">
                <a16:creationId xmlns:a16="http://schemas.microsoft.com/office/drawing/2014/main" id="{DED61016-A8BE-473E-9A9B-751DD1418BB2}"/>
              </a:ext>
            </a:extLst>
          </p:cNvPr>
          <p:cNvSpPr>
            <a:spLocks noGrp="1"/>
          </p:cNvSpPr>
          <p:nvPr/>
        </p:nvSpPr>
        <p:spPr>
          <a:xfrm>
            <a:off x="676275" y="1600200"/>
            <a:ext cx="295275" cy="2667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r">
              <a:defRPr sz="1725" b="0">
                <a:solidFill>
                  <a:srgbClr val="19334A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19334A"/>
                </a:solidFill>
                <a:latin typeface="Arial"/>
                <a:ea typeface="Arial"/>
                <a:cs typeface="Arial"/>
              </a:rPr>
              <a:t>6</a:t>
            </a:r>
          </a:p>
        </p:txBody>
      </p:sp>
      <p:sp>
        <p:nvSpPr>
          <p:cNvPr id="39" name="x-Achse">
            <a:extLst>
              <a:ext uri="{FF2B5EF4-FFF2-40B4-BE49-F238E27FC236}">
                <a16:creationId xmlns:a16="http://schemas.microsoft.com/office/drawing/2014/main" id="{AA544C6B-0EC3-40DC-99E1-0185BD85CE3E}"/>
              </a:ext>
            </a:extLst>
          </p:cNvPr>
          <p:cNvSpPr>
            <a:spLocks noGrp="1"/>
          </p:cNvSpPr>
          <p:nvPr/>
        </p:nvSpPr>
        <p:spPr>
          <a:xfrm>
            <a:off x="1085850" y="4619625"/>
            <a:ext cx="4181475" cy="95"/>
          </a:xfrm>
          <a:prstGeom prst="line">
            <a:avLst/>
          </a:prstGeom>
          <a:noFill/>
          <a:ln w="17145">
            <a:solidFill>
              <a:srgbClr val="19334A"/>
            </a:solidFill>
            <a:prstDash val="solid"/>
          </a:ln>
        </p:spPr>
      </p:sp>
      <p:sp>
        <p:nvSpPr>
          <p:cNvPr id="40" name="y-Achse">
            <a:extLst>
              <a:ext uri="{FF2B5EF4-FFF2-40B4-BE49-F238E27FC236}">
                <a16:creationId xmlns:a16="http://schemas.microsoft.com/office/drawing/2014/main" id="{5A1C5342-38BB-48E3-89E6-B8ED15285412}"/>
              </a:ext>
            </a:extLst>
          </p:cNvPr>
          <p:cNvSpPr>
            <a:spLocks noGrp="1"/>
          </p:cNvSpPr>
          <p:nvPr/>
        </p:nvSpPr>
        <p:spPr>
          <a:xfrm>
            <a:off x="1922145" y="1733550"/>
            <a:ext cx="95" cy="3848100"/>
          </a:xfrm>
          <a:prstGeom prst="line">
            <a:avLst/>
          </a:prstGeom>
          <a:noFill/>
          <a:ln w="17145">
            <a:solidFill>
              <a:srgbClr val="19334A"/>
            </a:solidFill>
            <a:prstDash val="solid"/>
          </a:ln>
        </p:spPr>
      </p:sp>
      <p:sp>
        <p:nvSpPr>
          <p:cNvPr id="41" name="Achsentitel Höhe">
            <a:extLst>
              <a:ext uri="{FF2B5EF4-FFF2-40B4-BE49-F238E27FC236}">
                <a16:creationId xmlns:a16="http://schemas.microsoft.com/office/drawing/2014/main" id="{F20D6E6A-F389-47B7-BE21-F198A6FD67E1}"/>
              </a:ext>
            </a:extLst>
          </p:cNvPr>
          <p:cNvSpPr>
            <a:spLocks noGrp="1"/>
          </p:cNvSpPr>
          <p:nvPr/>
        </p:nvSpPr>
        <p:spPr>
          <a:xfrm>
            <a:off x="1047750" y="1381125"/>
            <a:ext cx="1809750" cy="2857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l">
              <a:defRPr sz="1650" b="0">
                <a:solidFill>
                  <a:srgbClr val="19334A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19334A"/>
                </a:solidFill>
                <a:latin typeface="Arial"/>
                <a:ea typeface="Arial"/>
                <a:cs typeface="Arial"/>
              </a:rPr>
              <a:t>Höhe in LE</a:t>
            </a:r>
          </a:p>
        </p:txBody>
      </p:sp>
      <p:sp>
        <p:nvSpPr>
          <p:cNvPr id="42" name="Achsentitel Stelle">
            <a:extLst>
              <a:ext uri="{FF2B5EF4-FFF2-40B4-BE49-F238E27FC236}">
                <a16:creationId xmlns:a16="http://schemas.microsoft.com/office/drawing/2014/main" id="{3A83AAD5-16A5-4CD8-BC1D-0BEC6B2CE1B4}"/>
              </a:ext>
            </a:extLst>
          </p:cNvPr>
          <p:cNvSpPr>
            <a:spLocks noGrp="1"/>
          </p:cNvSpPr>
          <p:nvPr/>
        </p:nvSpPr>
        <p:spPr>
          <a:xfrm>
            <a:off x="4371975" y="5819775"/>
            <a:ext cx="971550" cy="27622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r">
              <a:defRPr sz="1650" b="0">
                <a:solidFill>
                  <a:srgbClr val="19334A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19334A"/>
                </a:solidFill>
                <a:latin typeface="Arial"/>
                <a:ea typeface="Arial"/>
                <a:cs typeface="Arial"/>
              </a:rPr>
              <a:t>x in LE</a:t>
            </a:r>
          </a:p>
        </p:txBody>
      </p:sp>
      <p:sp>
        <p:nvSpPr>
          <p:cNvPr id="43" name="Parabel links vom Sprung">
            <a:extLst>
              <a:ext uri="{FF2B5EF4-FFF2-40B4-BE49-F238E27FC236}">
                <a16:creationId xmlns:a16="http://schemas.microsoft.com/office/drawing/2014/main" id="{93DCBCC5-D7F3-445B-B693-E3D6A8AD3483}"/>
              </a:ext>
            </a:extLst>
          </p:cNvPr>
          <p:cNvSpPr>
            <a:spLocks noGrp="1"/>
          </p:cNvSpPr>
          <p:nvPr/>
        </p:nvSpPr>
        <p:spPr>
          <a:xfrm>
            <a:off x="571500" y="1381125"/>
            <a:ext cx="4905375" cy="4714875"/>
          </a:xfrm>
          <a:custGeom>
            <a:avLst/>
            <a:gdLst/>
            <a:ahLst/>
            <a:cxnLst/>
            <a:rect l="0" t="0" r="0" b="0"/>
            <a:pathLst>
              <a:path w="4905375" h="4714875">
                <a:moveTo>
                  <a:pt x="514350" y="4020145"/>
                </a:moveTo>
                <a:lnTo>
                  <a:pt x="528288" y="3978207"/>
                </a:lnTo>
                <a:lnTo>
                  <a:pt x="542227" y="3936569"/>
                </a:lnTo>
                <a:lnTo>
                  <a:pt x="556165" y="3895232"/>
                </a:lnTo>
                <a:lnTo>
                  <a:pt x="570103" y="3854196"/>
                </a:lnTo>
                <a:lnTo>
                  <a:pt x="584041" y="3813460"/>
                </a:lnTo>
                <a:lnTo>
                  <a:pt x="597980" y="3773025"/>
                </a:lnTo>
                <a:lnTo>
                  <a:pt x="611918" y="3732891"/>
                </a:lnTo>
                <a:lnTo>
                  <a:pt x="625856" y="3693057"/>
                </a:lnTo>
                <a:lnTo>
                  <a:pt x="639794" y="3653524"/>
                </a:lnTo>
                <a:lnTo>
                  <a:pt x="653732" y="3614291"/>
                </a:lnTo>
                <a:lnTo>
                  <a:pt x="667671" y="3575359"/>
                </a:lnTo>
                <a:lnTo>
                  <a:pt x="681609" y="3536728"/>
                </a:lnTo>
                <a:lnTo>
                  <a:pt x="695547" y="3498397"/>
                </a:lnTo>
                <a:lnTo>
                  <a:pt x="709486" y="3460367"/>
                </a:lnTo>
                <a:lnTo>
                  <a:pt x="723424" y="3422638"/>
                </a:lnTo>
                <a:lnTo>
                  <a:pt x="737362" y="3385209"/>
                </a:lnTo>
                <a:lnTo>
                  <a:pt x="751300" y="3348081"/>
                </a:lnTo>
                <a:lnTo>
                  <a:pt x="765239" y="3311253"/>
                </a:lnTo>
                <a:lnTo>
                  <a:pt x="779177" y="3274726"/>
                </a:lnTo>
                <a:lnTo>
                  <a:pt x="793115" y="3238500"/>
                </a:lnTo>
                <a:lnTo>
                  <a:pt x="807053" y="3202574"/>
                </a:lnTo>
                <a:lnTo>
                  <a:pt x="820992" y="3166949"/>
                </a:lnTo>
                <a:lnTo>
                  <a:pt x="834930" y="3131625"/>
                </a:lnTo>
                <a:lnTo>
                  <a:pt x="848868" y="3096601"/>
                </a:lnTo>
                <a:lnTo>
                  <a:pt x="862806" y="3061878"/>
                </a:lnTo>
                <a:lnTo>
                  <a:pt x="876745" y="3027456"/>
                </a:lnTo>
                <a:lnTo>
                  <a:pt x="890683" y="2993334"/>
                </a:lnTo>
                <a:lnTo>
                  <a:pt x="904621" y="2959513"/>
                </a:lnTo>
                <a:lnTo>
                  <a:pt x="918559" y="2925992"/>
                </a:lnTo>
                <a:lnTo>
                  <a:pt x="932498" y="2892772"/>
                </a:lnTo>
                <a:lnTo>
                  <a:pt x="946436" y="2859853"/>
                </a:lnTo>
                <a:lnTo>
                  <a:pt x="960374" y="2827234"/>
                </a:lnTo>
                <a:lnTo>
                  <a:pt x="974312" y="2794916"/>
                </a:lnTo>
                <a:lnTo>
                  <a:pt x="988251" y="2762899"/>
                </a:lnTo>
                <a:lnTo>
                  <a:pt x="1002189" y="2731182"/>
                </a:lnTo>
                <a:lnTo>
                  <a:pt x="1016127" y="2699766"/>
                </a:lnTo>
                <a:lnTo>
                  <a:pt x="1030065" y="2668651"/>
                </a:lnTo>
                <a:lnTo>
                  <a:pt x="1044003" y="2637836"/>
                </a:lnTo>
                <a:lnTo>
                  <a:pt x="1057942" y="2607321"/>
                </a:lnTo>
                <a:lnTo>
                  <a:pt x="1071880" y="2577108"/>
                </a:lnTo>
                <a:lnTo>
                  <a:pt x="1085818" y="2547195"/>
                </a:lnTo>
                <a:lnTo>
                  <a:pt x="1099757" y="2517583"/>
                </a:lnTo>
                <a:lnTo>
                  <a:pt x="1113695" y="2488271"/>
                </a:lnTo>
                <a:lnTo>
                  <a:pt x="1127633" y="2459260"/>
                </a:lnTo>
                <a:lnTo>
                  <a:pt x="1141571" y="2430549"/>
                </a:lnTo>
                <a:lnTo>
                  <a:pt x="1155510" y="2402140"/>
                </a:lnTo>
                <a:lnTo>
                  <a:pt x="1169448" y="2374030"/>
                </a:lnTo>
                <a:lnTo>
                  <a:pt x="1183386" y="2346222"/>
                </a:lnTo>
                <a:lnTo>
                  <a:pt x="1197324" y="2318714"/>
                </a:lnTo>
                <a:lnTo>
                  <a:pt x="1211263" y="2291507"/>
                </a:lnTo>
                <a:lnTo>
                  <a:pt x="1225201" y="2264600"/>
                </a:lnTo>
                <a:lnTo>
                  <a:pt x="1239139" y="2237994"/>
                </a:lnTo>
                <a:lnTo>
                  <a:pt x="1253077" y="2211689"/>
                </a:lnTo>
                <a:lnTo>
                  <a:pt x="1267016" y="2185684"/>
                </a:lnTo>
                <a:lnTo>
                  <a:pt x="1280954" y="2159980"/>
                </a:lnTo>
                <a:lnTo>
                  <a:pt x="1294892" y="2134576"/>
                </a:lnTo>
                <a:lnTo>
                  <a:pt x="1308830" y="2109473"/>
                </a:lnTo>
                <a:lnTo>
                  <a:pt x="1322769" y="2084671"/>
                </a:lnTo>
                <a:lnTo>
                  <a:pt x="1336707" y="2060170"/>
                </a:lnTo>
                <a:lnTo>
                  <a:pt x="1350645" y="2035969"/>
                </a:lnTo>
              </a:path>
            </a:pathLst>
          </a:custGeom>
          <a:noFill/>
          <a:ln w="38100">
            <a:solidFill>
              <a:srgbClr val="889DA7"/>
            </a:solidFill>
            <a:prstDash val="dash"/>
          </a:ln>
        </p:spPr>
      </p:sp>
      <p:sp>
        <p:nvSpPr>
          <p:cNvPr id="44" name="Parabel rechts vom Sprung">
            <a:extLst>
              <a:ext uri="{FF2B5EF4-FFF2-40B4-BE49-F238E27FC236}">
                <a16:creationId xmlns:a16="http://schemas.microsoft.com/office/drawing/2014/main" id="{DB58DA90-168F-43BE-81A2-39750AA6D925}"/>
              </a:ext>
            </a:extLst>
          </p:cNvPr>
          <p:cNvSpPr>
            <a:spLocks noGrp="1"/>
          </p:cNvSpPr>
          <p:nvPr/>
        </p:nvSpPr>
        <p:spPr>
          <a:xfrm>
            <a:off x="571500" y="1381125"/>
            <a:ext cx="4905375" cy="4714875"/>
          </a:xfrm>
          <a:custGeom>
            <a:avLst/>
            <a:gdLst/>
            <a:ahLst/>
            <a:cxnLst/>
            <a:rect l="0" t="0" r="0" b="0"/>
            <a:pathLst>
              <a:path w="4905375" h="4714875">
                <a:moveTo>
                  <a:pt x="4138295" y="3238500"/>
                </a:moveTo>
                <a:lnTo>
                  <a:pt x="4151800" y="3273594"/>
                </a:lnTo>
                <a:lnTo>
                  <a:pt x="4165304" y="3308971"/>
                </a:lnTo>
                <a:lnTo>
                  <a:pt x="4178809" y="3344630"/>
                </a:lnTo>
                <a:lnTo>
                  <a:pt x="4192313" y="3380571"/>
                </a:lnTo>
                <a:lnTo>
                  <a:pt x="4205818" y="3416794"/>
                </a:lnTo>
                <a:lnTo>
                  <a:pt x="4219322" y="3453300"/>
                </a:lnTo>
                <a:lnTo>
                  <a:pt x="4232827" y="3490088"/>
                </a:lnTo>
                <a:lnTo>
                  <a:pt x="4246331" y="3527157"/>
                </a:lnTo>
                <a:lnTo>
                  <a:pt x="4259836" y="3564510"/>
                </a:lnTo>
                <a:lnTo>
                  <a:pt x="4273340" y="3602144"/>
                </a:lnTo>
                <a:lnTo>
                  <a:pt x="4286845" y="3640061"/>
                </a:lnTo>
                <a:lnTo>
                  <a:pt x="4300349" y="3678259"/>
                </a:lnTo>
                <a:lnTo>
                  <a:pt x="4313854" y="3716740"/>
                </a:lnTo>
                <a:lnTo>
                  <a:pt x="4327358" y="3755504"/>
                </a:lnTo>
                <a:lnTo>
                  <a:pt x="4340863" y="3794549"/>
                </a:lnTo>
                <a:lnTo>
                  <a:pt x="4354367" y="3833877"/>
                </a:lnTo>
                <a:lnTo>
                  <a:pt x="4367872" y="3873486"/>
                </a:lnTo>
                <a:lnTo>
                  <a:pt x="4381376" y="3913379"/>
                </a:lnTo>
                <a:lnTo>
                  <a:pt x="4394881" y="3953553"/>
                </a:lnTo>
                <a:lnTo>
                  <a:pt x="4408385" y="3994009"/>
                </a:lnTo>
                <a:lnTo>
                  <a:pt x="4421890" y="4034748"/>
                </a:lnTo>
                <a:lnTo>
                  <a:pt x="4435394" y="4075769"/>
                </a:lnTo>
                <a:lnTo>
                  <a:pt x="4448899" y="4117072"/>
                </a:lnTo>
                <a:lnTo>
                  <a:pt x="4462403" y="4158657"/>
                </a:lnTo>
                <a:lnTo>
                  <a:pt x="4475908" y="4200525"/>
                </a:lnTo>
              </a:path>
            </a:pathLst>
          </a:custGeom>
          <a:noFill/>
          <a:ln w="38100">
            <a:solidFill>
              <a:srgbClr val="889DA7"/>
            </a:solidFill>
            <a:prstDash val="dash"/>
          </a:ln>
        </p:spPr>
      </p:sp>
      <p:sp>
        <p:nvSpPr>
          <p:cNvPr id="45" name="Sprung: f(x) = −0,5(x − 2)² + 4,5">
            <a:extLst>
              <a:ext uri="{FF2B5EF4-FFF2-40B4-BE49-F238E27FC236}">
                <a16:creationId xmlns:a16="http://schemas.microsoft.com/office/drawing/2014/main" id="{7151EC50-485E-4499-9071-B9B1891590A2}"/>
              </a:ext>
            </a:extLst>
          </p:cNvPr>
          <p:cNvSpPr>
            <a:spLocks noGrp="1"/>
          </p:cNvSpPr>
          <p:nvPr/>
        </p:nvSpPr>
        <p:spPr>
          <a:xfrm>
            <a:off x="571500" y="1381125"/>
            <a:ext cx="4905375" cy="4714875"/>
          </a:xfrm>
          <a:custGeom>
            <a:avLst/>
            <a:gdLst/>
            <a:ahLst/>
            <a:cxnLst/>
            <a:rect l="0" t="0" r="0" b="0"/>
            <a:pathLst>
              <a:path w="4905375" h="4714875">
                <a:moveTo>
                  <a:pt x="1350645" y="2035969"/>
                </a:moveTo>
                <a:lnTo>
                  <a:pt x="1364583" y="2012068"/>
                </a:lnTo>
                <a:lnTo>
                  <a:pt x="1378522" y="1988469"/>
                </a:lnTo>
                <a:lnTo>
                  <a:pt x="1392460" y="1965170"/>
                </a:lnTo>
                <a:lnTo>
                  <a:pt x="1406398" y="1942171"/>
                </a:lnTo>
                <a:lnTo>
                  <a:pt x="1420336" y="1919474"/>
                </a:lnTo>
                <a:lnTo>
                  <a:pt x="1434274" y="1897076"/>
                </a:lnTo>
                <a:lnTo>
                  <a:pt x="1448213" y="1874980"/>
                </a:lnTo>
                <a:lnTo>
                  <a:pt x="1462151" y="1853184"/>
                </a:lnTo>
                <a:lnTo>
                  <a:pt x="1476089" y="1831689"/>
                </a:lnTo>
                <a:lnTo>
                  <a:pt x="1490028" y="1810494"/>
                </a:lnTo>
                <a:lnTo>
                  <a:pt x="1503966" y="1789600"/>
                </a:lnTo>
                <a:lnTo>
                  <a:pt x="1517904" y="1769007"/>
                </a:lnTo>
                <a:lnTo>
                  <a:pt x="1531842" y="1748714"/>
                </a:lnTo>
                <a:lnTo>
                  <a:pt x="1545781" y="1728722"/>
                </a:lnTo>
                <a:lnTo>
                  <a:pt x="1559719" y="1709031"/>
                </a:lnTo>
                <a:lnTo>
                  <a:pt x="1573657" y="1689640"/>
                </a:lnTo>
                <a:lnTo>
                  <a:pt x="1587595" y="1670550"/>
                </a:lnTo>
                <a:lnTo>
                  <a:pt x="1601533" y="1651760"/>
                </a:lnTo>
                <a:lnTo>
                  <a:pt x="1615472" y="1633271"/>
                </a:lnTo>
                <a:lnTo>
                  <a:pt x="1629410" y="1615083"/>
                </a:lnTo>
                <a:lnTo>
                  <a:pt x="1643348" y="1597195"/>
                </a:lnTo>
                <a:lnTo>
                  <a:pt x="1657287" y="1579608"/>
                </a:lnTo>
                <a:lnTo>
                  <a:pt x="1671225" y="1562322"/>
                </a:lnTo>
                <a:lnTo>
                  <a:pt x="1685163" y="1545336"/>
                </a:lnTo>
                <a:lnTo>
                  <a:pt x="1699101" y="1528651"/>
                </a:lnTo>
                <a:lnTo>
                  <a:pt x="1713040" y="1512266"/>
                </a:lnTo>
                <a:lnTo>
                  <a:pt x="1726978" y="1496183"/>
                </a:lnTo>
                <a:lnTo>
                  <a:pt x="1740916" y="1480399"/>
                </a:lnTo>
                <a:lnTo>
                  <a:pt x="1754854" y="1464917"/>
                </a:lnTo>
                <a:lnTo>
                  <a:pt x="1768793" y="1449735"/>
                </a:lnTo>
                <a:lnTo>
                  <a:pt x="1782731" y="1434853"/>
                </a:lnTo>
                <a:lnTo>
                  <a:pt x="1796669" y="1420273"/>
                </a:lnTo>
                <a:lnTo>
                  <a:pt x="1810607" y="1405993"/>
                </a:lnTo>
                <a:lnTo>
                  <a:pt x="1824546" y="1392013"/>
                </a:lnTo>
                <a:lnTo>
                  <a:pt x="1838484" y="1378334"/>
                </a:lnTo>
                <a:lnTo>
                  <a:pt x="1852422" y="1364956"/>
                </a:lnTo>
                <a:lnTo>
                  <a:pt x="1866360" y="1351879"/>
                </a:lnTo>
                <a:lnTo>
                  <a:pt x="1880299" y="1339102"/>
                </a:lnTo>
                <a:lnTo>
                  <a:pt x="1894237" y="1326626"/>
                </a:lnTo>
                <a:lnTo>
                  <a:pt x="1908175" y="1314450"/>
                </a:lnTo>
                <a:lnTo>
                  <a:pt x="1922113" y="1302575"/>
                </a:lnTo>
                <a:lnTo>
                  <a:pt x="1936052" y="1291001"/>
                </a:lnTo>
                <a:lnTo>
                  <a:pt x="1949990" y="1279727"/>
                </a:lnTo>
                <a:lnTo>
                  <a:pt x="1963928" y="1268754"/>
                </a:lnTo>
                <a:lnTo>
                  <a:pt x="1977866" y="1258081"/>
                </a:lnTo>
                <a:lnTo>
                  <a:pt x="1991805" y="1247710"/>
                </a:lnTo>
                <a:lnTo>
                  <a:pt x="2005743" y="1237638"/>
                </a:lnTo>
                <a:lnTo>
                  <a:pt x="2019681" y="1227868"/>
                </a:lnTo>
                <a:lnTo>
                  <a:pt x="2033619" y="1218398"/>
                </a:lnTo>
                <a:lnTo>
                  <a:pt x="2047558" y="1209229"/>
                </a:lnTo>
                <a:lnTo>
                  <a:pt x="2061496" y="1200360"/>
                </a:lnTo>
                <a:lnTo>
                  <a:pt x="2075434" y="1191792"/>
                </a:lnTo>
                <a:lnTo>
                  <a:pt x="2089372" y="1183524"/>
                </a:lnTo>
                <a:lnTo>
                  <a:pt x="2103311" y="1175558"/>
                </a:lnTo>
                <a:lnTo>
                  <a:pt x="2117249" y="1167892"/>
                </a:lnTo>
                <a:lnTo>
                  <a:pt x="2131187" y="1160526"/>
                </a:lnTo>
                <a:lnTo>
                  <a:pt x="2145125" y="1153461"/>
                </a:lnTo>
                <a:lnTo>
                  <a:pt x="2159064" y="1146697"/>
                </a:lnTo>
                <a:lnTo>
                  <a:pt x="2173002" y="1140233"/>
                </a:lnTo>
                <a:lnTo>
                  <a:pt x="2186940" y="1134070"/>
                </a:lnTo>
                <a:lnTo>
                  <a:pt x="2200878" y="1128208"/>
                </a:lnTo>
                <a:lnTo>
                  <a:pt x="2214817" y="1122646"/>
                </a:lnTo>
                <a:lnTo>
                  <a:pt x="2228755" y="1117385"/>
                </a:lnTo>
                <a:lnTo>
                  <a:pt x="2242693" y="1112425"/>
                </a:lnTo>
                <a:lnTo>
                  <a:pt x="2256631" y="1107765"/>
                </a:lnTo>
                <a:lnTo>
                  <a:pt x="2270570" y="1103406"/>
                </a:lnTo>
                <a:lnTo>
                  <a:pt x="2284508" y="1099347"/>
                </a:lnTo>
                <a:lnTo>
                  <a:pt x="2298446" y="1095589"/>
                </a:lnTo>
                <a:lnTo>
                  <a:pt x="2312384" y="1092132"/>
                </a:lnTo>
                <a:lnTo>
                  <a:pt x="2326323" y="1088975"/>
                </a:lnTo>
                <a:lnTo>
                  <a:pt x="2340261" y="1086119"/>
                </a:lnTo>
                <a:lnTo>
                  <a:pt x="2354199" y="1083564"/>
                </a:lnTo>
                <a:lnTo>
                  <a:pt x="2368137" y="1081309"/>
                </a:lnTo>
                <a:lnTo>
                  <a:pt x="2382076" y="1079355"/>
                </a:lnTo>
                <a:lnTo>
                  <a:pt x="2396014" y="1077702"/>
                </a:lnTo>
                <a:lnTo>
                  <a:pt x="2409952" y="1076349"/>
                </a:lnTo>
                <a:lnTo>
                  <a:pt x="2423890" y="1075297"/>
                </a:lnTo>
                <a:lnTo>
                  <a:pt x="2437829" y="1074545"/>
                </a:lnTo>
                <a:lnTo>
                  <a:pt x="2451767" y="1074094"/>
                </a:lnTo>
                <a:lnTo>
                  <a:pt x="2465705" y="1073944"/>
                </a:lnTo>
                <a:lnTo>
                  <a:pt x="2479643" y="1074094"/>
                </a:lnTo>
                <a:lnTo>
                  <a:pt x="2493581" y="1074545"/>
                </a:lnTo>
                <a:lnTo>
                  <a:pt x="2507520" y="1075297"/>
                </a:lnTo>
                <a:lnTo>
                  <a:pt x="2521458" y="1076349"/>
                </a:lnTo>
                <a:lnTo>
                  <a:pt x="2535396" y="1077702"/>
                </a:lnTo>
                <a:lnTo>
                  <a:pt x="2549335" y="1079355"/>
                </a:lnTo>
                <a:lnTo>
                  <a:pt x="2563273" y="1081309"/>
                </a:lnTo>
                <a:lnTo>
                  <a:pt x="2577211" y="1083564"/>
                </a:lnTo>
                <a:lnTo>
                  <a:pt x="2591149" y="1086119"/>
                </a:lnTo>
                <a:lnTo>
                  <a:pt x="2605088" y="1088975"/>
                </a:lnTo>
                <a:lnTo>
                  <a:pt x="2619026" y="1092132"/>
                </a:lnTo>
                <a:lnTo>
                  <a:pt x="2632964" y="1095589"/>
                </a:lnTo>
                <a:lnTo>
                  <a:pt x="2646902" y="1099347"/>
                </a:lnTo>
                <a:lnTo>
                  <a:pt x="2660841" y="1103406"/>
                </a:lnTo>
                <a:lnTo>
                  <a:pt x="2674779" y="1107765"/>
                </a:lnTo>
                <a:lnTo>
                  <a:pt x="2688717" y="1112425"/>
                </a:lnTo>
                <a:lnTo>
                  <a:pt x="2702655" y="1117385"/>
                </a:lnTo>
                <a:lnTo>
                  <a:pt x="2716594" y="1122646"/>
                </a:lnTo>
                <a:lnTo>
                  <a:pt x="2730532" y="1128208"/>
                </a:lnTo>
                <a:lnTo>
                  <a:pt x="2744470" y="1134070"/>
                </a:lnTo>
                <a:lnTo>
                  <a:pt x="2758408" y="1140233"/>
                </a:lnTo>
                <a:lnTo>
                  <a:pt x="2772346" y="1146697"/>
                </a:lnTo>
                <a:lnTo>
                  <a:pt x="2786285" y="1153461"/>
                </a:lnTo>
                <a:lnTo>
                  <a:pt x="2800223" y="1160526"/>
                </a:lnTo>
                <a:lnTo>
                  <a:pt x="2814161" y="1167892"/>
                </a:lnTo>
                <a:lnTo>
                  <a:pt x="2828099" y="1175558"/>
                </a:lnTo>
                <a:lnTo>
                  <a:pt x="2842038" y="1183524"/>
                </a:lnTo>
                <a:lnTo>
                  <a:pt x="2855976" y="1191792"/>
                </a:lnTo>
                <a:lnTo>
                  <a:pt x="2869914" y="1200360"/>
                </a:lnTo>
                <a:lnTo>
                  <a:pt x="2883853" y="1209229"/>
                </a:lnTo>
                <a:lnTo>
                  <a:pt x="2897791" y="1218398"/>
                </a:lnTo>
                <a:lnTo>
                  <a:pt x="2911729" y="1227868"/>
                </a:lnTo>
                <a:lnTo>
                  <a:pt x="2925667" y="1237638"/>
                </a:lnTo>
                <a:lnTo>
                  <a:pt x="2939606" y="1247710"/>
                </a:lnTo>
                <a:lnTo>
                  <a:pt x="2953544" y="1258081"/>
                </a:lnTo>
                <a:lnTo>
                  <a:pt x="2967482" y="1268754"/>
                </a:lnTo>
                <a:lnTo>
                  <a:pt x="2981420" y="1279727"/>
                </a:lnTo>
                <a:lnTo>
                  <a:pt x="2995359" y="1291001"/>
                </a:lnTo>
                <a:lnTo>
                  <a:pt x="3009297" y="1302575"/>
                </a:lnTo>
                <a:lnTo>
                  <a:pt x="3023235" y="1314450"/>
                </a:lnTo>
                <a:lnTo>
                  <a:pt x="3037173" y="1326626"/>
                </a:lnTo>
                <a:lnTo>
                  <a:pt x="3051112" y="1339102"/>
                </a:lnTo>
                <a:lnTo>
                  <a:pt x="3065050" y="1351879"/>
                </a:lnTo>
                <a:lnTo>
                  <a:pt x="3078988" y="1364956"/>
                </a:lnTo>
                <a:lnTo>
                  <a:pt x="3092926" y="1378334"/>
                </a:lnTo>
                <a:lnTo>
                  <a:pt x="3106865" y="1392013"/>
                </a:lnTo>
                <a:lnTo>
                  <a:pt x="3120803" y="1405993"/>
                </a:lnTo>
                <a:lnTo>
                  <a:pt x="3134741" y="1420273"/>
                </a:lnTo>
                <a:lnTo>
                  <a:pt x="3148679" y="1434853"/>
                </a:lnTo>
                <a:lnTo>
                  <a:pt x="3162617" y="1449735"/>
                </a:lnTo>
                <a:lnTo>
                  <a:pt x="3176556" y="1464917"/>
                </a:lnTo>
                <a:lnTo>
                  <a:pt x="3190494" y="1480399"/>
                </a:lnTo>
                <a:lnTo>
                  <a:pt x="3204432" y="1496183"/>
                </a:lnTo>
                <a:lnTo>
                  <a:pt x="3218371" y="1512266"/>
                </a:lnTo>
                <a:lnTo>
                  <a:pt x="3232309" y="1528651"/>
                </a:lnTo>
                <a:lnTo>
                  <a:pt x="3246247" y="1545336"/>
                </a:lnTo>
                <a:lnTo>
                  <a:pt x="3260185" y="1562322"/>
                </a:lnTo>
                <a:lnTo>
                  <a:pt x="3274124" y="1579608"/>
                </a:lnTo>
                <a:lnTo>
                  <a:pt x="3288062" y="1597195"/>
                </a:lnTo>
                <a:lnTo>
                  <a:pt x="3302000" y="1615083"/>
                </a:lnTo>
                <a:lnTo>
                  <a:pt x="3315938" y="1633271"/>
                </a:lnTo>
                <a:lnTo>
                  <a:pt x="3329877" y="1651760"/>
                </a:lnTo>
                <a:lnTo>
                  <a:pt x="3343815" y="1670550"/>
                </a:lnTo>
                <a:lnTo>
                  <a:pt x="3357753" y="1689640"/>
                </a:lnTo>
                <a:lnTo>
                  <a:pt x="3371691" y="1709031"/>
                </a:lnTo>
                <a:lnTo>
                  <a:pt x="3385630" y="1728722"/>
                </a:lnTo>
                <a:lnTo>
                  <a:pt x="3399568" y="1748714"/>
                </a:lnTo>
                <a:lnTo>
                  <a:pt x="3413506" y="1769007"/>
                </a:lnTo>
                <a:lnTo>
                  <a:pt x="3427444" y="1789600"/>
                </a:lnTo>
                <a:lnTo>
                  <a:pt x="3441382" y="1810494"/>
                </a:lnTo>
                <a:lnTo>
                  <a:pt x="3455321" y="1831689"/>
                </a:lnTo>
                <a:lnTo>
                  <a:pt x="3469259" y="1853184"/>
                </a:lnTo>
                <a:lnTo>
                  <a:pt x="3483197" y="1874980"/>
                </a:lnTo>
                <a:lnTo>
                  <a:pt x="3497135" y="1897076"/>
                </a:lnTo>
                <a:lnTo>
                  <a:pt x="3511074" y="1919474"/>
                </a:lnTo>
                <a:lnTo>
                  <a:pt x="3525012" y="1942171"/>
                </a:lnTo>
                <a:lnTo>
                  <a:pt x="3538950" y="1965170"/>
                </a:lnTo>
                <a:lnTo>
                  <a:pt x="3552889" y="1988469"/>
                </a:lnTo>
                <a:lnTo>
                  <a:pt x="3566827" y="2012068"/>
                </a:lnTo>
                <a:lnTo>
                  <a:pt x="3580765" y="2035969"/>
                </a:lnTo>
                <a:lnTo>
                  <a:pt x="3594703" y="2060170"/>
                </a:lnTo>
                <a:lnTo>
                  <a:pt x="3608642" y="2084671"/>
                </a:lnTo>
                <a:lnTo>
                  <a:pt x="3622580" y="2109473"/>
                </a:lnTo>
                <a:lnTo>
                  <a:pt x="3636518" y="2134576"/>
                </a:lnTo>
                <a:lnTo>
                  <a:pt x="3650456" y="2159980"/>
                </a:lnTo>
                <a:lnTo>
                  <a:pt x="3664395" y="2185684"/>
                </a:lnTo>
                <a:lnTo>
                  <a:pt x="3678333" y="2211689"/>
                </a:lnTo>
                <a:lnTo>
                  <a:pt x="3692271" y="2237994"/>
                </a:lnTo>
                <a:lnTo>
                  <a:pt x="3706209" y="2264600"/>
                </a:lnTo>
                <a:lnTo>
                  <a:pt x="3720148" y="2291507"/>
                </a:lnTo>
                <a:lnTo>
                  <a:pt x="3734086" y="2318714"/>
                </a:lnTo>
                <a:lnTo>
                  <a:pt x="3748024" y="2346222"/>
                </a:lnTo>
                <a:lnTo>
                  <a:pt x="3761962" y="2374030"/>
                </a:lnTo>
                <a:lnTo>
                  <a:pt x="3775900" y="2402140"/>
                </a:lnTo>
                <a:lnTo>
                  <a:pt x="3789839" y="2430549"/>
                </a:lnTo>
                <a:lnTo>
                  <a:pt x="3803777" y="2459260"/>
                </a:lnTo>
                <a:lnTo>
                  <a:pt x="3817715" y="2488271"/>
                </a:lnTo>
                <a:lnTo>
                  <a:pt x="3831654" y="2517583"/>
                </a:lnTo>
                <a:lnTo>
                  <a:pt x="3845592" y="2547195"/>
                </a:lnTo>
                <a:lnTo>
                  <a:pt x="3859530" y="2577108"/>
                </a:lnTo>
                <a:lnTo>
                  <a:pt x="3873468" y="2607321"/>
                </a:lnTo>
                <a:lnTo>
                  <a:pt x="3887407" y="2637836"/>
                </a:lnTo>
                <a:lnTo>
                  <a:pt x="3901345" y="2668651"/>
                </a:lnTo>
                <a:lnTo>
                  <a:pt x="3915283" y="2699766"/>
                </a:lnTo>
                <a:lnTo>
                  <a:pt x="3929221" y="2731182"/>
                </a:lnTo>
                <a:lnTo>
                  <a:pt x="3943160" y="2762899"/>
                </a:lnTo>
                <a:lnTo>
                  <a:pt x="3957098" y="2794916"/>
                </a:lnTo>
                <a:lnTo>
                  <a:pt x="3971036" y="2827234"/>
                </a:lnTo>
                <a:lnTo>
                  <a:pt x="3984974" y="2859853"/>
                </a:lnTo>
                <a:lnTo>
                  <a:pt x="3998913" y="2892772"/>
                </a:lnTo>
                <a:lnTo>
                  <a:pt x="4012851" y="2925992"/>
                </a:lnTo>
                <a:lnTo>
                  <a:pt x="4026789" y="2959513"/>
                </a:lnTo>
                <a:lnTo>
                  <a:pt x="4040727" y="2993334"/>
                </a:lnTo>
                <a:lnTo>
                  <a:pt x="4054665" y="3027456"/>
                </a:lnTo>
                <a:lnTo>
                  <a:pt x="4068604" y="3061878"/>
                </a:lnTo>
                <a:lnTo>
                  <a:pt x="4082542" y="3096601"/>
                </a:lnTo>
                <a:lnTo>
                  <a:pt x="4096480" y="3131625"/>
                </a:lnTo>
                <a:lnTo>
                  <a:pt x="4110419" y="3166949"/>
                </a:lnTo>
                <a:lnTo>
                  <a:pt x="4124357" y="3202574"/>
                </a:lnTo>
                <a:lnTo>
                  <a:pt x="4138295" y="3238500"/>
                </a:lnTo>
              </a:path>
            </a:pathLst>
          </a:custGeom>
          <a:noFill/>
          <a:ln w="38100">
            <a:solidFill>
              <a:srgbClr val="087F83"/>
            </a:solidFill>
            <a:prstDash val="solid"/>
          </a:ln>
        </p:spPr>
      </p:sp>
      <p:sp>
        <p:nvSpPr>
          <p:cNvPr id="46" name="Hilfslinie Höhe 5">
            <a:extLst>
              <a:ext uri="{FF2B5EF4-FFF2-40B4-BE49-F238E27FC236}">
                <a16:creationId xmlns:a16="http://schemas.microsoft.com/office/drawing/2014/main" id="{42F946BB-5755-4EFD-A757-D3EB793D3DAC}"/>
              </a:ext>
            </a:extLst>
          </p:cNvPr>
          <p:cNvSpPr>
            <a:spLocks noGrp="1"/>
          </p:cNvSpPr>
          <p:nvPr/>
        </p:nvSpPr>
        <p:spPr>
          <a:xfrm>
            <a:off x="1085850" y="2214563"/>
            <a:ext cx="4181475" cy="95"/>
          </a:xfrm>
          <a:prstGeom prst="line">
            <a:avLst/>
          </a:prstGeom>
          <a:noFill/>
          <a:ln w="17145">
            <a:solidFill>
              <a:srgbClr val="B6492B"/>
            </a:solidFill>
            <a:prstDash val="dash"/>
          </a:ln>
        </p:spPr>
      </p:sp>
      <p:sp>
        <p:nvSpPr>
          <p:cNvPr id="47" name="Höhenlinie 5">
            <a:extLst>
              <a:ext uri="{FF2B5EF4-FFF2-40B4-BE49-F238E27FC236}">
                <a16:creationId xmlns:a16="http://schemas.microsoft.com/office/drawing/2014/main" id="{F196CADE-0AE3-4146-BC01-AED6487BAC45}"/>
              </a:ext>
            </a:extLst>
          </p:cNvPr>
          <p:cNvSpPr>
            <a:spLocks noGrp="1"/>
          </p:cNvSpPr>
          <p:nvPr/>
        </p:nvSpPr>
        <p:spPr>
          <a:xfrm>
            <a:off x="4431030" y="1938338"/>
            <a:ext cx="933450" cy="25717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l">
              <a:defRPr sz="1575" b="0">
                <a:solidFill>
                  <a:srgbClr val="B6492B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B6492B"/>
                </a:solidFill>
                <a:latin typeface="Arial"/>
                <a:ea typeface="Arial"/>
                <a:cs typeface="Arial"/>
              </a:rPr>
              <a:t>Höhe 5</a:t>
            </a:r>
          </a:p>
        </p:txBody>
      </p:sp>
      <p:sp>
        <p:nvSpPr>
          <p:cNvPr id="48" name="Gleicher Funktionswert 4">
            <a:extLst>
              <a:ext uri="{FF2B5EF4-FFF2-40B4-BE49-F238E27FC236}">
                <a16:creationId xmlns:a16="http://schemas.microsoft.com/office/drawing/2014/main" id="{B93B3DAB-490B-45B0-98D5-FA4E75AA54DA}"/>
              </a:ext>
            </a:extLst>
          </p:cNvPr>
          <p:cNvSpPr>
            <a:spLocks noGrp="1"/>
          </p:cNvSpPr>
          <p:nvPr/>
        </p:nvSpPr>
        <p:spPr>
          <a:xfrm>
            <a:off x="2479675" y="2695575"/>
            <a:ext cx="1115060" cy="95"/>
          </a:xfrm>
          <a:prstGeom prst="line">
            <a:avLst/>
          </a:prstGeom>
          <a:noFill/>
          <a:ln w="15240">
            <a:solidFill>
              <a:srgbClr val="19334A"/>
            </a:solidFill>
            <a:prstDash val="dash"/>
          </a:ln>
        </p:spPr>
      </p:sp>
      <p:sp>
        <p:nvSpPr>
          <p:cNvPr id="49" name="Stelle 1">
            <a:extLst>
              <a:ext uri="{FF2B5EF4-FFF2-40B4-BE49-F238E27FC236}">
                <a16:creationId xmlns:a16="http://schemas.microsoft.com/office/drawing/2014/main" id="{B9ABAFF0-CA67-4A87-A73F-E12169B50272}"/>
              </a:ext>
            </a:extLst>
          </p:cNvPr>
          <p:cNvSpPr>
            <a:spLocks noGrp="1"/>
          </p:cNvSpPr>
          <p:nvPr/>
        </p:nvSpPr>
        <p:spPr>
          <a:xfrm>
            <a:off x="2479675" y="2695575"/>
            <a:ext cx="95" cy="1924050"/>
          </a:xfrm>
          <a:prstGeom prst="line">
            <a:avLst/>
          </a:prstGeom>
          <a:noFill/>
          <a:ln w="12383">
            <a:solidFill>
              <a:srgbClr val="889DA7"/>
            </a:solidFill>
            <a:prstDash val="dash"/>
          </a:ln>
        </p:spPr>
      </p:sp>
      <p:sp>
        <p:nvSpPr>
          <p:cNvPr id="50" name="Punkt (1|4)">
            <a:extLst>
              <a:ext uri="{FF2B5EF4-FFF2-40B4-BE49-F238E27FC236}">
                <a16:creationId xmlns:a16="http://schemas.microsoft.com/office/drawing/2014/main" id="{50C9FD3C-C37B-4236-8DAE-76BCFD654B96}"/>
              </a:ext>
            </a:extLst>
          </p:cNvPr>
          <p:cNvSpPr>
            <a:spLocks noGrp="1"/>
          </p:cNvSpPr>
          <p:nvPr/>
        </p:nvSpPr>
        <p:spPr>
          <a:xfrm>
            <a:off x="2432050" y="2647950"/>
            <a:ext cx="95250" cy="95250"/>
          </a:xfrm>
          <a:prstGeom prst="ellipse">
            <a:avLst/>
          </a:prstGeom>
          <a:solidFill>
            <a:srgbClr val="087F83"/>
          </a:solidFill>
          <a:ln w="9525">
            <a:solidFill>
              <a:srgbClr val="087F83"/>
            </a:solidFill>
          </a:ln>
        </p:spPr>
      </p:sp>
      <p:sp>
        <p:nvSpPr>
          <p:cNvPr id="51" name="Stelle 3">
            <a:extLst>
              <a:ext uri="{FF2B5EF4-FFF2-40B4-BE49-F238E27FC236}">
                <a16:creationId xmlns:a16="http://schemas.microsoft.com/office/drawing/2014/main" id="{D4936373-7745-458B-A28A-EAB08D102C2A}"/>
              </a:ext>
            </a:extLst>
          </p:cNvPr>
          <p:cNvSpPr>
            <a:spLocks noGrp="1"/>
          </p:cNvSpPr>
          <p:nvPr/>
        </p:nvSpPr>
        <p:spPr>
          <a:xfrm>
            <a:off x="3594735" y="2695575"/>
            <a:ext cx="95" cy="1924050"/>
          </a:xfrm>
          <a:prstGeom prst="line">
            <a:avLst/>
          </a:prstGeom>
          <a:noFill/>
          <a:ln w="12383">
            <a:solidFill>
              <a:srgbClr val="889DA7"/>
            </a:solidFill>
            <a:prstDash val="dash"/>
          </a:ln>
        </p:spPr>
      </p:sp>
      <p:sp>
        <p:nvSpPr>
          <p:cNvPr id="52" name="Punkt (3|4)">
            <a:extLst>
              <a:ext uri="{FF2B5EF4-FFF2-40B4-BE49-F238E27FC236}">
                <a16:creationId xmlns:a16="http://schemas.microsoft.com/office/drawing/2014/main" id="{A2CADF3D-D958-4717-A788-B6492DA4787B}"/>
              </a:ext>
            </a:extLst>
          </p:cNvPr>
          <p:cNvSpPr>
            <a:spLocks noGrp="1"/>
          </p:cNvSpPr>
          <p:nvPr/>
        </p:nvSpPr>
        <p:spPr>
          <a:xfrm>
            <a:off x="3547110" y="2647950"/>
            <a:ext cx="95250" cy="95250"/>
          </a:xfrm>
          <a:prstGeom prst="ellipse">
            <a:avLst/>
          </a:prstGeom>
          <a:solidFill>
            <a:srgbClr val="087F83"/>
          </a:solidFill>
          <a:ln w="9525">
            <a:solidFill>
              <a:srgbClr val="087F83"/>
            </a:solidFill>
          </a:ln>
        </p:spPr>
      </p:sp>
      <p:sp>
        <p:nvSpPr>
          <p:cNvPr id="53" name="Hochpunkt (2|4,5)">
            <a:extLst>
              <a:ext uri="{FF2B5EF4-FFF2-40B4-BE49-F238E27FC236}">
                <a16:creationId xmlns:a16="http://schemas.microsoft.com/office/drawing/2014/main" id="{AB136C2E-1A38-4859-9885-4206652BDFD6}"/>
              </a:ext>
            </a:extLst>
          </p:cNvPr>
          <p:cNvSpPr>
            <a:spLocks noGrp="1"/>
          </p:cNvSpPr>
          <p:nvPr/>
        </p:nvSpPr>
        <p:spPr>
          <a:xfrm>
            <a:off x="2980055" y="2397919"/>
            <a:ext cx="114300" cy="114300"/>
          </a:xfrm>
          <a:prstGeom prst="ellipse">
            <a:avLst/>
          </a:prstGeom>
          <a:solidFill>
            <a:srgbClr val="087F83"/>
          </a:solidFill>
          <a:ln w="9525">
            <a:solidFill>
              <a:srgbClr val="087F83"/>
            </a:solidFill>
          </a:ln>
        </p:spPr>
      </p:sp>
      <p:sp>
        <p:nvSpPr>
          <p:cNvPr id="54" name="Maximum">
            <a:extLst>
              <a:ext uri="{FF2B5EF4-FFF2-40B4-BE49-F238E27FC236}">
                <a16:creationId xmlns:a16="http://schemas.microsoft.com/office/drawing/2014/main" id="{3E204A48-B644-431E-B586-2B06FBEC25D6}"/>
              </a:ext>
            </a:extLst>
          </p:cNvPr>
          <p:cNvSpPr>
            <a:spLocks noGrp="1"/>
          </p:cNvSpPr>
          <p:nvPr/>
        </p:nvSpPr>
        <p:spPr>
          <a:xfrm>
            <a:off x="2379980" y="2102644"/>
            <a:ext cx="1485900" cy="2857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l">
              <a:defRPr sz="1800" b="1">
                <a:solidFill>
                  <a:srgbClr val="087F83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087F83"/>
                </a:solidFill>
                <a:latin typeface="Arial"/>
                <a:ea typeface="Arial"/>
                <a:cs typeface="Arial"/>
              </a:rPr>
              <a:t>f(2) = 4,5</a:t>
            </a:r>
          </a:p>
        </p:txBody>
      </p:sp>
      <p:sp>
        <p:nvSpPr>
          <p:cNvPr id="55" name="Doppelter Funktionswert">
            <a:extLst>
              <a:ext uri="{FF2B5EF4-FFF2-40B4-BE49-F238E27FC236}">
                <a16:creationId xmlns:a16="http://schemas.microsoft.com/office/drawing/2014/main" id="{2DCEFC9F-156F-48EE-AA31-5854DBC0EDD8}"/>
              </a:ext>
            </a:extLst>
          </p:cNvPr>
          <p:cNvSpPr>
            <a:spLocks noGrp="1"/>
          </p:cNvSpPr>
          <p:nvPr/>
        </p:nvSpPr>
        <p:spPr>
          <a:xfrm>
            <a:off x="2170430" y="2819400"/>
            <a:ext cx="2133600" cy="3048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l">
              <a:defRPr sz="1650" b="0">
                <a:solidFill>
                  <a:srgbClr val="19334A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19334A"/>
                </a:solidFill>
                <a:latin typeface="Arial"/>
                <a:ea typeface="Arial"/>
                <a:cs typeface="Arial"/>
              </a:rPr>
              <a:t>f(1) = f(3) = 4</a:t>
            </a:r>
          </a:p>
        </p:txBody>
      </p:sp>
      <p:sp>
        <p:nvSpPr>
          <p:cNvPr id="56" name="Definitionsmenge">
            <a:extLst>
              <a:ext uri="{FF2B5EF4-FFF2-40B4-BE49-F238E27FC236}">
                <a16:creationId xmlns:a16="http://schemas.microsoft.com/office/drawing/2014/main" id="{F84831D0-42D4-4B8D-8F19-B7F7F334C108}"/>
              </a:ext>
            </a:extLst>
          </p:cNvPr>
          <p:cNvSpPr>
            <a:spLocks noGrp="1"/>
          </p:cNvSpPr>
          <p:nvPr/>
        </p:nvSpPr>
        <p:spPr>
          <a:xfrm>
            <a:off x="1922145" y="5268992"/>
            <a:ext cx="2787650" cy="95"/>
          </a:xfrm>
          <a:prstGeom prst="line">
            <a:avLst/>
          </a:prstGeom>
          <a:noFill/>
          <a:ln w="47625">
            <a:solidFill>
              <a:srgbClr val="087F83"/>
            </a:solidFill>
            <a:prstDash val="solid"/>
          </a:ln>
        </p:spPr>
      </p:sp>
      <p:sp>
        <p:nvSpPr>
          <p:cNvPr id="57" name="D links">
            <a:extLst>
              <a:ext uri="{FF2B5EF4-FFF2-40B4-BE49-F238E27FC236}">
                <a16:creationId xmlns:a16="http://schemas.microsoft.com/office/drawing/2014/main" id="{D65CC586-4EF6-4386-9D38-F71A33C15777}"/>
              </a:ext>
            </a:extLst>
          </p:cNvPr>
          <p:cNvSpPr>
            <a:spLocks noGrp="1"/>
          </p:cNvSpPr>
          <p:nvPr/>
        </p:nvSpPr>
        <p:spPr>
          <a:xfrm>
            <a:off x="1884045" y="5230892"/>
            <a:ext cx="76200" cy="76200"/>
          </a:xfrm>
          <a:prstGeom prst="ellipse">
            <a:avLst/>
          </a:prstGeom>
          <a:solidFill>
            <a:srgbClr val="087F83"/>
          </a:solidFill>
          <a:ln w="9525">
            <a:solidFill>
              <a:srgbClr val="087F83"/>
            </a:solidFill>
          </a:ln>
        </p:spPr>
      </p:sp>
      <p:sp>
        <p:nvSpPr>
          <p:cNvPr id="58" name="D rechts">
            <a:extLst>
              <a:ext uri="{FF2B5EF4-FFF2-40B4-BE49-F238E27FC236}">
                <a16:creationId xmlns:a16="http://schemas.microsoft.com/office/drawing/2014/main" id="{76EF25A6-A70B-4B20-A561-887042166840}"/>
              </a:ext>
            </a:extLst>
          </p:cNvPr>
          <p:cNvSpPr>
            <a:spLocks noGrp="1"/>
          </p:cNvSpPr>
          <p:nvPr/>
        </p:nvSpPr>
        <p:spPr>
          <a:xfrm>
            <a:off x="4671695" y="5230892"/>
            <a:ext cx="76200" cy="76200"/>
          </a:xfrm>
          <a:prstGeom prst="ellipse">
            <a:avLst/>
          </a:prstGeom>
          <a:solidFill>
            <a:srgbClr val="087F83"/>
          </a:solidFill>
          <a:ln w="9525">
            <a:solidFill>
              <a:srgbClr val="087F83"/>
            </a:solidFill>
          </a:ln>
        </p:spPr>
      </p:sp>
      <p:sp>
        <p:nvSpPr>
          <p:cNvPr id="59" name="D des Sprungs">
            <a:extLst>
              <a:ext uri="{FF2B5EF4-FFF2-40B4-BE49-F238E27FC236}">
                <a16:creationId xmlns:a16="http://schemas.microsoft.com/office/drawing/2014/main" id="{9CED76D1-D371-4CE8-AEEB-469ABEB42483}"/>
              </a:ext>
            </a:extLst>
          </p:cNvPr>
          <p:cNvSpPr>
            <a:spLocks noGrp="1"/>
          </p:cNvSpPr>
          <p:nvPr/>
        </p:nvSpPr>
        <p:spPr>
          <a:xfrm>
            <a:off x="2763520" y="4954667"/>
            <a:ext cx="1333500" cy="2857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l">
              <a:defRPr sz="1725" b="1">
                <a:solidFill>
                  <a:srgbClr val="087F83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087F83"/>
                </a:solidFill>
                <a:latin typeface="Arial"/>
                <a:ea typeface="Arial"/>
                <a:cs typeface="Arial"/>
              </a:rPr>
              <a:t>D = [0; 5]</a:t>
            </a:r>
          </a:p>
        </p:txBody>
      </p:sp>
      <p:sp>
        <p:nvSpPr>
          <p:cNvPr id="60" name="Wertemenge">
            <a:extLst>
              <a:ext uri="{FF2B5EF4-FFF2-40B4-BE49-F238E27FC236}">
                <a16:creationId xmlns:a16="http://schemas.microsoft.com/office/drawing/2014/main" id="{245F5E93-F086-4508-9EA3-07948E7333D5}"/>
              </a:ext>
            </a:extLst>
          </p:cNvPr>
          <p:cNvSpPr>
            <a:spLocks noGrp="1"/>
          </p:cNvSpPr>
          <p:nvPr/>
        </p:nvSpPr>
        <p:spPr>
          <a:xfrm>
            <a:off x="1347889" y="2455069"/>
            <a:ext cx="95" cy="2164556"/>
          </a:xfrm>
          <a:prstGeom prst="line">
            <a:avLst/>
          </a:prstGeom>
          <a:noFill/>
          <a:ln w="47625">
            <a:solidFill>
              <a:srgbClr val="B6492B"/>
            </a:solidFill>
            <a:prstDash val="solid"/>
          </a:ln>
        </p:spPr>
      </p:sp>
      <p:sp>
        <p:nvSpPr>
          <p:cNvPr id="61" name="W unten">
            <a:extLst>
              <a:ext uri="{FF2B5EF4-FFF2-40B4-BE49-F238E27FC236}">
                <a16:creationId xmlns:a16="http://schemas.microsoft.com/office/drawing/2014/main" id="{1BBEF468-C10A-4B4B-9D33-E1F574E50307}"/>
              </a:ext>
            </a:extLst>
          </p:cNvPr>
          <p:cNvSpPr>
            <a:spLocks noGrp="1"/>
          </p:cNvSpPr>
          <p:nvPr/>
        </p:nvSpPr>
        <p:spPr>
          <a:xfrm>
            <a:off x="1309789" y="4581525"/>
            <a:ext cx="76200" cy="76200"/>
          </a:xfrm>
          <a:prstGeom prst="ellipse">
            <a:avLst/>
          </a:prstGeom>
          <a:solidFill>
            <a:srgbClr val="B6492B"/>
          </a:solidFill>
          <a:ln w="9525">
            <a:solidFill>
              <a:srgbClr val="B6492B"/>
            </a:solidFill>
          </a:ln>
        </p:spPr>
      </p:sp>
      <p:sp>
        <p:nvSpPr>
          <p:cNvPr id="62" name="W oben">
            <a:extLst>
              <a:ext uri="{FF2B5EF4-FFF2-40B4-BE49-F238E27FC236}">
                <a16:creationId xmlns:a16="http://schemas.microsoft.com/office/drawing/2014/main" id="{AAF4F583-B9F7-47F8-8CBA-67D9C1C72FC3}"/>
              </a:ext>
            </a:extLst>
          </p:cNvPr>
          <p:cNvSpPr>
            <a:spLocks noGrp="1"/>
          </p:cNvSpPr>
          <p:nvPr/>
        </p:nvSpPr>
        <p:spPr>
          <a:xfrm>
            <a:off x="1309789" y="2416969"/>
            <a:ext cx="76200" cy="76200"/>
          </a:xfrm>
          <a:prstGeom prst="ellipse">
            <a:avLst/>
          </a:prstGeom>
          <a:solidFill>
            <a:srgbClr val="B6492B"/>
          </a:solidFill>
          <a:ln w="9525">
            <a:solidFill>
              <a:srgbClr val="B6492B"/>
            </a:solidFill>
          </a:ln>
        </p:spPr>
      </p:sp>
      <p:sp>
        <p:nvSpPr>
          <p:cNvPr id="63" name="W im Graph">
            <a:extLst>
              <a:ext uri="{FF2B5EF4-FFF2-40B4-BE49-F238E27FC236}">
                <a16:creationId xmlns:a16="http://schemas.microsoft.com/office/drawing/2014/main" id="{8F0EBB44-1FBD-4B04-BBE9-0A8F39D0D44C}"/>
              </a:ext>
            </a:extLst>
          </p:cNvPr>
          <p:cNvSpPr>
            <a:spLocks noGrp="1"/>
          </p:cNvSpPr>
          <p:nvPr/>
        </p:nvSpPr>
        <p:spPr>
          <a:xfrm>
            <a:off x="590550" y="5886450"/>
            <a:ext cx="4810125" cy="3524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950" b="1">
                <a:solidFill>
                  <a:srgbClr val="B6492B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B6492B"/>
                </a:solidFill>
                <a:latin typeface="Arial"/>
                <a:ea typeface="Arial"/>
                <a:cs typeface="Arial"/>
              </a:rPr>
              <a:t>W = [0; 4,5]</a:t>
            </a:r>
          </a:p>
        </p:txBody>
      </p:sp>
      <p:sp>
        <p:nvSpPr>
          <p:cNvPr id="64" name="Lösung Nummer 1">
            <a:extLst>
              <a:ext uri="{FF2B5EF4-FFF2-40B4-BE49-F238E27FC236}">
                <a16:creationId xmlns:a16="http://schemas.microsoft.com/office/drawing/2014/main" id="{739D736F-6ACB-4EB6-824D-12A01E86FE5C}"/>
              </a:ext>
            </a:extLst>
          </p:cNvPr>
          <p:cNvSpPr>
            <a:spLocks noGrp="1"/>
          </p:cNvSpPr>
          <p:nvPr/>
        </p:nvSpPr>
        <p:spPr>
          <a:xfrm>
            <a:off x="5800725" y="1390650"/>
            <a:ext cx="333375" cy="3905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400" b="1">
                <a:solidFill>
                  <a:srgbClr val="B6492B"/>
                </a:solidFill>
                <a:latin typeface="Arial"/>
                <a:ea typeface="Arial"/>
                <a:cs typeface="Arial"/>
              </a:defRPr>
            </a:pPr>
            <a:r>
              <a:rPr sz="2400" b="1">
                <a:solidFill>
                  <a:srgbClr val="B6492B"/>
                </a:solidFill>
                <a:latin typeface="Arial"/>
                <a:ea typeface="Arial"/>
                <a:cs typeface="Arial"/>
              </a:rPr>
              <a:t>1</a:t>
            </a:r>
          </a:p>
        </p:txBody>
      </p:sp>
      <p:sp>
        <p:nvSpPr>
          <p:cNvPr id="65" name="Bewertung 1">
            <a:extLst>
              <a:ext uri="{FF2B5EF4-FFF2-40B4-BE49-F238E27FC236}">
                <a16:creationId xmlns:a16="http://schemas.microsoft.com/office/drawing/2014/main" id="{E29AF179-4C89-4A25-B857-5513964FE051}"/>
              </a:ext>
            </a:extLst>
          </p:cNvPr>
          <p:cNvSpPr>
            <a:spLocks noGrp="1"/>
          </p:cNvSpPr>
          <p:nvPr/>
        </p:nvSpPr>
        <p:spPr>
          <a:xfrm>
            <a:off x="6238875" y="1390650"/>
            <a:ext cx="5381625" cy="4095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475" b="1">
                <a:solidFill>
                  <a:srgbClr val="B6492B"/>
                </a:solidFill>
                <a:latin typeface="Arial"/>
                <a:ea typeface="Arial"/>
                <a:cs typeface="Arial"/>
              </a:defRPr>
            </a:pPr>
            <a:r>
              <a:rPr sz="2475" b="1">
                <a:solidFill>
                  <a:srgbClr val="B6492B"/>
                </a:solidFill>
                <a:latin typeface="Arial"/>
                <a:ea typeface="Arial"/>
                <a:cs typeface="Arial"/>
              </a:rPr>
              <a:t>Falsch.</a:t>
            </a:r>
          </a:p>
        </p:txBody>
      </p:sp>
      <p:sp>
        <p:nvSpPr>
          <p:cNvPr id="66" name="Begründung 1">
            <a:extLst>
              <a:ext uri="{FF2B5EF4-FFF2-40B4-BE49-F238E27FC236}">
                <a16:creationId xmlns:a16="http://schemas.microsoft.com/office/drawing/2014/main" id="{B6EDB637-C388-400A-BC22-E19FE3FB011B}"/>
              </a:ext>
            </a:extLst>
          </p:cNvPr>
          <p:cNvSpPr>
            <a:spLocks noGrp="1"/>
          </p:cNvSpPr>
          <p:nvPr/>
        </p:nvSpPr>
        <p:spPr>
          <a:xfrm>
            <a:off x="6238875" y="1819275"/>
            <a:ext cx="5381625" cy="762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250" b="0">
                <a:solidFill>
                  <a:srgbClr val="19334A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9334A"/>
                </a:solidFill>
                <a:latin typeface="Arial"/>
                <a:ea typeface="Arial"/>
                <a:cs typeface="Arial"/>
              </a:rPr>
              <a:t>f(2) = 4,5 ist der größte Funktionswert.</a:t>
            </a:r>
          </a:p>
          <a:p>
            <a:pPr algn="l">
              <a:defRPr sz="2250" b="0">
                <a:solidFill>
                  <a:srgbClr val="19334A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9334A"/>
                </a:solidFill>
                <a:latin typeface="Arial"/>
                <a:ea typeface="Arial"/>
                <a:cs typeface="Arial"/>
              </a:rPr>
              <a:t>Also gilt W = [0; 4,5].</a:t>
            </a:r>
          </a:p>
        </p:txBody>
      </p:sp>
      <p:sp>
        <p:nvSpPr>
          <p:cNvPr id="67" name="Lösung Nummer 2">
            <a:extLst>
              <a:ext uri="{FF2B5EF4-FFF2-40B4-BE49-F238E27FC236}">
                <a16:creationId xmlns:a16="http://schemas.microsoft.com/office/drawing/2014/main" id="{03B7C694-C3F4-4E89-988B-61438499425D}"/>
              </a:ext>
            </a:extLst>
          </p:cNvPr>
          <p:cNvSpPr>
            <a:spLocks noGrp="1"/>
          </p:cNvSpPr>
          <p:nvPr/>
        </p:nvSpPr>
        <p:spPr>
          <a:xfrm>
            <a:off x="5800725" y="2552700"/>
            <a:ext cx="333375" cy="3905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400" b="1">
                <a:solidFill>
                  <a:srgbClr val="087F83"/>
                </a:solidFill>
                <a:latin typeface="Arial"/>
                <a:ea typeface="Arial"/>
                <a:cs typeface="Arial"/>
              </a:defRPr>
            </a:pPr>
            <a:r>
              <a:rPr sz="2400" b="1">
                <a:solidFill>
                  <a:srgbClr val="087F83"/>
                </a:solidFill>
                <a:latin typeface="Arial"/>
                <a:ea typeface="Arial"/>
                <a:cs typeface="Arial"/>
              </a:rPr>
              <a:t>2</a:t>
            </a:r>
          </a:p>
        </p:txBody>
      </p:sp>
      <p:sp>
        <p:nvSpPr>
          <p:cNvPr id="68" name="Bewertung 2">
            <a:extLst>
              <a:ext uri="{FF2B5EF4-FFF2-40B4-BE49-F238E27FC236}">
                <a16:creationId xmlns:a16="http://schemas.microsoft.com/office/drawing/2014/main" id="{CCE02C82-BB5F-4789-846C-C4803741F9FC}"/>
              </a:ext>
            </a:extLst>
          </p:cNvPr>
          <p:cNvSpPr>
            <a:spLocks noGrp="1"/>
          </p:cNvSpPr>
          <p:nvPr/>
        </p:nvSpPr>
        <p:spPr>
          <a:xfrm>
            <a:off x="6238875" y="2552700"/>
            <a:ext cx="5381625" cy="4095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475" b="1">
                <a:solidFill>
                  <a:srgbClr val="087F83"/>
                </a:solidFill>
                <a:latin typeface="Arial"/>
                <a:ea typeface="Arial"/>
                <a:cs typeface="Arial"/>
              </a:defRPr>
            </a:pPr>
            <a:r>
              <a:rPr sz="2475" b="1">
                <a:solidFill>
                  <a:srgbClr val="087F83"/>
                </a:solidFill>
                <a:latin typeface="Arial"/>
                <a:ea typeface="Arial"/>
                <a:cs typeface="Arial"/>
              </a:rPr>
              <a:t>Stimmt.</a:t>
            </a:r>
          </a:p>
        </p:txBody>
      </p:sp>
      <p:sp>
        <p:nvSpPr>
          <p:cNvPr id="69" name="Begründung 2">
            <a:extLst>
              <a:ext uri="{FF2B5EF4-FFF2-40B4-BE49-F238E27FC236}">
                <a16:creationId xmlns:a16="http://schemas.microsoft.com/office/drawing/2014/main" id="{6CC94E7D-E4D3-4A62-A550-4E6B92C5B663}"/>
              </a:ext>
            </a:extLst>
          </p:cNvPr>
          <p:cNvSpPr>
            <a:spLocks noGrp="1"/>
          </p:cNvSpPr>
          <p:nvPr/>
        </p:nvSpPr>
        <p:spPr>
          <a:xfrm>
            <a:off x="6238875" y="2981325"/>
            <a:ext cx="5381625" cy="762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250" b="0">
                <a:solidFill>
                  <a:srgbClr val="19334A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9334A"/>
                </a:solidFill>
                <a:latin typeface="Arial"/>
                <a:ea typeface="Arial"/>
                <a:cs typeface="Arial"/>
              </a:rPr>
              <a:t>f(1) = f(3) = 4: zwei Stellen, derselbe Funktionswert.</a:t>
            </a:r>
          </a:p>
        </p:txBody>
      </p:sp>
      <p:sp>
        <p:nvSpPr>
          <p:cNvPr id="70" name="Lösung Nummer 3">
            <a:extLst>
              <a:ext uri="{FF2B5EF4-FFF2-40B4-BE49-F238E27FC236}">
                <a16:creationId xmlns:a16="http://schemas.microsoft.com/office/drawing/2014/main" id="{788E5828-883C-468E-AB7B-1C66FA762E1E}"/>
              </a:ext>
            </a:extLst>
          </p:cNvPr>
          <p:cNvSpPr>
            <a:spLocks noGrp="1"/>
          </p:cNvSpPr>
          <p:nvPr/>
        </p:nvSpPr>
        <p:spPr>
          <a:xfrm>
            <a:off x="5800725" y="3714750"/>
            <a:ext cx="333375" cy="3905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400" b="1">
                <a:solidFill>
                  <a:srgbClr val="B6492B"/>
                </a:solidFill>
                <a:latin typeface="Arial"/>
                <a:ea typeface="Arial"/>
                <a:cs typeface="Arial"/>
              </a:defRPr>
            </a:pPr>
            <a:endParaRPr sz="2400" b="1" dirty="0">
              <a:solidFill>
                <a:srgbClr val="B6492B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71" name="Bewertung 3">
            <a:extLst>
              <a:ext uri="{FF2B5EF4-FFF2-40B4-BE49-F238E27FC236}">
                <a16:creationId xmlns:a16="http://schemas.microsoft.com/office/drawing/2014/main" id="{E1DAA522-F586-4876-8F57-75A34942373D}"/>
              </a:ext>
            </a:extLst>
          </p:cNvPr>
          <p:cNvSpPr>
            <a:spLocks noGrp="1"/>
          </p:cNvSpPr>
          <p:nvPr/>
        </p:nvSpPr>
        <p:spPr>
          <a:xfrm>
            <a:off x="6238875" y="3714750"/>
            <a:ext cx="5381625" cy="4095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475" b="1">
                <a:solidFill>
                  <a:srgbClr val="B6492B"/>
                </a:solidFill>
                <a:latin typeface="Arial"/>
                <a:ea typeface="Arial"/>
                <a:cs typeface="Arial"/>
              </a:defRPr>
            </a:pPr>
            <a:endParaRPr sz="2475" b="1" dirty="0">
              <a:solidFill>
                <a:srgbClr val="B6492B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72" name="Begründung 3">
            <a:extLst>
              <a:ext uri="{FF2B5EF4-FFF2-40B4-BE49-F238E27FC236}">
                <a16:creationId xmlns:a16="http://schemas.microsoft.com/office/drawing/2014/main" id="{ACC4067F-24B5-4FF2-8B46-0F071ED9094F}"/>
              </a:ext>
            </a:extLst>
          </p:cNvPr>
          <p:cNvSpPr>
            <a:spLocks noGrp="1"/>
          </p:cNvSpPr>
          <p:nvPr/>
        </p:nvSpPr>
        <p:spPr>
          <a:xfrm>
            <a:off x="6238875" y="4143375"/>
            <a:ext cx="5381625" cy="8953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250" b="0">
                <a:solidFill>
                  <a:srgbClr val="19334A"/>
                </a:solidFill>
                <a:latin typeface="Arial"/>
                <a:ea typeface="Arial"/>
                <a:cs typeface="Arial"/>
              </a:defRPr>
            </a:pPr>
            <a:endParaRPr sz="2250" b="0" dirty="0">
              <a:solidFill>
                <a:srgbClr val="19334A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73" name="Lösung Nummer 4">
            <a:extLst>
              <a:ext uri="{FF2B5EF4-FFF2-40B4-BE49-F238E27FC236}">
                <a16:creationId xmlns:a16="http://schemas.microsoft.com/office/drawing/2014/main" id="{AEEA6565-66D4-427F-A01E-48F13D547798}"/>
              </a:ext>
            </a:extLst>
          </p:cNvPr>
          <p:cNvSpPr>
            <a:spLocks noGrp="1"/>
          </p:cNvSpPr>
          <p:nvPr/>
        </p:nvSpPr>
        <p:spPr>
          <a:xfrm>
            <a:off x="5815114" y="3853902"/>
            <a:ext cx="333375" cy="3905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400" b="1">
                <a:solidFill>
                  <a:srgbClr val="19334A"/>
                </a:solidFill>
                <a:latin typeface="Arial"/>
                <a:ea typeface="Arial"/>
                <a:cs typeface="Arial"/>
              </a:defRPr>
            </a:pPr>
            <a:r>
              <a:rPr lang="de-DE" sz="2400" b="1" dirty="0">
                <a:solidFill>
                  <a:srgbClr val="19334A"/>
                </a:solidFill>
                <a:latin typeface="Arial"/>
                <a:ea typeface="Arial"/>
                <a:cs typeface="Arial"/>
              </a:rPr>
              <a:t>3</a:t>
            </a:r>
            <a:endParaRPr sz="2400" b="1" dirty="0">
              <a:solidFill>
                <a:srgbClr val="19334A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74" name="Bewertung 4">
            <a:extLst>
              <a:ext uri="{FF2B5EF4-FFF2-40B4-BE49-F238E27FC236}">
                <a16:creationId xmlns:a16="http://schemas.microsoft.com/office/drawing/2014/main" id="{4A39CEB0-995E-4133-AD81-2F9AFFEC7B5D}"/>
              </a:ext>
            </a:extLst>
          </p:cNvPr>
          <p:cNvSpPr>
            <a:spLocks noGrp="1"/>
          </p:cNvSpPr>
          <p:nvPr/>
        </p:nvSpPr>
        <p:spPr>
          <a:xfrm>
            <a:off x="6253264" y="3853902"/>
            <a:ext cx="5381625" cy="4095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475" b="1">
                <a:solidFill>
                  <a:srgbClr val="19334A"/>
                </a:solidFill>
                <a:latin typeface="Arial"/>
                <a:ea typeface="Arial"/>
                <a:cs typeface="Arial"/>
              </a:defRPr>
            </a:pPr>
            <a:r>
              <a:rPr sz="2475" b="1">
                <a:solidFill>
                  <a:srgbClr val="19334A"/>
                </a:solidFill>
                <a:latin typeface="Arial"/>
                <a:ea typeface="Arial"/>
                <a:cs typeface="Arial"/>
              </a:rPr>
              <a:t>Kommt drauf an.</a:t>
            </a:r>
          </a:p>
        </p:txBody>
      </p:sp>
      <p:sp>
        <p:nvSpPr>
          <p:cNvPr id="75" name="Begründung 4">
            <a:extLst>
              <a:ext uri="{FF2B5EF4-FFF2-40B4-BE49-F238E27FC236}">
                <a16:creationId xmlns:a16="http://schemas.microsoft.com/office/drawing/2014/main" id="{1BD9E229-DE83-4371-942D-D1F9B77E535E}"/>
              </a:ext>
            </a:extLst>
          </p:cNvPr>
          <p:cNvSpPr>
            <a:spLocks noGrp="1"/>
          </p:cNvSpPr>
          <p:nvPr/>
        </p:nvSpPr>
        <p:spPr>
          <a:xfrm>
            <a:off x="6253264" y="4282527"/>
            <a:ext cx="5381625" cy="762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250" b="0">
                <a:solidFill>
                  <a:srgbClr val="19334A"/>
                </a:solidFill>
                <a:latin typeface="Arial"/>
                <a:ea typeface="Arial"/>
                <a:cs typeface="Arial"/>
              </a:defRPr>
            </a:pPr>
            <a:r>
              <a:rPr sz="2250" b="0" dirty="0" err="1">
                <a:solidFill>
                  <a:srgbClr val="19334A"/>
                </a:solidFill>
                <a:latin typeface="Arial"/>
                <a:ea typeface="Arial"/>
                <a:cs typeface="Arial"/>
              </a:rPr>
              <a:t>Im</a:t>
            </a:r>
            <a:r>
              <a:rPr sz="2250" b="0" dirty="0">
                <a:solidFill>
                  <a:srgbClr val="19334A"/>
                </a:solidFill>
                <a:latin typeface="Arial"/>
                <a:ea typeface="Arial"/>
                <a:cs typeface="Arial"/>
              </a:rPr>
              <a:t> Spiel: D = [0; 5].</a:t>
            </a:r>
          </a:p>
          <a:p>
            <a:pPr algn="l">
              <a:defRPr sz="2250" b="0">
                <a:solidFill>
                  <a:srgbClr val="19334A"/>
                </a:solidFill>
                <a:latin typeface="Arial"/>
                <a:ea typeface="Arial"/>
                <a:cs typeface="Arial"/>
              </a:defRPr>
            </a:pPr>
            <a:r>
              <a:rPr sz="2250" b="0" dirty="0">
                <a:solidFill>
                  <a:srgbClr val="19334A"/>
                </a:solidFill>
                <a:latin typeface="Arial"/>
                <a:ea typeface="Arial"/>
                <a:cs typeface="Arial"/>
              </a:rPr>
              <a:t>Für die </a:t>
            </a:r>
            <a:r>
              <a:rPr sz="2250" b="0" dirty="0" err="1">
                <a:solidFill>
                  <a:srgbClr val="19334A"/>
                </a:solidFill>
                <a:latin typeface="Arial"/>
                <a:ea typeface="Arial"/>
                <a:cs typeface="Arial"/>
              </a:rPr>
              <a:t>Funktion</a:t>
            </a:r>
            <a:r>
              <a:rPr sz="2250" b="0" dirty="0">
                <a:solidFill>
                  <a:srgbClr val="19334A"/>
                </a:solidFill>
                <a:latin typeface="Arial"/>
                <a:ea typeface="Arial"/>
                <a:cs typeface="Arial"/>
              </a:rPr>
              <a:t>: </a:t>
            </a:r>
            <a:r>
              <a:rPr sz="2250" b="0" dirty="0" err="1">
                <a:solidFill>
                  <a:srgbClr val="19334A"/>
                </a:solidFill>
                <a:latin typeface="Arial"/>
                <a:ea typeface="Arial"/>
                <a:cs typeface="Arial"/>
              </a:rPr>
              <a:t>D</a:t>
            </a:r>
            <a:r>
              <a:rPr sz="1620" b="0" baseline="-25000" dirty="0" err="1">
                <a:solidFill>
                  <a:srgbClr val="19334A"/>
                </a:solidFill>
                <a:latin typeface="Arial"/>
                <a:ea typeface="Arial"/>
                <a:cs typeface="Arial"/>
              </a:rPr>
              <a:t>f</a:t>
            </a:r>
            <a:r>
              <a:rPr sz="2250" b="0" dirty="0">
                <a:solidFill>
                  <a:srgbClr val="19334A"/>
                </a:solidFill>
                <a:latin typeface="Arial"/>
                <a:ea typeface="Arial"/>
                <a:cs typeface="Arial"/>
              </a:rPr>
              <a:t> = </a:t>
            </a:r>
            <a:r>
              <a:rPr sz="2250" b="0" dirty="0">
                <a:solidFill>
                  <a:srgbClr val="19334A"/>
                </a:solidFill>
                <a:latin typeface="Cambria Math"/>
                <a:ea typeface="Cambria Math"/>
                <a:cs typeface="Cambria Math"/>
              </a:rPr>
              <a:t>ℝ</a:t>
            </a:r>
            <a:r>
              <a:rPr sz="2250" b="0" dirty="0">
                <a:solidFill>
                  <a:srgbClr val="19334A"/>
                </a:solidFill>
                <a:latin typeface="Arial"/>
                <a:ea typeface="Arial"/>
                <a:cs typeface="Arial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1271588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el">
            <a:extLst>
              <a:ext uri="{FF2B5EF4-FFF2-40B4-BE49-F238E27FC236}">
                <a16:creationId xmlns:a16="http://schemas.microsoft.com/office/drawing/2014/main" id="{8D066A81-EA88-4E90-A043-D3F4147879E4}"/>
              </a:ext>
            </a:extLst>
          </p:cNvPr>
          <p:cNvSpPr>
            <a:spLocks noGrp="1"/>
          </p:cNvSpPr>
          <p:nvPr/>
        </p:nvSpPr>
        <p:spPr>
          <a:xfrm>
            <a:off x="571500" y="333375"/>
            <a:ext cx="11049000" cy="590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3450" b="1">
                <a:solidFill>
                  <a:srgbClr val="19334A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19334A"/>
                </a:solidFill>
                <a:latin typeface="Arial"/>
                <a:ea typeface="Arial"/>
                <a:cs typeface="Arial"/>
              </a:rPr>
              <a:t>Ausblick und Hausaufgabe</a:t>
            </a:r>
          </a:p>
        </p:txBody>
      </p:sp>
      <p:sp>
        <p:nvSpPr>
          <p:cNvPr id="2" name="Trennlinie">
            <a:extLst>
              <a:ext uri="{FF2B5EF4-FFF2-40B4-BE49-F238E27FC236}">
                <a16:creationId xmlns:a16="http://schemas.microsoft.com/office/drawing/2014/main" id="{E7E13B8A-F1C8-454A-82D6-181162EA09C4}"/>
              </a:ext>
            </a:extLst>
          </p:cNvPr>
          <p:cNvSpPr>
            <a:spLocks noGrp="1"/>
          </p:cNvSpPr>
          <p:nvPr/>
        </p:nvSpPr>
        <p:spPr>
          <a:xfrm>
            <a:off x="571500" y="1076325"/>
            <a:ext cx="11049000" cy="95"/>
          </a:xfrm>
          <a:prstGeom prst="line">
            <a:avLst/>
          </a:prstGeom>
          <a:noFill/>
          <a:ln w="14288">
            <a:solidFill>
              <a:srgbClr val="D3DFE3"/>
            </a:solidFill>
          </a:ln>
        </p:spPr>
      </p:sp>
      <p:sp>
        <p:nvSpPr>
          <p:cNvPr id="3" name="Fußzeile">
            <a:extLst>
              <a:ext uri="{FF2B5EF4-FFF2-40B4-BE49-F238E27FC236}">
                <a16:creationId xmlns:a16="http://schemas.microsoft.com/office/drawing/2014/main" id="{FF7DAAB3-D0C9-4074-A075-AF22FBCDD125}"/>
              </a:ext>
            </a:extLst>
          </p:cNvPr>
          <p:cNvSpPr>
            <a:spLocks noGrp="1"/>
          </p:cNvSpPr>
          <p:nvPr/>
        </p:nvSpPr>
        <p:spPr>
          <a:xfrm>
            <a:off x="571500" y="6572250"/>
            <a:ext cx="10191750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200" b="0">
                <a:solidFill>
                  <a:srgbClr val="536975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36975"/>
                </a:solidFill>
                <a:latin typeface="Arial"/>
                <a:ea typeface="Arial"/>
                <a:cs typeface="Arial"/>
              </a:rPr>
              <a:t>Level 2 · Abschluss</a:t>
            </a:r>
          </a:p>
        </p:txBody>
      </p:sp>
      <p:sp>
        <p:nvSpPr>
          <p:cNvPr id="4" name="Foliennummer">
            <a:extLst>
              <a:ext uri="{FF2B5EF4-FFF2-40B4-BE49-F238E27FC236}">
                <a16:creationId xmlns:a16="http://schemas.microsoft.com/office/drawing/2014/main" id="{82A0CA4C-15DF-4404-A126-D20DF338A9BC}"/>
              </a:ext>
            </a:extLst>
          </p:cNvPr>
          <p:cNvSpPr>
            <a:spLocks noGrp="1"/>
          </p:cNvSpPr>
          <p:nvPr/>
        </p:nvSpPr>
        <p:spPr>
          <a:xfrm>
            <a:off x="11068050" y="6543675"/>
            <a:ext cx="55245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defRPr sz="1425" b="0">
                <a:solidFill>
                  <a:srgbClr val="536975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536975"/>
                </a:solidFill>
                <a:latin typeface="Arial"/>
                <a:ea typeface="Arial"/>
                <a:cs typeface="Arial"/>
              </a:rPr>
              <a:t>08</a:t>
            </a:r>
          </a:p>
        </p:txBody>
      </p:sp>
      <p:sp>
        <p:nvSpPr>
          <p:cNvPr id="5" name="Ausblick">
            <a:extLst>
              <a:ext uri="{FF2B5EF4-FFF2-40B4-BE49-F238E27FC236}">
                <a16:creationId xmlns:a16="http://schemas.microsoft.com/office/drawing/2014/main" id="{83D536B3-DB68-46FB-9960-D7D1452862A1}"/>
              </a:ext>
            </a:extLst>
          </p:cNvPr>
          <p:cNvSpPr>
            <a:spLocks noGrp="1"/>
          </p:cNvSpPr>
          <p:nvPr/>
        </p:nvSpPr>
        <p:spPr>
          <a:xfrm>
            <a:off x="571500" y="1457325"/>
            <a:ext cx="11049000" cy="4095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475" b="1">
                <a:solidFill>
                  <a:srgbClr val="087F83"/>
                </a:solidFill>
                <a:latin typeface="Arial"/>
                <a:ea typeface="Arial"/>
                <a:cs typeface="Arial"/>
              </a:defRPr>
            </a:pPr>
            <a:r>
              <a:rPr sz="2475" b="1">
                <a:solidFill>
                  <a:srgbClr val="087F83"/>
                </a:solidFill>
                <a:latin typeface="Arial"/>
                <a:ea typeface="Arial"/>
                <a:cs typeface="Arial"/>
              </a:rPr>
              <a:t>Ganzrationale Funktionen</a:t>
            </a:r>
          </a:p>
        </p:txBody>
      </p:sp>
      <p:sp>
        <p:nvSpPr>
          <p:cNvPr id="6" name="Ausblick Inhalt">
            <a:extLst>
              <a:ext uri="{FF2B5EF4-FFF2-40B4-BE49-F238E27FC236}">
                <a16:creationId xmlns:a16="http://schemas.microsoft.com/office/drawing/2014/main" id="{7F2B27DC-EBE7-4B6A-B914-F08DCCE0366E}"/>
              </a:ext>
            </a:extLst>
          </p:cNvPr>
          <p:cNvSpPr>
            <a:spLocks noGrp="1"/>
          </p:cNvSpPr>
          <p:nvPr/>
        </p:nvSpPr>
        <p:spPr>
          <a:xfrm>
            <a:off x="571500" y="2057400"/>
            <a:ext cx="10572750" cy="9429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700" b="0">
                <a:solidFill>
                  <a:srgbClr val="19334A"/>
                </a:solidFill>
                <a:latin typeface="Arial"/>
                <a:ea typeface="Arial"/>
                <a:cs typeface="Arial"/>
              </a:defRPr>
            </a:pPr>
            <a:r>
              <a:rPr sz="2700" b="0">
                <a:solidFill>
                  <a:srgbClr val="19334A"/>
                </a:solidFill>
                <a:latin typeface="Arial"/>
                <a:ea typeface="Arial"/>
                <a:cs typeface="Arial"/>
              </a:rPr>
              <a:t>Die Definitionsmenge ist immer D</a:t>
            </a:r>
            <a:r>
              <a:rPr sz="1944" b="0" baseline="-25000">
                <a:solidFill>
                  <a:srgbClr val="19334A"/>
                </a:solidFill>
                <a:latin typeface="Arial"/>
                <a:ea typeface="Arial"/>
                <a:cs typeface="Arial"/>
              </a:rPr>
              <a:t>f</a:t>
            </a:r>
            <a:r>
              <a:rPr sz="2700" b="0">
                <a:solidFill>
                  <a:srgbClr val="19334A"/>
                </a:solidFill>
                <a:latin typeface="Arial"/>
                <a:ea typeface="Arial"/>
                <a:cs typeface="Arial"/>
              </a:rPr>
              <a:t> = </a:t>
            </a:r>
            <a:r>
              <a:rPr sz="2700" b="0">
                <a:solidFill>
                  <a:srgbClr val="19334A"/>
                </a:solidFill>
                <a:latin typeface="Cambria Math"/>
                <a:ea typeface="Cambria Math"/>
                <a:cs typeface="Cambria Math"/>
              </a:rPr>
              <a:t>ℝ</a:t>
            </a:r>
            <a:r>
              <a:rPr sz="2700" b="0">
                <a:solidFill>
                  <a:srgbClr val="19334A"/>
                </a:solidFill>
                <a:latin typeface="Arial"/>
                <a:ea typeface="Arial"/>
                <a:cs typeface="Arial"/>
              </a:rPr>
              <a:t>.</a:t>
            </a:r>
          </a:p>
          <a:p>
            <a:pPr algn="l">
              <a:defRPr sz="2700" b="0">
                <a:solidFill>
                  <a:srgbClr val="19334A"/>
                </a:solidFill>
                <a:latin typeface="Arial"/>
                <a:ea typeface="Arial"/>
                <a:cs typeface="Arial"/>
              </a:defRPr>
            </a:pPr>
            <a:r>
              <a:rPr sz="2700" b="0">
                <a:solidFill>
                  <a:srgbClr val="19334A"/>
                </a:solidFill>
                <a:latin typeface="Arial"/>
                <a:ea typeface="Arial"/>
                <a:cs typeface="Arial"/>
              </a:rPr>
              <a:t>Spannend wird die Wertemenge.</a:t>
            </a:r>
          </a:p>
        </p:txBody>
      </p:sp>
      <p:sp>
        <p:nvSpPr>
          <p:cNvPr id="7" name="Trennlinie">
            <a:extLst>
              <a:ext uri="{FF2B5EF4-FFF2-40B4-BE49-F238E27FC236}">
                <a16:creationId xmlns:a16="http://schemas.microsoft.com/office/drawing/2014/main" id="{A932DA84-11F9-4F30-A60A-DE63744040EC}"/>
              </a:ext>
            </a:extLst>
          </p:cNvPr>
          <p:cNvSpPr>
            <a:spLocks noGrp="1"/>
          </p:cNvSpPr>
          <p:nvPr/>
        </p:nvSpPr>
        <p:spPr>
          <a:xfrm>
            <a:off x="571500" y="3390900"/>
            <a:ext cx="11049000" cy="95"/>
          </a:xfrm>
          <a:prstGeom prst="line">
            <a:avLst/>
          </a:prstGeom>
          <a:noFill/>
          <a:ln w="14288">
            <a:solidFill>
              <a:srgbClr val="D3DFE3"/>
            </a:solidFill>
          </a:ln>
        </p:spPr>
      </p:sp>
      <p:sp>
        <p:nvSpPr>
          <p:cNvPr id="8" name="Hausaufgabe">
            <a:extLst>
              <a:ext uri="{FF2B5EF4-FFF2-40B4-BE49-F238E27FC236}">
                <a16:creationId xmlns:a16="http://schemas.microsoft.com/office/drawing/2014/main" id="{4854B021-0FB9-432B-859F-6FF13FB0F2E1}"/>
              </a:ext>
            </a:extLst>
          </p:cNvPr>
          <p:cNvSpPr>
            <a:spLocks noGrp="1"/>
          </p:cNvSpPr>
          <p:nvPr/>
        </p:nvSpPr>
        <p:spPr>
          <a:xfrm>
            <a:off x="571500" y="3695700"/>
            <a:ext cx="11049000" cy="428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475" b="1">
                <a:solidFill>
                  <a:srgbClr val="087F83"/>
                </a:solidFill>
                <a:latin typeface="Arial"/>
                <a:ea typeface="Arial"/>
                <a:cs typeface="Arial"/>
              </a:defRPr>
            </a:pPr>
            <a:r>
              <a:rPr sz="2475" b="1">
                <a:solidFill>
                  <a:srgbClr val="087F83"/>
                </a:solidFill>
                <a:latin typeface="Arial"/>
                <a:ea typeface="Arial"/>
                <a:cs typeface="Arial"/>
              </a:rPr>
              <a:t>Hausaufgabe</a:t>
            </a:r>
          </a:p>
        </p:txBody>
      </p:sp>
      <p:sp>
        <p:nvSpPr>
          <p:cNvPr id="9" name="Hausaufgabenauftrag">
            <a:extLst>
              <a:ext uri="{FF2B5EF4-FFF2-40B4-BE49-F238E27FC236}">
                <a16:creationId xmlns:a16="http://schemas.microsoft.com/office/drawing/2014/main" id="{1D7FB7A8-7C89-4448-9831-7EBF4A862990}"/>
              </a:ext>
            </a:extLst>
          </p:cNvPr>
          <p:cNvSpPr>
            <a:spLocks noGrp="1"/>
          </p:cNvSpPr>
          <p:nvPr/>
        </p:nvSpPr>
        <p:spPr>
          <a:xfrm>
            <a:off x="571500" y="4295775"/>
            <a:ext cx="11049000" cy="4095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475" b="0">
                <a:solidFill>
                  <a:srgbClr val="19334A"/>
                </a:solidFill>
                <a:latin typeface="Arial"/>
                <a:ea typeface="Arial"/>
                <a:cs typeface="Arial"/>
              </a:defRPr>
            </a:pPr>
            <a:r>
              <a:rPr sz="2475" b="0">
                <a:solidFill>
                  <a:srgbClr val="19334A"/>
                </a:solidFill>
                <a:latin typeface="Arial"/>
                <a:ea typeface="Arial"/>
                <a:cs typeface="Arial"/>
              </a:rPr>
              <a:t>Gebt die Definitionsmenge und die Wertemenge an.</a:t>
            </a:r>
          </a:p>
        </p:txBody>
      </p:sp>
      <p:sp>
        <p:nvSpPr>
          <p:cNvPr id="10" name="Funktion g">
            <a:extLst>
              <a:ext uri="{FF2B5EF4-FFF2-40B4-BE49-F238E27FC236}">
                <a16:creationId xmlns:a16="http://schemas.microsoft.com/office/drawing/2014/main" id="{F2034D53-5E71-4C7F-9333-71954EEBF817}"/>
              </a:ext>
            </a:extLst>
          </p:cNvPr>
          <p:cNvSpPr>
            <a:spLocks noGrp="1"/>
          </p:cNvSpPr>
          <p:nvPr/>
        </p:nvSpPr>
        <p:spPr>
          <a:xfrm>
            <a:off x="571500" y="4972050"/>
            <a:ext cx="11049000" cy="5143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3000" b="1">
                <a:solidFill>
                  <a:srgbClr val="19334A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19334A"/>
                </a:solidFill>
                <a:latin typeface="Arial"/>
                <a:ea typeface="Arial"/>
                <a:cs typeface="Arial"/>
              </a:rPr>
              <a:t>g(x) = −(x − 3)² + 4</a:t>
            </a:r>
          </a:p>
        </p:txBody>
      </p:sp>
      <p:sp>
        <p:nvSpPr>
          <p:cNvPr id="11" name="Funktion h">
            <a:extLst>
              <a:ext uri="{FF2B5EF4-FFF2-40B4-BE49-F238E27FC236}">
                <a16:creationId xmlns:a16="http://schemas.microsoft.com/office/drawing/2014/main" id="{3F75817C-31D5-43D3-B9F9-0642A9404B53}"/>
              </a:ext>
            </a:extLst>
          </p:cNvPr>
          <p:cNvSpPr>
            <a:spLocks noGrp="1"/>
          </p:cNvSpPr>
          <p:nvPr/>
        </p:nvSpPr>
        <p:spPr>
          <a:xfrm>
            <a:off x="571500" y="5695950"/>
            <a:ext cx="11049000" cy="5143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3000" b="1">
                <a:solidFill>
                  <a:srgbClr val="19334A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19334A"/>
                </a:solidFill>
                <a:latin typeface="Arial"/>
                <a:ea typeface="Arial"/>
                <a:cs typeface="Arial"/>
              </a:rPr>
              <a:t>h(x) = 0,5(x + 1)² − 2</a:t>
            </a:r>
          </a:p>
        </p:txBody>
      </p:sp>
    </p:spTree>
    <p:extLst>
      <p:ext uri="{BB962C8B-B14F-4D97-AF65-F5344CB8AC3E}">
        <p14:creationId xmlns:p14="http://schemas.microsoft.com/office/powerpoint/2010/main" val="972277707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Level 2 – Schulbuch">
      <a:dk1>
        <a:srgbClr val="000000"/>
      </a:dk1>
      <a:lt1>
        <a:srgbClr val="FFFFFF"/>
      </a:lt1>
      <a:dk2>
        <a:srgbClr val="19334A"/>
      </a:dk2>
      <a:lt2>
        <a:srgbClr val="EFF5F5"/>
      </a:lt2>
      <a:accent1>
        <a:srgbClr val="087F83"/>
      </a:accent1>
      <a:accent2>
        <a:srgbClr val="B6492B"/>
      </a:accent2>
      <a:accent3>
        <a:srgbClr val="19334A"/>
      </a:accent3>
      <a:accent4>
        <a:srgbClr val="E5B43D"/>
      </a:accent4>
      <a:accent5>
        <a:srgbClr val="536975"/>
      </a:accent5>
      <a:accent6>
        <a:srgbClr val="9CB9B8"/>
      </a:accent6>
      <a:hlink>
        <a:srgbClr val="087F83"/>
      </a:hlink>
      <a:folHlink>
        <a:srgbClr val="B6492B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Level 2 – Schulbuch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atGPT">
  <a:themeElements>
    <a:clrScheme name="Level 2 – Schulbuch">
      <a:dk1>
        <a:srgbClr val="000000"/>
      </a:dk1>
      <a:lt1>
        <a:srgbClr val="FFFFFF"/>
      </a:lt1>
      <a:dk2>
        <a:srgbClr val="19334A"/>
      </a:dk2>
      <a:lt2>
        <a:srgbClr val="EFF5F5"/>
      </a:lt2>
      <a:accent1>
        <a:srgbClr val="087F83"/>
      </a:accent1>
      <a:accent2>
        <a:srgbClr val="B6492B"/>
      </a:accent2>
      <a:accent3>
        <a:srgbClr val="19334A"/>
      </a:accent3>
      <a:accent4>
        <a:srgbClr val="E5B43D"/>
      </a:accent4>
      <a:accent5>
        <a:srgbClr val="536975"/>
      </a:accent5>
      <a:accent6>
        <a:srgbClr val="9CB9B8"/>
      </a:accent6>
      <a:hlink>
        <a:srgbClr val="087F83"/>
      </a:hlink>
      <a:folHlink>
        <a:srgbClr val="B6492B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Level 2 – Schulbuch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2365</Words>
  <Application>Microsoft Office PowerPoint</Application>
  <DocSecurity>0</DocSecurity>
  <PresentationFormat>Breitbild</PresentationFormat>
  <Paragraphs>292</Paragraphs>
  <Slides>8</Slides>
  <Notes>8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8</vt:i4>
      </vt:variant>
    </vt:vector>
  </HeadingPairs>
  <TitlesOfParts>
    <vt:vector size="12" baseType="lpstr">
      <vt:lpstr>Arial</vt:lpstr>
      <vt:lpstr>Calibri</vt:lpstr>
      <vt:lpstr>Cambria Math</vt:lpstr>
      <vt:lpstr>ChatGPT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Leon Bechtel</cp:lastModifiedBy>
  <cp:revision>2</cp:revision>
  <dcterms:created xsi:type="dcterms:W3CDTF">2026-09-16T07:46:48Z</dcterms:created>
  <dcterms:modified xsi:type="dcterms:W3CDTF">2026-09-16T08:06:31Z</dcterms:modified>
</cp:coreProperties>
</file>