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28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44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1435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822960"/>
            <a:ext cx="10728655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9FC0DE"/>
                </a:solidFill>
                <a:latin typeface="Calibri"/>
              </a:rPr>
              <a:t>Mathematik EF  ·  Kapitel I: Funktionen – Neues und Bekanntes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72865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700" b="1" i="0">
                <a:solidFill>
                  <a:srgbClr val="7FB2E0"/>
                </a:solidFill>
                <a:latin typeface="Calibri"/>
              </a:rPr>
              <a:t>Unterrichtseinheit 1 von 16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965960"/>
            <a:ext cx="1828800" cy="50800"/>
          </a:xfrm>
          <a:prstGeom prst="rect">
            <a:avLst/>
          </a:prstGeom>
          <a:solidFill>
            <a:srgbClr val="E89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9814255" cy="7593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2000"/>
              </a:lnSpc>
              <a:spcAft>
                <a:spcPts val="800"/>
              </a:spcAft>
            </a:pPr>
            <a:r>
              <a:rPr lang="de-DE" sz="4400" b="1" i="0" dirty="0">
                <a:solidFill>
                  <a:srgbClr val="FFFFFF"/>
                </a:solidFill>
                <a:latin typeface="Calibri"/>
              </a:rPr>
              <a:t>Wann funktionieren Funktionen?</a:t>
            </a:r>
            <a:endParaRPr sz="4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3977639"/>
            <a:ext cx="9814255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300" b="0" i="0" dirty="0">
                <a:solidFill>
                  <a:srgbClr val="C9DDEF"/>
                </a:solidFill>
                <a:latin typeface="Calibri"/>
              </a:rPr>
              <a:t>Wann </a:t>
            </a:r>
            <a:r>
              <a:rPr sz="2300" b="0" i="0" dirty="0" err="1">
                <a:solidFill>
                  <a:srgbClr val="C9DDEF"/>
                </a:solidFill>
                <a:latin typeface="Calibri"/>
              </a:rPr>
              <a:t>ist</a:t>
            </a:r>
            <a:r>
              <a:rPr sz="2300" b="0" i="0" dirty="0">
                <a:solidFill>
                  <a:srgbClr val="C9DDEF"/>
                </a:solidFill>
                <a:latin typeface="Calibri"/>
              </a:rPr>
              <a:t> </a:t>
            </a:r>
            <a:r>
              <a:rPr sz="2300" b="0" i="0" dirty="0" err="1">
                <a:solidFill>
                  <a:srgbClr val="C9DDEF"/>
                </a:solidFill>
                <a:latin typeface="Calibri"/>
              </a:rPr>
              <a:t>eine</a:t>
            </a:r>
            <a:r>
              <a:rPr sz="2300" b="0" i="0" dirty="0">
                <a:solidFill>
                  <a:srgbClr val="C9DDEF"/>
                </a:solidFill>
                <a:latin typeface="Calibri"/>
              </a:rPr>
              <a:t> </a:t>
            </a:r>
            <a:r>
              <a:rPr sz="2300" b="0" i="0" dirty="0" err="1">
                <a:solidFill>
                  <a:srgbClr val="C9DDEF"/>
                </a:solidFill>
                <a:latin typeface="Calibri"/>
              </a:rPr>
              <a:t>Zuordnung</a:t>
            </a:r>
            <a:r>
              <a:rPr sz="2300" b="0" i="0" dirty="0">
                <a:solidFill>
                  <a:srgbClr val="C9DDEF"/>
                </a:solidFill>
                <a:latin typeface="Calibri"/>
              </a:rPr>
              <a:t> </a:t>
            </a:r>
            <a:r>
              <a:rPr sz="2300" b="0" i="0" dirty="0" err="1">
                <a:solidFill>
                  <a:srgbClr val="C9DDEF"/>
                </a:solidFill>
                <a:latin typeface="Calibri"/>
              </a:rPr>
              <a:t>eine</a:t>
            </a:r>
            <a:r>
              <a:rPr sz="2300" b="0" i="0" dirty="0">
                <a:solidFill>
                  <a:srgbClr val="C9DDEF"/>
                </a:solidFill>
                <a:latin typeface="Calibri"/>
              </a:rPr>
              <a:t> </a:t>
            </a:r>
            <a:r>
              <a:rPr sz="2300" b="0" i="0" dirty="0" err="1">
                <a:solidFill>
                  <a:srgbClr val="C9DDEF"/>
                </a:solidFill>
                <a:latin typeface="Calibri"/>
              </a:rPr>
              <a:t>Funktion</a:t>
            </a:r>
            <a:r>
              <a:rPr sz="2300" b="0" i="0" dirty="0">
                <a:solidFill>
                  <a:srgbClr val="C9DDEF"/>
                </a:solidFill>
                <a:latin typeface="Calibri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806440"/>
            <a:ext cx="10728655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9FC0DE"/>
                </a:solidFill>
                <a:latin typeface="Calibri"/>
              </a:rPr>
              <a:t>Lambacher Schweizer EF, S. 6–11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Ein ganz normaler Schultag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Impuls</a:t>
            </a:r>
          </a:p>
        </p:txBody>
      </p:sp>
      <p:pic>
        <p:nvPicPr>
          <p:cNvPr id="7" name="Picture 6" descr="UE01_impuls_ak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326948"/>
            <a:ext cx="3840480" cy="4432703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0" y="1325880"/>
            <a:ext cx="6430975" cy="2331720"/>
          </a:xfrm>
          <a:prstGeom prst="roundRect">
            <a:avLst>
              <a:gd name="adj" fmla="val 4500"/>
            </a:avLst>
          </a:prstGeom>
          <a:solidFill>
            <a:srgbClr val="FDF0E7"/>
          </a:solidFill>
          <a:ln w="19050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40096" y="1490472"/>
            <a:ext cx="5809183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1" i="0">
                <a:solidFill>
                  <a:srgbClr val="B43D0E"/>
                </a:solidFill>
                <a:latin typeface="Calibri"/>
              </a:rPr>
              <a:t>Gehört im Bus nach Hause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3248" y="1828800"/>
            <a:ext cx="34757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Mia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40096" y="2002536"/>
            <a:ext cx="3622040" cy="347472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15875">
            <a:solidFill>
              <a:srgbClr val="D3D8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95544" y="2029968"/>
            <a:ext cx="3311144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0" i="0">
                <a:solidFill>
                  <a:srgbClr val="15181D"/>
                </a:solidFill>
                <a:latin typeface="Calibri"/>
              </a:rPr>
              <a:t>Du warst heute um halb zwölf bei 50 %.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3491" y="2395728"/>
            <a:ext cx="2802636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Jonas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00339" y="2569464"/>
            <a:ext cx="2948940" cy="347472"/>
          </a:xfrm>
          <a:prstGeom prst="roundRect">
            <a:avLst>
              <a:gd name="adj" fmla="val 35000"/>
            </a:avLst>
          </a:prstGeom>
          <a:solidFill>
            <a:srgbClr val="E4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55787" y="2596896"/>
            <a:ext cx="2638044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0" i="0">
                <a:solidFill>
                  <a:srgbClr val="15181D"/>
                </a:solidFill>
                <a:latin typeface="Calibri"/>
              </a:rPr>
              <a:t>Quatsch. Das war um halb vier.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3248" y="2962656"/>
            <a:ext cx="2281935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Mia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40096" y="3136392"/>
            <a:ext cx="2428239" cy="347472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15875">
            <a:solidFill>
              <a:srgbClr val="D3D8D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495544" y="3163824"/>
            <a:ext cx="2117343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500" b="0" i="0">
                <a:solidFill>
                  <a:srgbClr val="15181D"/>
                </a:solidFill>
                <a:latin typeface="Calibri"/>
              </a:rPr>
              <a:t>Ich hab’s doch gesehen!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0" y="3794760"/>
            <a:ext cx="6430975" cy="1965960"/>
          </a:xfrm>
          <a:prstGeom prst="roundRect">
            <a:avLst>
              <a:gd name="adj" fmla="val 4500"/>
            </a:avLst>
          </a:prstGeom>
          <a:solidFill>
            <a:srgbClr val="E4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340096" y="3959352"/>
            <a:ext cx="5809183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1700" b="1" i="0">
                <a:solidFill>
                  <a:srgbClr val="1B446E"/>
                </a:solidFill>
                <a:latin typeface="Calibri"/>
              </a:rPr>
              <a:t>Sammelt zu zweit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40096" y="4389120"/>
            <a:ext cx="822960" cy="317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40096" y="4590288"/>
            <a:ext cx="5809183" cy="11795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550" b="0" i="0">
                <a:solidFill>
                  <a:srgbClr val="15181D"/>
                </a:solidFill>
                <a:latin typeface="Calibri"/>
              </a:rPr>
              <a:t>1.  Wer von beiden hat recht? Prüft es am Bildschirm nach.</a:t>
            </a:r>
          </a:p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1550" b="0" i="0">
                <a:solidFill>
                  <a:srgbClr val="15181D"/>
                </a:solidFill>
                <a:latin typeface="Calibri"/>
              </a:rPr>
              <a:t>2.  Wie muss die Frage lauten, damit nur eine Antwort passt?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00" b="0" i="0">
                <a:solidFill>
                  <a:srgbClr val="636B77"/>
                </a:solidFill>
                <a:latin typeface="Calibri"/>
              </a:rPr>
              <a:t>Wenn ihr fertig seid: Haben Mia und Jonas alle Antworten genannt?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943600"/>
            <a:ext cx="1072865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400" b="0" i="0">
                <a:solidFill>
                  <a:srgbClr val="636B77"/>
                </a:solidFill>
                <a:latin typeface="Calibri"/>
              </a:rPr>
              <a:t>Drei Minuten Partnerarbeit, dann sammeln wir an der Tafel.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4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728655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2E6CA8"/>
                </a:solidFill>
                <a:latin typeface="Calibri"/>
              </a:rPr>
              <a:t>Leitfrage der Stunde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9997135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800"/>
              </a:spcAft>
            </a:pPr>
            <a:r>
              <a:rPr sz="4000" b="1" i="0">
                <a:solidFill>
                  <a:srgbClr val="1B446E"/>
                </a:solidFill>
                <a:latin typeface="Calibri"/>
              </a:rPr>
              <a:t>Woran erkennt man, ob eine Zuordnung eine Funktion ist?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4709160"/>
            <a:ext cx="9997135" cy="2540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4983480"/>
            <a:ext cx="9997135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900" b="0" i="0">
                <a:solidFill>
                  <a:srgbClr val="636B77"/>
                </a:solidFill>
                <a:latin typeface="Calibri"/>
              </a:rPr>
              <a:t>Mia und Jonas haben beide recht. Genau das ist das Problem — und es liegt nicht am Akku.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Am Ende der Stunde könnt ihr 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Lernziel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08760"/>
            <a:ext cx="10728655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200" b="0" i="0">
                <a:solidFill>
                  <a:srgbClr val="15181D"/>
                </a:solidFill>
                <a:latin typeface="Calibri"/>
              </a:rPr>
              <a:t>•  erklären, wann eine Zuordnung eindeutig ist,</a:t>
            </a:r>
          </a:p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200" b="0" i="0">
                <a:solidFill>
                  <a:srgbClr val="15181D"/>
                </a:solidFill>
                <a:latin typeface="Calibri"/>
              </a:rPr>
              <a:t>•  an einem Graphen entscheiden, ob er zu einer Funktion gehört,</a:t>
            </a:r>
          </a:p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200" b="0" i="0">
                <a:solidFill>
                  <a:srgbClr val="15181D"/>
                </a:solidFill>
                <a:latin typeface="Calibri"/>
              </a:rPr>
              <a:t>•  begründen, warum die Umkehrung einer Funktion keine Funktion sein muss.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892040"/>
            <a:ext cx="10728655" cy="960120"/>
          </a:xfrm>
          <a:prstGeom prst="roundRect">
            <a:avLst>
              <a:gd name="adj" fmla="val 5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5047488"/>
            <a:ext cx="10143439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600" b="0" i="0">
                <a:solidFill>
                  <a:srgbClr val="636B77"/>
                </a:solidFill>
                <a:latin typeface="Calibri"/>
              </a:rPr>
              <a:t>Anknüpfung an die Sekundarstufe I: Zuordnungen, Wertetabellen und Graphen kennt ihr. Neu ist der Begriff der Eindeutigkeit.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Erarbeitung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Erarbeitung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6766560" cy="3657600"/>
          </a:xfrm>
          <a:prstGeom prst="roundRect">
            <a:avLst>
              <a:gd name="adj" fmla="val 3000"/>
            </a:avLst>
          </a:prstGeom>
          <a:solidFill>
            <a:srgbClr val="FDF0E7"/>
          </a:solidFill>
          <a:ln w="22225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627632"/>
            <a:ext cx="61264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B43D0E"/>
                </a:solidFill>
                <a:latin typeface="Calibri"/>
              </a:rPr>
              <a:t>Arbeitsauftrag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121408"/>
            <a:ext cx="6126480" cy="2834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>
                <a:solidFill>
                  <a:srgbClr val="15181D"/>
                </a:solidFill>
                <a:latin typeface="Calibri"/>
              </a:rPr>
              <a:t>1.  Die Seilbahn zur Zugspitze fährt hoch, hält kurz und fährt zurück (Buch S. 8).</a:t>
            </a:r>
          </a:p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>
                <a:solidFill>
                  <a:srgbClr val="15181D"/>
                </a:solidFill>
                <a:latin typeface="Calibri"/>
              </a:rPr>
              <a:t>2.  Warum ist </a:t>
            </a:r>
            <a:r>
              <a:rPr sz="2120" b="0" i="1">
                <a:solidFill>
                  <a:srgbClr val="15181D"/>
                </a:solidFill>
                <a:latin typeface="Cambria Math"/>
              </a:rPr>
              <a:t>Uhrzeit</a:t>
            </a:r>
            <a:r>
              <a:rPr sz="2120" b="0" i="0">
                <a:solidFill>
                  <a:srgbClr val="15181D"/>
                </a:solidFill>
                <a:latin typeface="Cambria Math"/>
              </a:rPr>
              <a:t> → </a:t>
            </a:r>
            <a:r>
              <a:rPr sz="2120" b="0" i="1">
                <a:solidFill>
                  <a:srgbClr val="15181D"/>
                </a:solidFill>
                <a:latin typeface="Cambria Math"/>
              </a:rPr>
              <a:t>Höhe</a:t>
            </a:r>
            <a:r>
              <a:rPr sz="2000" b="0" i="0">
                <a:solidFill>
                  <a:srgbClr val="15181D"/>
                </a:solidFill>
                <a:latin typeface="Calibri"/>
              </a:rPr>
              <a:t> eindeutig?</a:t>
            </a:r>
          </a:p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>
                <a:solidFill>
                  <a:srgbClr val="15181D"/>
                </a:solidFill>
                <a:latin typeface="Calibri"/>
              </a:rPr>
              <a:t>3.  Prüft die Umkehrung </a:t>
            </a:r>
            <a:r>
              <a:rPr sz="2120" b="0" i="1">
                <a:solidFill>
                  <a:srgbClr val="15181D"/>
                </a:solidFill>
                <a:latin typeface="Cambria Math"/>
              </a:rPr>
              <a:t>Höhe</a:t>
            </a:r>
            <a:r>
              <a:rPr sz="2120" b="0" i="0">
                <a:solidFill>
                  <a:srgbClr val="15181D"/>
                </a:solidFill>
                <a:latin typeface="Cambria Math"/>
              </a:rPr>
              <a:t> → </a:t>
            </a:r>
            <a:r>
              <a:rPr sz="2120" b="0" i="1">
                <a:solidFill>
                  <a:srgbClr val="15181D"/>
                </a:solidFill>
                <a:latin typeface="Cambria Math"/>
              </a:rPr>
              <a:t>Uhrzeit</a:t>
            </a:r>
            <a:r>
              <a:rPr sz="2000" b="0" i="0">
                <a:solidFill>
                  <a:srgbClr val="15181D"/>
                </a:solidFill>
                <a:latin typeface="Calibri"/>
              </a:rPr>
              <a:t>. Was fällt auf?</a:t>
            </a:r>
          </a:p>
          <a:p>
            <a:pPr algn="l">
              <a:lnSpc>
                <a:spcPct val="114000"/>
              </a:lnSpc>
              <a:spcAft>
                <a:spcPts val="1500"/>
              </a:spcAft>
            </a:pPr>
            <a:r>
              <a:rPr sz="2000" b="0" i="0">
                <a:solidFill>
                  <a:srgbClr val="15181D"/>
                </a:solidFill>
                <a:latin typeface="Calibri"/>
              </a:rPr>
              <a:t>4.  Buch S. 10 Nr. 5 — mit Begründung.</a:t>
            </a:r>
          </a:p>
        </p:txBody>
      </p:sp>
      <p:pic>
        <p:nvPicPr>
          <p:cNvPr id="10" name="Picture 9" descr="UE01_math_seilbah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825" y="1411399"/>
            <a:ext cx="4197509" cy="26048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5257800"/>
            <a:ext cx="10728655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700" b="1" i="0">
                <a:solidFill>
                  <a:srgbClr val="B43D0E"/>
                </a:solidFill>
                <a:latin typeface="Calibri"/>
              </a:rPr>
              <a:t>Sozialform  Partnerarbeit     ·     Zeit  15 Minuten     ·     Material  Buch S. 8 und S.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5</a:t>
            </a:r>
          </a:p>
        </p:txBody>
      </p:sp>
      <p:pic>
        <p:nvPicPr>
          <p:cNvPr id="15" name="Picture 8" descr="QR_K1_UE01.png">
            <a:extLst>
              <a:ext uri="{FF2B5EF4-FFF2-40B4-BE49-F238E27FC236}">
                <a16:creationId xmlns:a16="http://schemas.microsoft.com/office/drawing/2014/main" id="{F25343D2-A14B-7849-382D-018DF7AF9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750" y="4264581"/>
            <a:ext cx="1986437" cy="1986437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0C77245F-5979-46B5-F8C5-F30659598D69}"/>
              </a:ext>
            </a:extLst>
          </p:cNvPr>
          <p:cNvSpPr txBox="1"/>
          <p:nvPr/>
        </p:nvSpPr>
        <p:spPr>
          <a:xfrm>
            <a:off x="8446271" y="4618842"/>
            <a:ext cx="1064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Tipps: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Steckst du fest?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Differenzierung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6675120" cy="4023360"/>
          </a:xfrm>
          <a:prstGeom prst="roundRect">
            <a:avLst>
              <a:gd name="adj" fmla="val 4000"/>
            </a:avLst>
          </a:prstGeom>
          <a:solidFill>
            <a:srgbClr val="FDF0E7"/>
          </a:solidFill>
          <a:ln w="22225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78408" y="2167128"/>
            <a:ext cx="2523744" cy="25237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pic>
        <p:nvPicPr>
          <p:cNvPr id="9" name="Picture 8" descr="QR_K1_UE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240280"/>
            <a:ext cx="2377440" cy="2377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40480" y="1783080"/>
            <a:ext cx="3291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100" b="1" i="0">
                <a:solidFill>
                  <a:srgbClr val="B43D0E"/>
                </a:solidFill>
                <a:latin typeface="Calibri"/>
              </a:rPr>
              <a:t>Kapitel I  ·  UE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2395728"/>
            <a:ext cx="32918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4000"/>
              </a:lnSpc>
              <a:spcAft>
                <a:spcPts val="1000"/>
              </a:spcAft>
            </a:pPr>
            <a:r>
              <a:rPr sz="1800" b="0" i="0">
                <a:solidFill>
                  <a:srgbClr val="15181D"/>
                </a:solidFill>
                <a:latin typeface="Calibri"/>
              </a:rPr>
              <a:t>1.  Kamera-App öffnen</a:t>
            </a:r>
          </a:p>
          <a:p>
            <a:pPr algn="l">
              <a:lnSpc>
                <a:spcPct val="114000"/>
              </a:lnSpc>
              <a:spcAft>
                <a:spcPts val="1000"/>
              </a:spcAft>
            </a:pPr>
            <a:r>
              <a:rPr sz="1800" b="0" i="0">
                <a:solidFill>
                  <a:srgbClr val="15181D"/>
                </a:solidFill>
                <a:latin typeface="Calibri"/>
              </a:rPr>
              <a:t>2.  Code scannen</a:t>
            </a:r>
          </a:p>
          <a:p>
            <a:pPr algn="l">
              <a:lnSpc>
                <a:spcPct val="114000"/>
              </a:lnSpc>
              <a:spcAft>
                <a:spcPts val="1000"/>
              </a:spcAft>
            </a:pPr>
            <a:r>
              <a:rPr sz="1800" b="0" i="0">
                <a:solidFill>
                  <a:srgbClr val="15181D"/>
                </a:solidFill>
                <a:latin typeface="Calibri"/>
              </a:rPr>
              <a:t>3.  Tipp für Tipp öffnen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4343400"/>
            <a:ext cx="32918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400" b="0" i="0">
                <a:solidFill>
                  <a:srgbClr val="636B77"/>
                </a:solidFill>
                <a:latin typeface="Calibri"/>
              </a:rPr>
              <a:t>Drei Tipps, einer nach dem anderen. Keiner verrät die Lösung.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26680" y="1417320"/>
            <a:ext cx="3733495" cy="4023360"/>
          </a:xfrm>
          <a:prstGeom prst="roundRect">
            <a:avLst>
              <a:gd name="adj" fmla="val 4000"/>
            </a:avLst>
          </a:prstGeom>
          <a:solidFill>
            <a:srgbClr val="E6F2EB"/>
          </a:solidFill>
          <a:ln w="22225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82712" y="1572768"/>
            <a:ext cx="3221431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1A6E45"/>
                </a:solidFill>
                <a:latin typeface="Calibri"/>
              </a:rPr>
              <a:t>Schon fertig?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82712" y="2011680"/>
            <a:ext cx="777240" cy="25400"/>
          </a:xfrm>
          <a:prstGeom prst="rect">
            <a:avLst/>
          </a:prstGeom>
          <a:solidFill>
            <a:srgbClr val="1A6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82712" y="2240280"/>
            <a:ext cx="3221431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600" b="0" i="0">
                <a:solidFill>
                  <a:srgbClr val="15181D"/>
                </a:solidFill>
                <a:latin typeface="Calibri"/>
              </a:rPr>
              <a:t>•  Findet eine Zuordnung aus eurem Alltag, die in beide Richtungen eindeutig ist.</a:t>
            </a:r>
          </a:p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600" b="0" i="0">
                <a:solidFill>
                  <a:srgbClr val="15181D"/>
                </a:solidFill>
                <a:latin typeface="Calibri"/>
              </a:rPr>
              <a:t>•  Buch S. 11 Nr. 12: Jeder Zahl </a:t>
            </a:r>
            <a:r>
              <a:rPr sz="1696" b="0" i="1">
                <a:solidFill>
                  <a:srgbClr val="15181D"/>
                </a:solidFill>
                <a:latin typeface="Cambria Math"/>
              </a:rPr>
              <a:t>n</a:t>
            </a:r>
            <a:r>
              <a:rPr sz="1600" b="0" i="0">
                <a:solidFill>
                  <a:srgbClr val="15181D"/>
                </a:solidFill>
                <a:latin typeface="Calibri"/>
              </a:rPr>
              <a:t> wird die kleinste Primzahl größer </a:t>
            </a:r>
            <a:r>
              <a:rPr sz="1696" b="0" i="1">
                <a:solidFill>
                  <a:srgbClr val="15181D"/>
                </a:solidFill>
                <a:latin typeface="Cambria Math"/>
              </a:rPr>
              <a:t>n</a:t>
            </a:r>
            <a:r>
              <a:rPr sz="1600" b="0" i="0">
                <a:solidFill>
                  <a:srgbClr val="15181D"/>
                </a:solidFill>
                <a:latin typeface="Calibri"/>
              </a:rPr>
              <a:t> zugeordnet. Funktion?</a:t>
            </a:r>
          </a:p>
          <a:p>
            <a:pPr algn="l">
              <a:lnSpc>
                <a:spcPct val="112000"/>
              </a:lnSpc>
              <a:spcAft>
                <a:spcPts val="1200"/>
              </a:spcAft>
            </a:pPr>
            <a:r>
              <a:rPr sz="1600" b="0" i="0">
                <a:solidFill>
                  <a:srgbClr val="15181D"/>
                </a:solidFill>
                <a:latin typeface="Calibri"/>
              </a:rPr>
              <a:t>•  Kann der Graph einer Funktion ein senkrechtes Stück enthalten? Begründet.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71500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636B77"/>
                </a:solidFill>
                <a:latin typeface="Calibri"/>
              </a:rPr>
              <a:t>Ihr entscheidet selbst, ob und wie viele Tipps ihr öffnet. Es zählt nicht gegen euch.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Das kommt ins Regelheft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Sicherung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10728655" cy="3977639"/>
          </a:xfrm>
          <a:prstGeom prst="roundRect">
            <a:avLst>
              <a:gd name="adj" fmla="val 3000"/>
            </a:avLst>
          </a:prstGeom>
          <a:solidFill>
            <a:srgbClr val="E4EEF7"/>
          </a:solidFill>
          <a:ln w="28575">
            <a:solidFill>
              <a:srgbClr val="2E6C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1691640"/>
            <a:ext cx="9960559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500" b="1" i="0">
                <a:solidFill>
                  <a:srgbClr val="1B446E"/>
                </a:solidFill>
                <a:latin typeface="Calibri"/>
              </a:rPr>
              <a:t>Funktion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1115568" y="2286000"/>
            <a:ext cx="1097280" cy="317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5568" y="2514600"/>
            <a:ext cx="9960559" cy="280211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Eine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Funktion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ist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eine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Zuordnung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, die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jedem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Element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des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Definitionsbereichs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 err="1">
                <a:solidFill>
                  <a:srgbClr val="15181D"/>
                </a:solidFill>
                <a:latin typeface="Cambria Math"/>
              </a:rPr>
              <a:t>D</a:t>
            </a:r>
            <a:r>
              <a:rPr sz="2226" b="0" i="1" baseline="-25000" dirty="0" err="1">
                <a:solidFill>
                  <a:srgbClr val="15181D"/>
                </a:solidFill>
                <a:latin typeface="Cambria Math"/>
              </a:rPr>
              <a:t>f</a:t>
            </a:r>
            <a:endParaRPr sz="2226" b="0" i="1" baseline="-25000" dirty="0">
              <a:solidFill>
                <a:srgbClr val="15181D"/>
              </a:solidFill>
              <a:latin typeface="Cambria Math"/>
            </a:endParaRP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100" b="0" i="0" dirty="0" err="1">
                <a:solidFill>
                  <a:srgbClr val="15181D"/>
                </a:solidFill>
                <a:latin typeface="Calibri"/>
              </a:rPr>
              <a:t>genau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ein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Element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des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Wertebereichs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 err="1">
                <a:solidFill>
                  <a:srgbClr val="15181D"/>
                </a:solidFill>
                <a:latin typeface="Cambria Math"/>
              </a:rPr>
              <a:t>W</a:t>
            </a:r>
            <a:r>
              <a:rPr sz="2226" b="0" i="1" baseline="-25000" dirty="0" err="1">
                <a:solidFill>
                  <a:srgbClr val="15181D"/>
                </a:solidFill>
                <a:latin typeface="Cambria Math"/>
              </a:rPr>
              <a:t>f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zuordnet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800" b="0" i="0" dirty="0">
                <a:solidFill>
                  <a:srgbClr val="15181D"/>
                </a:solidFill>
                <a:latin typeface="Calibri"/>
              </a:rPr>
              <a:t> 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Die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Punkte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P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|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y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mit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y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 =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lang="de-DE" sz="2226" b="0" i="1" dirty="0">
                <a:solidFill>
                  <a:srgbClr val="15181D"/>
                </a:solidFill>
                <a:latin typeface="Cambria Math"/>
              </a:rPr>
              <a:t> 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(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x</a:t>
            </a:r>
            <a:r>
              <a:rPr sz="2226" b="0" i="0" dirty="0">
                <a:solidFill>
                  <a:srgbClr val="15181D"/>
                </a:solidFill>
                <a:latin typeface="Cambria Math"/>
              </a:rPr>
              <a:t>)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bilden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den Graphen von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f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800" b="0" i="0" dirty="0">
                <a:solidFill>
                  <a:srgbClr val="15181D"/>
                </a:solidFill>
                <a:latin typeface="Calibri"/>
              </a:rPr>
              <a:t> </a:t>
            </a:r>
          </a:p>
          <a:p>
            <a:pPr algn="l">
              <a:lnSpc>
                <a:spcPct val="118000"/>
              </a:lnSpc>
              <a:spcAft>
                <a:spcPts val="1300"/>
              </a:spcAft>
            </a:pPr>
            <a:r>
              <a:rPr sz="2100" b="0" i="0" dirty="0">
                <a:solidFill>
                  <a:srgbClr val="15181D"/>
                </a:solidFill>
                <a:latin typeface="Calibri"/>
              </a:rPr>
              <a:t>Test: Eine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Parallele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zur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226" b="0" i="1" dirty="0">
                <a:solidFill>
                  <a:srgbClr val="15181D"/>
                </a:solidFill>
                <a:latin typeface="Cambria Math"/>
              </a:rPr>
              <a:t>y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-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Achse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trifft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den Graphen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höchstens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 </a:t>
            </a:r>
            <a:r>
              <a:rPr sz="2100" b="0" i="0" dirty="0" err="1">
                <a:solidFill>
                  <a:srgbClr val="15181D"/>
                </a:solidFill>
                <a:latin typeface="Calibri"/>
              </a:rPr>
              <a:t>einmal</a:t>
            </a:r>
            <a:r>
              <a:rPr sz="2100" b="0" i="0" dirty="0">
                <a:solidFill>
                  <a:srgbClr val="15181D"/>
                </a:solidFill>
                <a:latin typeface="Calibr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62356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636B77"/>
                </a:solidFill>
                <a:latin typeface="Calibri"/>
              </a:rPr>
              <a:t>Buch S. 9 · Merkkasten ins Regelheft, das Akku-Beispiel als Merkhilfe daneben.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Üben – such dir deine Stufe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Übung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63040"/>
            <a:ext cx="3381146" cy="3977639"/>
          </a:xfrm>
          <a:prstGeom prst="roundRect">
            <a:avLst>
              <a:gd name="adj" fmla="val 3000"/>
            </a:avLst>
          </a:prstGeom>
          <a:solidFill>
            <a:srgbClr val="E4EEF7"/>
          </a:solidFill>
          <a:ln w="22225">
            <a:solidFill>
              <a:srgbClr val="2E6C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664208"/>
            <a:ext cx="286908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000" b="1" i="0">
                <a:solidFill>
                  <a:srgbClr val="2E6CA8"/>
                </a:solidFill>
                <a:latin typeface="Calibri"/>
              </a:rPr>
              <a:t>Basis</a:t>
            </a:r>
          </a:p>
        </p:txBody>
      </p:sp>
      <p:sp>
        <p:nvSpPr>
          <p:cNvPr id="9" name="Rectangle 8"/>
          <p:cNvSpPr/>
          <p:nvPr/>
        </p:nvSpPr>
        <p:spPr>
          <a:xfrm>
            <a:off x="987552" y="2139696"/>
            <a:ext cx="777240" cy="2540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2304288"/>
            <a:ext cx="28690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6000"/>
              </a:lnSpc>
              <a:spcAft>
                <a:spcPts val="400"/>
              </a:spcAft>
            </a:pPr>
            <a:r>
              <a:rPr sz="1350" b="0" i="0">
                <a:solidFill>
                  <a:srgbClr val="636B77"/>
                </a:solidFill>
                <a:latin typeface="Calibri"/>
              </a:rPr>
              <a:t>wenn dir im Einstieg das Argument fehlte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552" y="2926080"/>
            <a:ext cx="286908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S. 10 Nr. 5 — Gehört der Graph zu einer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00" b="0" i="0">
                <a:solidFill>
                  <a:srgbClr val="636B77"/>
                </a:solidFill>
                <a:latin typeface="Calibri"/>
              </a:rPr>
              <a:t>     Funktion? Mit Begründung.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S. 10 Nr. 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05274" y="1463040"/>
            <a:ext cx="3381146" cy="3977639"/>
          </a:xfrm>
          <a:prstGeom prst="roundRect">
            <a:avLst>
              <a:gd name="adj" fmla="val 3000"/>
            </a:avLst>
          </a:prstGeom>
          <a:solidFill>
            <a:srgbClr val="E6F2EB"/>
          </a:solidFill>
          <a:ln w="22225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61306" y="1664208"/>
            <a:ext cx="286908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000" b="1" i="0">
                <a:solidFill>
                  <a:srgbClr val="1A6E45"/>
                </a:solidFill>
                <a:latin typeface="Calibri"/>
              </a:rPr>
              <a:t>Standard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61306" y="2139696"/>
            <a:ext cx="777240" cy="25400"/>
          </a:xfrm>
          <a:prstGeom prst="rect">
            <a:avLst/>
          </a:prstGeom>
          <a:solidFill>
            <a:srgbClr val="1A6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61306" y="2304288"/>
            <a:ext cx="28690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6000"/>
              </a:lnSpc>
              <a:spcAft>
                <a:spcPts val="400"/>
              </a:spcAft>
            </a:pPr>
            <a:r>
              <a:rPr sz="1350" b="0" i="0">
                <a:solidFill>
                  <a:srgbClr val="636B77"/>
                </a:solidFill>
                <a:latin typeface="Calibri"/>
              </a:rPr>
              <a:t>wenn du beide Richtungen prüfen kannst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1306" y="2926080"/>
            <a:ext cx="286908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S. 11 Nr. 9 — Höhe und Temperatur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00" b="0" i="0">
                <a:solidFill>
                  <a:srgbClr val="636B77"/>
                </a:solidFill>
                <a:latin typeface="Calibri"/>
              </a:rPr>
              <a:t>     in der Atmosphäre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Prüft beide Richtungen.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9028" y="1463040"/>
            <a:ext cx="3381146" cy="3977639"/>
          </a:xfrm>
          <a:prstGeom prst="roundRect">
            <a:avLst>
              <a:gd name="adj" fmla="val 3000"/>
            </a:avLst>
          </a:prstGeom>
          <a:solidFill>
            <a:srgbClr val="FDF0E7"/>
          </a:solidFill>
          <a:ln w="22225">
            <a:solidFill>
              <a:srgbClr val="B43D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5060" y="1664208"/>
            <a:ext cx="2869082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000" b="1" i="0">
                <a:solidFill>
                  <a:srgbClr val="B43D0E"/>
                </a:solidFill>
                <a:latin typeface="Calibri"/>
              </a:rPr>
              <a:t>Experte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35060" y="2139696"/>
            <a:ext cx="777240" cy="25400"/>
          </a:xfrm>
          <a:prstGeom prst="rect">
            <a:avLst/>
          </a:prstGeom>
          <a:solidFill>
            <a:srgbClr val="B43D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35060" y="2304288"/>
            <a:ext cx="2869082" cy="5669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6000"/>
              </a:lnSpc>
              <a:spcAft>
                <a:spcPts val="400"/>
              </a:spcAft>
            </a:pPr>
            <a:r>
              <a:rPr sz="1350" b="0" i="0">
                <a:solidFill>
                  <a:srgbClr val="636B77"/>
                </a:solidFill>
                <a:latin typeface="Calibri"/>
              </a:rPr>
              <a:t>wenn dir der Funktionsbegriff klar ist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5060" y="2926080"/>
            <a:ext cx="2869082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S. 11 Nr. 12 — Jeder Zahl </a:t>
            </a:r>
            <a:r>
              <a:rPr sz="1855" b="0" i="1">
                <a:solidFill>
                  <a:srgbClr val="15181D"/>
                </a:solidFill>
                <a:latin typeface="Cambria Math"/>
              </a:rPr>
              <a:t>n</a:t>
            </a:r>
            <a:r>
              <a:rPr sz="1750" b="0" i="0">
                <a:solidFill>
                  <a:srgbClr val="15181D"/>
                </a:solidFill>
                <a:latin typeface="Calibri"/>
              </a:rPr>
              <a:t> wird die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00" b="0" i="0">
                <a:solidFill>
                  <a:srgbClr val="636B77"/>
                </a:solidFill>
                <a:latin typeface="Calibri"/>
              </a:rPr>
              <a:t>     kleinste Primzahl größer </a:t>
            </a:r>
            <a:r>
              <a:rPr sz="1802" b="0" i="1">
                <a:solidFill>
                  <a:srgbClr val="636B77"/>
                </a:solidFill>
                <a:latin typeface="Cambria Math"/>
              </a:rPr>
              <a:t>n</a:t>
            </a:r>
            <a:r>
              <a:rPr sz="1700" b="0" i="0">
                <a:solidFill>
                  <a:srgbClr val="636B77"/>
                </a:solidFill>
                <a:latin typeface="Calibri"/>
              </a:rPr>
              <a:t> zugeordnet.</a:t>
            </a:r>
          </a:p>
          <a:p>
            <a:pPr algn="l">
              <a:lnSpc>
                <a:spcPct val="112000"/>
              </a:lnSpc>
              <a:spcAft>
                <a:spcPts val="1100"/>
              </a:spcAft>
            </a:pPr>
            <a:r>
              <a:rPr sz="1750" b="0" i="0">
                <a:solidFill>
                  <a:srgbClr val="15181D"/>
                </a:solidFill>
                <a:latin typeface="Calibri"/>
              </a:rPr>
              <a:t>•  S. 11 Nr. 10 — Wahr oder falsch?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66928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636B77"/>
                </a:solidFill>
                <a:latin typeface="Calibri"/>
              </a:rPr>
              <a:t>Test 1 auf S. 10 zur Selbstkontrolle — Lösungen ab S. 223.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Zurück zur Leitfrage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Rückführung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10728655" cy="1234440"/>
          </a:xfrm>
          <a:prstGeom prst="roundRect">
            <a:avLst>
              <a:gd name="adj" fmla="val 4000"/>
            </a:avLst>
          </a:prstGeom>
          <a:solidFill>
            <a:srgbClr val="E6F2EB"/>
          </a:solidFill>
          <a:ln w="25400">
            <a:solidFill>
              <a:srgbClr val="1A6E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536192"/>
            <a:ext cx="9997135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600" b="1" i="0">
                <a:solidFill>
                  <a:srgbClr val="1A6E45"/>
                </a:solidFill>
                <a:latin typeface="Calibri"/>
              </a:rPr>
              <a:t>Woran erkennt man, ob eine Zuordnung eine Funktion ist?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80360"/>
            <a:ext cx="10728655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800" b="1" i="0">
                <a:solidFill>
                  <a:srgbClr val="636B77"/>
                </a:solidFill>
                <a:latin typeface="Calibri"/>
              </a:rPr>
              <a:t>So beantworten wir sie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337560"/>
            <a:ext cx="10728655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>
                <a:solidFill>
                  <a:srgbClr val="15181D"/>
                </a:solidFill>
                <a:latin typeface="Calibri"/>
              </a:rPr>
              <a:t>•  Beide hatten recht: um 11:32, um 13:14 und um 15:34 stand der Akku bei 50 %.</a:t>
            </a:r>
          </a:p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>
                <a:solidFill>
                  <a:srgbClr val="15181D"/>
                </a:solidFill>
                <a:latin typeface="Calibri"/>
              </a:rPr>
              <a:t>•  Drei Antworten auf eine Frage — </a:t>
            </a:r>
            <a:r>
              <a:rPr sz="2226" b="0" i="1">
                <a:solidFill>
                  <a:srgbClr val="15181D"/>
                </a:solidFill>
                <a:latin typeface="Cambria Math"/>
              </a:rPr>
              <a:t>Akkustand</a:t>
            </a:r>
            <a:r>
              <a:rPr sz="2226" b="0" i="0">
                <a:solidFill>
                  <a:srgbClr val="15181D"/>
                </a:solidFill>
                <a:latin typeface="Cambria Math"/>
              </a:rPr>
              <a:t> → </a:t>
            </a:r>
            <a:r>
              <a:rPr sz="2226" b="0" i="1">
                <a:solidFill>
                  <a:srgbClr val="15181D"/>
                </a:solidFill>
                <a:latin typeface="Cambria Math"/>
              </a:rPr>
              <a:t>Uhrzeit</a:t>
            </a:r>
            <a:r>
              <a:rPr sz="2100" b="0" i="0">
                <a:solidFill>
                  <a:srgbClr val="15181D"/>
                </a:solidFill>
                <a:latin typeface="Calibri"/>
              </a:rPr>
              <a:t> ist deshalb keine Funktion.</a:t>
            </a:r>
          </a:p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>
                <a:solidFill>
                  <a:srgbClr val="15181D"/>
                </a:solidFill>
                <a:latin typeface="Calibri"/>
              </a:rPr>
              <a:t>•  </a:t>
            </a:r>
            <a:r>
              <a:rPr sz="2226" b="0" i="1">
                <a:solidFill>
                  <a:srgbClr val="15181D"/>
                </a:solidFill>
                <a:latin typeface="Cambria Math"/>
              </a:rPr>
              <a:t>Uhrzeit</a:t>
            </a:r>
            <a:r>
              <a:rPr sz="2226" b="0" i="0">
                <a:solidFill>
                  <a:srgbClr val="15181D"/>
                </a:solidFill>
                <a:latin typeface="Cambria Math"/>
              </a:rPr>
              <a:t> → </a:t>
            </a:r>
            <a:r>
              <a:rPr sz="2226" b="0" i="1">
                <a:solidFill>
                  <a:srgbClr val="15181D"/>
                </a:solidFill>
                <a:latin typeface="Cambria Math"/>
              </a:rPr>
              <a:t>Akkustand</a:t>
            </a:r>
            <a:r>
              <a:rPr sz="2100" b="0" i="0">
                <a:solidFill>
                  <a:srgbClr val="15181D"/>
                </a:solidFill>
                <a:latin typeface="Calibri"/>
              </a:rPr>
              <a:t> dagegen schon: Um 15:00 Uhr waren es genau 58 %.</a:t>
            </a:r>
          </a:p>
          <a:p>
            <a:pPr algn="l">
              <a:lnSpc>
                <a:spcPct val="114000"/>
              </a:lnSpc>
              <a:spcAft>
                <a:spcPts val="1400"/>
              </a:spcAft>
            </a:pPr>
            <a:r>
              <a:rPr sz="2100" b="0" i="0">
                <a:solidFill>
                  <a:srgbClr val="15181D"/>
                </a:solidFill>
                <a:latin typeface="Calibri"/>
              </a:rPr>
              <a:t>•  Im Graphen sieht man das sofort: Jede Parallele zur </a:t>
            </a:r>
            <a:r>
              <a:rPr sz="2226" b="0" i="1">
                <a:solidFill>
                  <a:srgbClr val="15181D"/>
                </a:solidFill>
                <a:latin typeface="Cambria Math"/>
              </a:rPr>
              <a:t>y</a:t>
            </a:r>
            <a:r>
              <a:rPr sz="2100" b="0" i="0">
                <a:solidFill>
                  <a:srgbClr val="15181D"/>
                </a:solidFill>
                <a:latin typeface="Calibri"/>
              </a:rPr>
              <a:t>-Achse trifft ihn höchstens einmal.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669280"/>
            <a:ext cx="1072865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500" b="0" i="0">
                <a:solidFill>
                  <a:srgbClr val="636B77"/>
                </a:solidFill>
                <a:latin typeface="Calibri"/>
              </a:rPr>
              <a:t>Ausblick:  Nächste Stunde klären wir, welche Zahlen man überhaupt einsetzen darf.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10896"/>
            <a:ext cx="7985455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2700" b="1" i="0">
                <a:solidFill>
                  <a:srgbClr val="1B446E"/>
                </a:solidFill>
                <a:latin typeface="Calibri"/>
              </a:rPr>
              <a:t>Hausaufgabe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969264"/>
            <a:ext cx="1371600" cy="44450"/>
          </a:xfrm>
          <a:prstGeom prst="rect">
            <a:avLst/>
          </a:prstGeom>
          <a:solidFill>
            <a:srgbClr val="2E6C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103120" y="969264"/>
            <a:ext cx="9357055" cy="12700"/>
          </a:xfrm>
          <a:prstGeom prst="rect">
            <a:avLst/>
          </a:prstGeom>
          <a:solidFill>
            <a:srgbClr val="D3D8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28455" y="384048"/>
            <a:ext cx="2331720" cy="384048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28455" y="402336"/>
            <a:ext cx="233172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8000"/>
              </a:lnSpc>
              <a:spcAft>
                <a:spcPts val="800"/>
              </a:spcAft>
            </a:pPr>
            <a:r>
              <a:rPr sz="1300" b="1" i="0">
                <a:solidFill>
                  <a:srgbClr val="636B77"/>
                </a:solidFill>
                <a:latin typeface="Calibri"/>
              </a:rPr>
              <a:t>Abschluss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10728655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400" b="0" i="0">
                <a:solidFill>
                  <a:srgbClr val="15181D"/>
                </a:solidFill>
                <a:latin typeface="Calibri"/>
              </a:rPr>
              <a:t>•  S. 11 Nr. 10 — Wahr oder falsch? Schriftlich begründen</a:t>
            </a:r>
          </a:p>
          <a:p>
            <a:pPr algn="l">
              <a:lnSpc>
                <a:spcPct val="116000"/>
              </a:lnSpc>
              <a:spcAft>
                <a:spcPts val="2000"/>
              </a:spcAft>
            </a:pPr>
            <a:r>
              <a:rPr sz="2400" b="0" i="0">
                <a:solidFill>
                  <a:srgbClr val="15181D"/>
                </a:solidFill>
                <a:latin typeface="Calibri"/>
              </a:rPr>
              <a:t>•  Sucht ein eigenes Beispiel aus eurem Alltag, bei dem die Umkehrung nicht eindeutig ist.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114800"/>
            <a:ext cx="10728655" cy="1005840"/>
          </a:xfrm>
          <a:prstGeom prst="roundRect">
            <a:avLst>
              <a:gd name="adj" fmla="val 5000"/>
            </a:avLst>
          </a:prstGeom>
          <a:solidFill>
            <a:srgbClr val="E4EE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4279392"/>
            <a:ext cx="10143439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700" b="0" i="0">
                <a:solidFill>
                  <a:srgbClr val="1B446E"/>
                </a:solidFill>
                <a:latin typeface="Calibri"/>
              </a:rPr>
              <a:t>Regelheft mitbringen — wir arbeiten in der nächsten Stunde direkt damit weiter.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82512"/>
            <a:ext cx="9814255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Kapitel I  ·  UE 1  ·  Hin und zurück ist nicht dasselbe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45775" y="6382512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8000"/>
              </a:lnSpc>
              <a:spcAft>
                <a:spcPts val="800"/>
              </a:spcAft>
            </a:pPr>
            <a:r>
              <a:rPr sz="1050" b="0" i="0">
                <a:solidFill>
                  <a:srgbClr val="636B77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871</Words>
  <Application>Microsoft Office PowerPoint</Application>
  <PresentationFormat>Breitbild</PresentationFormat>
  <Paragraphs>109</Paragraphs>
  <Slides>10</Slides>
  <Notes>0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 Math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Leon Bechtel</cp:lastModifiedBy>
  <cp:revision>5</cp:revision>
  <dcterms:created xsi:type="dcterms:W3CDTF">2013-01-27T09:14:16Z</dcterms:created>
  <dcterms:modified xsi:type="dcterms:W3CDTF">2026-09-07T06:44:15Z</dcterms:modified>
  <cp:category/>
</cp:coreProperties>
</file>