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Masters/entdeckend_slideMaster1.xml" ContentType="application/vnd.openxmlformats-officedocument.presentationml.slideMaster+xml"/>
  <Override PartName="/ppt/slideMasters/theme/entdeckend_theme2.xml" ContentType="application/vnd.openxmlformats-officedocument.theme+xml"/>
  <Override PartName="/ppt/slideLayouts/entdeckend_slideLayout1.xml" ContentType="application/vnd.openxmlformats-officedocument.presentationml.slideLayout+xml"/>
  <Override PartName="/ppt/notesMasters/entdeckend_notesMaster1.xml" ContentType="application/vnd.openxmlformats-officedocument.presentationml.notesMaster+xml"/>
  <Override PartName="/ppt/notesMasters/theme/entdeckend_theme3.xml" ContentType="application/vnd.openxmlformats-officedocument.them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EntdeckendMaster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EntdeckendMaster1" Type="http://schemas.openxmlformats.org/officeDocument/2006/relationships/slideMaster" Target="slideMasters/entdeckend_slideMaster1.xml"/></Relationships>
</file>

<file path=ppt/notesMasters/_rels/entdeckend_notesMaster1.xml.rels><?xml version='1.0' encoding='UTF-8' standalone='yes'?>
<Relationships xmlns="http://schemas.openxmlformats.org/package/2006/relationships"><Relationship Type="http://schemas.openxmlformats.org/officeDocument/2006/relationships/theme" Target="theme/entdeckend_theme3.xml" Id="Ra90f2bec16fd4cf2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entdeckend_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Masters/theme/entdeckend_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Type="http://schemas.openxmlformats.org/officeDocument/2006/relationships/slide" Target="../slides/slide4.xml" Id="R6134b3f9cd654dd7"/><Relationship Type="http://schemas.openxmlformats.org/officeDocument/2006/relationships/notesMaster" Target="../notesMasters/notesMaster1.xml" Id="Rba51a83a24924393"/></Relationships>
</file>

<file path=ppt/notesSlides/_rels/notesSlide5.xml.rels><?xml version='1.0' encoding='UTF-8' standalone='yes'?>
<Relationships xmlns="http://schemas.openxmlformats.org/package/2006/relationships"><Relationship Type="http://schemas.openxmlformats.org/officeDocument/2006/relationships/slide" Target="../slides/slide5.xml" Id="Rc2040e8df8f543b1"/><Relationship Type="http://schemas.openxmlformats.org/officeDocument/2006/relationships/notesMaster" Target="../notesMasters/notesMaster1.xml" Id="Rf223f6c55d7d4100"/></Relationships>
</file>

<file path=ppt/notesSlides/_rels/notesSlide6.xml.rels><?xml version='1.0' encoding='UTF-8' standalone='yes'?>
<Relationships xmlns="http://schemas.openxmlformats.org/package/2006/relationships"><Relationship Type="http://schemas.openxmlformats.org/officeDocument/2006/relationships/slide" Target="../slides/slide6.xml" Id="R2238fdca85e544f9"/><Relationship Type="http://schemas.openxmlformats.org/officeDocument/2006/relationships/notesMaster" Target="../notesMasters/notesMaster1.xml" Id="Rb019984fdc424b14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Besprechung Basic (S. 52 Nr. 6, Wasserpreis). Eine Schülerlösung mit dem iPad fotografieren und zeigen – per Bildschirmspiegelung oder ins Feld links einfügen (Einfügen → Bild). Dann mit der Prüfliste Punkt für Punkt prüfen lassen: „Wo hält die Lösung stand, wo nicht?“ Erst danach per Klick das Ergebnis zeigen.</a:t>
            </a:r>
          </a:p>
          <a:p/>
          <a:p>
            <a:r>
              <a:t>Höchstens eine Lösung pro Stufe – Fokus auf die Prüfliste, nicht auf jede Teilaufgabe.</a:t>
            </a:r>
          </a:p>
          <a:p/>
          <a:p>
            <a:r>
              <a:t>Vollständige Lösung (wie auf dem Lösungsblatt):</a:t>
            </a:r>
          </a:p>
          <a:p>
            <a:r>
              <a:t>Festlegung: x: Wasserverbrauch in m³   ·   f(x): Kosten in €   ·   m = 1,6 (pro m³ 1,60 € mehr)   ·   b = 10 (Grundpreis 10 €)</a:t>
            </a:r>
          </a:p>
          <a:p>
            <a:r>
              <a:t>a) f(x) = 1,6x + 10</a:t>
            </a:r>
          </a:p>
          <a:p>
            <a:r>
              <a:t>b) Frage: Liegt P(4 | 16,4) auf dem Graphen, und was bedeutet das?</a:t>
            </a:r>
          </a:p>
          <a:p>
            <a:r>
              <a:t>   f(4) = 1,6 · 4 + 10 = 16,4  ✓</a:t>
            </a:r>
          </a:p>
          <a:p>
            <a:r>
              <a:t>   Antwort: Ja, P liegt auf dem Graphen: Bei 4 m³ Verbrauch kostet das Wasser im Monat 16,40 €.</a:t>
            </a:r>
          </a:p>
          <a:p>
            <a:r>
              <a:t>Typischer Fehler: f(16,4) = 36,24. Dabei sind x und f(x) vertauscht.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Besprechung Standard (S. 53 Nr. 15, Janas Radtour). Eine Schülerlösung mit dem iPad fotografieren und zeigen – per Bildschirmspiegelung oder ins Feld links einfügen (Einfügen → Bild). Dann mit der Prüfliste Punkt für Punkt prüfen lassen: „Wo hält die Lösung stand, wo nicht?“ Erst danach per Klick das Ergebnis zeigen.</a:t>
            </a:r>
          </a:p>
          <a:p/>
          <a:p>
            <a:r>
              <a:t>Höchstens eine Lösung pro Stufe – Fokus auf die Prüfliste, nicht auf jede Teilaufgabe.</a:t>
            </a:r>
          </a:p>
          <a:p/>
          <a:p>
            <a:r>
              <a:t>Vollständige Lösung (wie auf dem Lösungsblatt):</a:t>
            </a:r>
          </a:p>
          <a:p>
            <a:r>
              <a:t>Festlegung: x: Fahrzeit in Minuten   ·   f(x): restliche Strecke in km   ·   m = −0,25 (pro Minute 0,25 km weniger)   ·   b = 10 (zu Beginn 10 km)</a:t>
            </a:r>
          </a:p>
          <a:p>
            <a:r>
              <a:t>a) Voraussetzung: Jana fährt die ganze Strecke gleichmäßig schnell, also in jeder Minute gleich weit.</a:t>
            </a:r>
          </a:p>
          <a:p>
            <a:r>
              <a:t>b) f(x) = −0,25x + 10. Der Graph ist die Gerade von (0 | 10) bis (40 | 0).</a:t>
            </a:r>
          </a:p>
          <a:p>
            <a:r>
              <a:t>c) Frage: Wie viele Kilometer hat Jana nach 30 Minuten noch vor sich?</a:t>
            </a:r>
          </a:p>
          <a:p>
            <a:r>
              <a:t>   f(30) = −0,25 · 30 + 10 = 2,5</a:t>
            </a:r>
          </a:p>
          <a:p>
            <a:r>
              <a:t>   Antwort: Nach 30 Minuten hat Jana noch 2,5 km vor sich.</a:t>
            </a:r>
          </a:p>
          <a:p>
            <a:r>
              <a:t>d) Frage: Welche Leistungsstufe erreicht Jana?</a:t>
            </a:r>
          </a:p>
          <a:p>
            <a:r>
              <a:t>   Im Ziel ist die restliche Strecke 0:  −0,25x + 10 = 0  →  x = 40</a:t>
            </a:r>
          </a:p>
          <a:p>
            <a:r>
              <a:t>   40 min ≤ 45 min (Bronze), aber mehr als 39:30 min (Silber)</a:t>
            </a:r>
          </a:p>
          <a:p>
            <a:r>
              <a:t>   Antwort: Jana braucht 40 Minuten und erreicht Bronze. Für Silber fehlen ihr 30 Sekunden.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Besprechung Experte (S. 54 Nr. 18, Reifenprofil). Eine Schülerlösung mit dem iPad fotografieren und zeigen – per Bildschirmspiegelung oder ins Feld links einfügen (Einfügen → Bild). Dann mit der Prüfliste Punkt für Punkt prüfen lassen: „Wo hält die Lösung stand, wo nicht?“ Erst danach per Klick das Ergebnis zeigen.</a:t>
            </a:r>
          </a:p>
          <a:p/>
          <a:p>
            <a:r>
              <a:t>Höchstens eine Lösung pro Stufe – Fokus auf die Prüfliste, nicht auf jede Teilaufgabe.</a:t>
            </a:r>
          </a:p>
          <a:p/>
          <a:p>
            <a:r>
              <a:t>Vollständige Lösung (wie auf dem Lösungsblatt):</a:t>
            </a:r>
          </a:p>
          <a:p>
            <a:r>
              <a:t>Festlegung: x: gefahrene Strecke in km   ·   f(x): Profiltiefe in mm   ·   m = −0,0002 (pro km 0,0002 mm weniger)   ·   b = 8 (neuer Reifen)</a:t>
            </a:r>
          </a:p>
          <a:p>
            <a:r>
              <a:t>a) f(x) = −0,0002x + 8  (mit x in 1 000 km: f(x) = −0,2x + 8)</a:t>
            </a:r>
          </a:p>
          <a:p>
            <a:r>
              <a:t>b) Zum Beispiel x-Achse: 1 cm für 5 000 km, y-Achse: 1 cm für 1 mm. Der Graph ist die Gerade von (0 | 8) bis (40 000 | 0).</a:t>
            </a:r>
          </a:p>
          <a:p>
            <a:r>
              <a:t>c) Frage: Hält der Reifen das Versprechen „30 000 km sorglos“?</a:t>
            </a:r>
          </a:p>
          <a:p>
            <a:r>
              <a:t>   f(30 000) = −0,0002 · 30 000 + 8 = 2</a:t>
            </a:r>
          </a:p>
          <a:p>
            <a:r>
              <a:t>   f(x) = 4  →  x = 20 000      f(x) = 1,6  →  x = 32 000</a:t>
            </a:r>
          </a:p>
          <a:p>
            <a:r>
              <a:t>   Antwort: Nur rechtlich: Nach 30 000 km sind noch 2 mm übrig, erlaubt sind 1,6 mm. Die empfohlenen 4 mm sind aber schon nach 20 000 km erreicht – „sorglos“ stimmt also nicht.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Konfrontationsphase: Zunächst individuelle Ideen, Fragen und Vermutungen sammeln, dann im Paar und in der Klasse austauschen. Die Schülerinnen und Schüler notieren ihre Fragen in App-Phase 1. Die Lehrkraft fokussiert anschließend gemeinsam mit ihnen eine Forschungsfrage und öffnet im Cockpit Phase 2. Im Bauplan sind A(35 | 20) und B(85 | 8) bekannt. Am Turm gilt x = 0. Keine Formel für den y-Achsenabschnitt und keinen Pflichtweg vorgeben. Zeichnung, Tabelle, Notizen und Gleichung stehen später zur Wahl. Hilfen beginnen beim Ansatz des Paares. Quelle zum Methodenschema: vom Nutzer bereitgestellter Screenshot „2.4 Entdeckendes Lernen“.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Diese Folie erst nach der Präsentation der Lösungswege und der gemeinsamen Sicherung zeigen. Mit der Klasse eine Gerade von S. 57 Nr. 4 beginnen. Die gesicherten Schritte anwenden und mit dem zweiten Punkt prüfen. Hausaufgabe: S. 56 Nr. 2 und restliche Geraden von S. 57 Nr. 4. Schnellere Paare können S. 58 Nr. 9 bearbeiten. Buchbezug aus dem bestehenden Stundenmaterial zu Lambacher Schweizer 8, Kapitel 4. Keine Buchabbildung nachgebildet.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Ausgeblendete Sicherungsfolie für Technikausfall. Erst nach den Schülerpräsentationen und der gemeinsam formulierten Regel zeigen. Wege vergleichen: Rückwärtsrechnen bzw. Tabelle, verlängertes Steigungsdreieck und Einsetzen eines Punkts. Die Lernenden erklären, was sie erprobt haben und was ihnen geholfen hat. Zuerst den Klassen-Merksatz sichern, dann den Buchvergleich im Cockpit freigeben. Die Voraussetzung verschiedener x-Koordinaten ansprechen. Quelle zum Methodenschema: vom Nutzer bereitgestellter Screenshot „2.4 Entdeckendes Lernen“. Mathematik und Buchbezug: bestehendes Stundenmaterial zu Lambacher Schweizer 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entdeckend_slideLayout1.xml.rels><?xml version='1.0' encoding='UTF-8' standalone='yes'?>
<Relationships xmlns="http://schemas.openxmlformats.org/package/2006/relationships"><Relationship Type="http://schemas.openxmlformats.org/officeDocument/2006/relationships/slideMaster" Target="../slideMasters/entdeckend_slideMaster1.xml" Id="Rf284c938c2ff4e7f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entdeckend_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entdeckend_slideMaster1.xml.rels><?xml version='1.0' encoding='UTF-8' standalone='yes'?>
<Relationships xmlns="http://schemas.openxmlformats.org/package/2006/relationships"><Relationship Type="http://schemas.openxmlformats.org/officeDocument/2006/relationships/theme" Target="theme/entdeckend_theme2.xml" Id="Re490d099e8a04bac"/><Relationship Type="http://schemas.openxmlformats.org/officeDocument/2006/relationships/slideLayout" Target="../slideLayouts/entdeckend_slideLayout1.xml" Id="R7967d88e577b4b2e"/></Relationships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entdeckend_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7967d88e577b4b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theme/entdeckend_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../slideLayouts/entdeckend_slideLayout1.xml" Id="Rbf49af117d8840d5"/><Relationship Type="http://schemas.openxmlformats.org/officeDocument/2006/relationships/image" Target="../media/entdeckend_image.png" Id="Rfb9032a98464443d"/><Relationship Type="http://schemas.openxmlformats.org/officeDocument/2006/relationships/notesSlide" Target="../notesSlides/notesSlide4.xml" Id="Rf4bdb9e3f97b4a7a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../slideLayouts/entdeckend_slideLayout1.xml" Id="R2d431f001e3e43b3"/><Relationship Type="http://schemas.openxmlformats.org/officeDocument/2006/relationships/notesSlide" Target="../notesSlides/notesSlide5.xml" Id="R0e24429eccbb4e33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../slideLayouts/entdeckend_slideLayout1.xml" Id="Rec3b201b6907424d"/><Relationship Type="http://schemas.openxmlformats.org/officeDocument/2006/relationships/notesSlide" Target="../notesSlides/notesSlide6.xml" Id="R93de35cf02f0446b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el"/>
          <p:cNvSpPr txBox="1"/>
          <p:nvPr/>
        </p:nvSpPr>
        <p:spPr>
          <a:xfrm>
            <a:off x="685800" y="342900"/>
            <a:ext cx="108204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3200" b="0" i="0">
                <a:solidFill>
                  <a:srgbClr val="1D2327"/>
                </a:solidFill>
                <a:latin typeface="Segoe UI Symbol"/>
                <a:ea typeface="Segoe UI Symbol"/>
                <a:cs typeface="Segoe UI Symbol"/>
              </a:rPr>
              <a:t>○ </a:t>
            </a:r>
            <a:r>
              <a:rPr sz="32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Basic: Wasserpreis · Buch S. 52 Nr. 6</a:t>
            </a:r>
          </a:p>
        </p:txBody>
      </p:sp>
      <p:sp>
        <p:nvSpPr>
          <p:cNvPr id="3" name="Fotorahmen"/>
          <p:cNvSpPr/>
          <p:nvPr/>
        </p:nvSpPr>
        <p:spPr>
          <a:xfrm>
            <a:off x="685800" y="1123950"/>
            <a:ext cx="5715000" cy="5143500"/>
          </a:xfrm>
          <a:prstGeom prst="rect">
            <a:avLst/>
          </a:prstGeom>
          <a:noFill/>
          <a:ln w="19050">
            <a:solidFill>
              <a:srgbClr val="C5CDD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otorahmen Hinweis"/>
          <p:cNvSpPr txBox="1"/>
          <p:nvPr/>
        </p:nvSpPr>
        <p:spPr>
          <a:xfrm>
            <a:off x="819150" y="1200150"/>
            <a:ext cx="3810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Schülerlösung (iPad-Foto)</a:t>
            </a:r>
          </a:p>
        </p:txBody>
      </p:sp>
      <p:sp>
        <p:nvSpPr>
          <p:cNvPr id="5" name="Prüfliste Kopf"/>
          <p:cNvSpPr txBox="1"/>
          <p:nvPr/>
        </p:nvSpPr>
        <p:spPr>
          <a:xfrm>
            <a:off x="6781800" y="1104900"/>
            <a:ext cx="4724400" cy="323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Prüfliste</a:t>
            </a:r>
          </a:p>
        </p:txBody>
      </p:sp>
      <p:sp>
        <p:nvSpPr>
          <p:cNvPr id="6" name="Prüfpunkt 1 Nr"/>
          <p:cNvSpPr txBox="1"/>
          <p:nvPr/>
        </p:nvSpPr>
        <p:spPr>
          <a:xfrm>
            <a:off x="6781800" y="1485900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1</a:t>
            </a:r>
          </a:p>
        </p:txBody>
      </p:sp>
      <p:sp>
        <p:nvSpPr>
          <p:cNvPr id="7" name="Prüfpunkt 1"/>
          <p:cNvSpPr txBox="1"/>
          <p:nvPr/>
        </p:nvSpPr>
        <p:spPr>
          <a:xfrm>
            <a:off x="7105650" y="1485900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Ist die Frage notiert?</a:t>
            </a:r>
          </a:p>
        </p:txBody>
      </p:sp>
      <p:sp>
        <p:nvSpPr>
          <p:cNvPr id="8" name="Prüfpunkt 2 Nr"/>
          <p:cNvSpPr txBox="1"/>
          <p:nvPr/>
        </p:nvSpPr>
        <p:spPr>
          <a:xfrm>
            <a:off x="6781800" y="1904256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2</a:t>
            </a:r>
          </a:p>
        </p:txBody>
      </p:sp>
      <p:sp>
        <p:nvSpPr>
          <p:cNvPr id="9" name="Prüfpunkt 2"/>
          <p:cNvSpPr txBox="1"/>
          <p:nvPr/>
        </p:nvSpPr>
        <p:spPr>
          <a:xfrm>
            <a:off x="7105650" y="1904256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Sind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und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(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) mit Einheit festgelegt?</a:t>
            </a:r>
          </a:p>
        </p:txBody>
      </p:sp>
      <p:sp>
        <p:nvSpPr>
          <p:cNvPr id="10" name="Prüfpunkt 3 Nr"/>
          <p:cNvSpPr txBox="1"/>
          <p:nvPr/>
        </p:nvSpPr>
        <p:spPr>
          <a:xfrm>
            <a:off x="6781800" y="2322612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3</a:t>
            </a:r>
          </a:p>
        </p:txBody>
      </p:sp>
      <p:sp>
        <p:nvSpPr>
          <p:cNvPr id="11" name="Prüfpunkt 3"/>
          <p:cNvSpPr txBox="1"/>
          <p:nvPr/>
        </p:nvSpPr>
        <p:spPr>
          <a:xfrm>
            <a:off x="7105650" y="2322612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Stimmen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m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und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– auch das Vorzeichen?</a:t>
            </a:r>
          </a:p>
        </p:txBody>
      </p:sp>
      <p:sp>
        <p:nvSpPr>
          <p:cNvPr id="12" name="Prüfpunkt 4 Nr"/>
          <p:cNvSpPr txBox="1"/>
          <p:nvPr/>
        </p:nvSpPr>
        <p:spPr>
          <a:xfrm>
            <a:off x="6781800" y="2740968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4</a:t>
            </a:r>
          </a:p>
        </p:txBody>
      </p:sp>
      <p:sp>
        <p:nvSpPr>
          <p:cNvPr id="13" name="Prüfpunkt 4"/>
          <p:cNvSpPr txBox="1"/>
          <p:nvPr/>
        </p:nvSpPr>
        <p:spPr>
          <a:xfrm>
            <a:off x="7105650" y="2740968"/>
            <a:ext cx="4400550" cy="64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Ist die richtige Größe eingesetzt: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oder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(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)?</a:t>
            </a:r>
          </a:p>
        </p:txBody>
      </p:sp>
      <p:sp>
        <p:nvSpPr>
          <p:cNvPr id="14" name="Prüfpunkt 5 Nr"/>
          <p:cNvSpPr txBox="1"/>
          <p:nvPr/>
        </p:nvSpPr>
        <p:spPr>
          <a:xfrm>
            <a:off x="6781800" y="3463379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5</a:t>
            </a:r>
          </a:p>
        </p:txBody>
      </p:sp>
      <p:sp>
        <p:nvSpPr>
          <p:cNvPr id="15" name="Prüfpunkt 5"/>
          <p:cNvSpPr txBox="1"/>
          <p:nvPr/>
        </p:nvSpPr>
        <p:spPr>
          <a:xfrm>
            <a:off x="7105650" y="3463379"/>
            <a:ext cx="4400550" cy="64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Beantwortet ein Satz mit Einheit die Frage – und kann das Ergebnis stimmen?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81800" y="4256038"/>
            <a:ext cx="4724400" cy="11906"/>
          </a:xfrm>
          <a:prstGeom prst="rect">
            <a:avLst/>
          </a:prstGeom>
          <a:solidFill>
            <a:srgbClr val="C5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Ergebnis Kopf"/>
          <p:cNvSpPr txBox="1"/>
          <p:nvPr/>
        </p:nvSpPr>
        <p:spPr>
          <a:xfrm>
            <a:off x="6781800" y="4395341"/>
            <a:ext cx="47244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Ergebnis</a:t>
            </a:r>
          </a:p>
        </p:txBody>
      </p:sp>
      <p:sp>
        <p:nvSpPr>
          <p:cNvPr id="18" name="Ergebnis"/>
          <p:cNvSpPr txBox="1"/>
          <p:nvPr/>
        </p:nvSpPr>
        <p:spPr>
          <a:xfrm>
            <a:off x="6781800" y="4719191"/>
            <a:ext cx="4724400" cy="10138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f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(</a:t>
            </a: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x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) = 1,6</a:t>
            </a: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x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 + 10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b)</a:t>
            </a:r>
            <a:r>
              <a:rPr sz="17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Ja, P liegt auf dem Graphen: Bei 4 m³ Verbrauch kostet das Wasser im Monat 16,40 €.</a:t>
            </a:r>
          </a:p>
        </p:txBody>
      </p:sp>
      <p:sp>
        <p:nvSpPr>
          <p:cNvPr id="19" name="Fußzeile"/>
          <p:cNvSpPr txBox="1"/>
          <p:nvPr/>
        </p:nvSpPr>
        <p:spPr>
          <a:xfrm>
            <a:off x="685800" y="6515100"/>
            <a:ext cx="7239000" cy="2095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Lineare Funktionen · Klasse 8 · Seilrutsche</a:t>
            </a:r>
          </a:p>
        </p:txBody>
      </p:sp>
      <p:sp>
        <p:nvSpPr>
          <p:cNvPr id="20" name="Foliennummer"/>
          <p:cNvSpPr txBox="1"/>
          <p:nvPr/>
        </p:nvSpPr>
        <p:spPr>
          <a:xfrm>
            <a:off x="10820400" y="6496050"/>
            <a:ext cx="685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13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el"/>
          <p:cNvSpPr txBox="1"/>
          <p:nvPr/>
        </p:nvSpPr>
        <p:spPr>
          <a:xfrm>
            <a:off x="685800" y="342900"/>
            <a:ext cx="108204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3200" b="0" i="0">
                <a:solidFill>
                  <a:srgbClr val="1D2327"/>
                </a:solidFill>
                <a:latin typeface="Segoe UI Symbol"/>
                <a:ea typeface="Segoe UI Symbol"/>
                <a:cs typeface="Segoe UI Symbol"/>
              </a:rPr>
              <a:t>◐ </a:t>
            </a:r>
            <a:r>
              <a:rPr sz="32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Standard: Janas Radtour · Buch S. 53 Nr. 15</a:t>
            </a:r>
          </a:p>
        </p:txBody>
      </p:sp>
      <p:sp>
        <p:nvSpPr>
          <p:cNvPr id="3" name="Fotorahmen"/>
          <p:cNvSpPr/>
          <p:nvPr/>
        </p:nvSpPr>
        <p:spPr>
          <a:xfrm>
            <a:off x="685800" y="1123950"/>
            <a:ext cx="5715000" cy="5143500"/>
          </a:xfrm>
          <a:prstGeom prst="rect">
            <a:avLst/>
          </a:prstGeom>
          <a:noFill/>
          <a:ln w="19050">
            <a:solidFill>
              <a:srgbClr val="C5CDD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otorahmen Hinweis"/>
          <p:cNvSpPr txBox="1"/>
          <p:nvPr/>
        </p:nvSpPr>
        <p:spPr>
          <a:xfrm>
            <a:off x="819150" y="1200150"/>
            <a:ext cx="3810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Schülerlösung (iPad-Foto)</a:t>
            </a:r>
          </a:p>
        </p:txBody>
      </p:sp>
      <p:sp>
        <p:nvSpPr>
          <p:cNvPr id="5" name="Prüfliste Kopf"/>
          <p:cNvSpPr txBox="1"/>
          <p:nvPr/>
        </p:nvSpPr>
        <p:spPr>
          <a:xfrm>
            <a:off x="6781800" y="1104900"/>
            <a:ext cx="4724400" cy="323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Prüfliste</a:t>
            </a:r>
          </a:p>
        </p:txBody>
      </p:sp>
      <p:sp>
        <p:nvSpPr>
          <p:cNvPr id="6" name="Prüfpunkt 1 Nr"/>
          <p:cNvSpPr txBox="1"/>
          <p:nvPr/>
        </p:nvSpPr>
        <p:spPr>
          <a:xfrm>
            <a:off x="6781800" y="1485900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1</a:t>
            </a:r>
          </a:p>
        </p:txBody>
      </p:sp>
      <p:sp>
        <p:nvSpPr>
          <p:cNvPr id="7" name="Prüfpunkt 1"/>
          <p:cNvSpPr txBox="1"/>
          <p:nvPr/>
        </p:nvSpPr>
        <p:spPr>
          <a:xfrm>
            <a:off x="7105650" y="1485900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Ist die Frage notiert?</a:t>
            </a:r>
          </a:p>
        </p:txBody>
      </p:sp>
      <p:sp>
        <p:nvSpPr>
          <p:cNvPr id="8" name="Prüfpunkt 2 Nr"/>
          <p:cNvSpPr txBox="1"/>
          <p:nvPr/>
        </p:nvSpPr>
        <p:spPr>
          <a:xfrm>
            <a:off x="6781800" y="1904256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2</a:t>
            </a:r>
          </a:p>
        </p:txBody>
      </p:sp>
      <p:sp>
        <p:nvSpPr>
          <p:cNvPr id="9" name="Prüfpunkt 2"/>
          <p:cNvSpPr txBox="1"/>
          <p:nvPr/>
        </p:nvSpPr>
        <p:spPr>
          <a:xfrm>
            <a:off x="7105650" y="1904256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Sind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und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(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) mit Einheit festgelegt?</a:t>
            </a:r>
          </a:p>
        </p:txBody>
      </p:sp>
      <p:sp>
        <p:nvSpPr>
          <p:cNvPr id="10" name="Prüfpunkt 3 Nr"/>
          <p:cNvSpPr txBox="1"/>
          <p:nvPr/>
        </p:nvSpPr>
        <p:spPr>
          <a:xfrm>
            <a:off x="6781800" y="2322612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3</a:t>
            </a:r>
          </a:p>
        </p:txBody>
      </p:sp>
      <p:sp>
        <p:nvSpPr>
          <p:cNvPr id="11" name="Prüfpunkt 3"/>
          <p:cNvSpPr txBox="1"/>
          <p:nvPr/>
        </p:nvSpPr>
        <p:spPr>
          <a:xfrm>
            <a:off x="7105650" y="2322612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Stimmen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m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und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– auch das Vorzeichen?</a:t>
            </a:r>
          </a:p>
        </p:txBody>
      </p:sp>
      <p:sp>
        <p:nvSpPr>
          <p:cNvPr id="12" name="Prüfpunkt 4 Nr"/>
          <p:cNvSpPr txBox="1"/>
          <p:nvPr/>
        </p:nvSpPr>
        <p:spPr>
          <a:xfrm>
            <a:off x="6781800" y="2740968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4</a:t>
            </a:r>
          </a:p>
        </p:txBody>
      </p:sp>
      <p:sp>
        <p:nvSpPr>
          <p:cNvPr id="13" name="Prüfpunkt 4"/>
          <p:cNvSpPr txBox="1"/>
          <p:nvPr/>
        </p:nvSpPr>
        <p:spPr>
          <a:xfrm>
            <a:off x="7105650" y="2740968"/>
            <a:ext cx="4400550" cy="64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Ist die richtige Größe eingesetzt: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oder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(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)?</a:t>
            </a:r>
          </a:p>
        </p:txBody>
      </p:sp>
      <p:sp>
        <p:nvSpPr>
          <p:cNvPr id="14" name="Prüfpunkt 5 Nr"/>
          <p:cNvSpPr txBox="1"/>
          <p:nvPr/>
        </p:nvSpPr>
        <p:spPr>
          <a:xfrm>
            <a:off x="6781800" y="3463379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5</a:t>
            </a:r>
          </a:p>
        </p:txBody>
      </p:sp>
      <p:sp>
        <p:nvSpPr>
          <p:cNvPr id="15" name="Prüfpunkt 5"/>
          <p:cNvSpPr txBox="1"/>
          <p:nvPr/>
        </p:nvSpPr>
        <p:spPr>
          <a:xfrm>
            <a:off x="7105650" y="3463379"/>
            <a:ext cx="4400550" cy="64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Beantwortet ein Satz mit Einheit die Frage – und kann das Ergebnis stimmen?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81800" y="4256038"/>
            <a:ext cx="4724400" cy="11906"/>
          </a:xfrm>
          <a:prstGeom prst="rect">
            <a:avLst/>
          </a:prstGeom>
          <a:solidFill>
            <a:srgbClr val="C5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Ergebnis Kopf"/>
          <p:cNvSpPr txBox="1"/>
          <p:nvPr/>
        </p:nvSpPr>
        <p:spPr>
          <a:xfrm>
            <a:off x="6781800" y="4395341"/>
            <a:ext cx="47244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Ergebnis</a:t>
            </a:r>
          </a:p>
        </p:txBody>
      </p:sp>
      <p:sp>
        <p:nvSpPr>
          <p:cNvPr id="18" name="Ergebnis"/>
          <p:cNvSpPr txBox="1"/>
          <p:nvPr/>
        </p:nvSpPr>
        <p:spPr>
          <a:xfrm>
            <a:off x="6781800" y="4719191"/>
            <a:ext cx="4724400" cy="1664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f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(</a:t>
            </a: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x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) = −0,25</a:t>
            </a: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x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 + 10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c)</a:t>
            </a:r>
            <a:r>
              <a:rPr sz="17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Nach 30 Minuten hat Jana noch 2,5 km vor sich.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d)</a:t>
            </a:r>
            <a:r>
              <a:rPr sz="17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Jana braucht 40 Minuten und erreicht Bronze. Für Silber fehlen ihr 30 Sekunden.</a:t>
            </a:r>
          </a:p>
        </p:txBody>
      </p:sp>
      <p:sp>
        <p:nvSpPr>
          <p:cNvPr id="19" name="Fußzeile"/>
          <p:cNvSpPr txBox="1"/>
          <p:nvPr/>
        </p:nvSpPr>
        <p:spPr>
          <a:xfrm>
            <a:off x="685800" y="6515100"/>
            <a:ext cx="7239000" cy="2095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Lineare Funktionen · Klasse 8 · Seilrutsche</a:t>
            </a:r>
          </a:p>
        </p:txBody>
      </p:sp>
      <p:sp>
        <p:nvSpPr>
          <p:cNvPr id="20" name="Foliennummer"/>
          <p:cNvSpPr txBox="1"/>
          <p:nvPr/>
        </p:nvSpPr>
        <p:spPr>
          <a:xfrm>
            <a:off x="10820400" y="6496050"/>
            <a:ext cx="685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13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el"/>
          <p:cNvSpPr txBox="1"/>
          <p:nvPr/>
        </p:nvSpPr>
        <p:spPr>
          <a:xfrm>
            <a:off x="685800" y="342900"/>
            <a:ext cx="108204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3200" b="0" i="0">
                <a:solidFill>
                  <a:srgbClr val="1D2327"/>
                </a:solidFill>
                <a:latin typeface="Segoe UI Symbol"/>
                <a:ea typeface="Segoe UI Symbol"/>
                <a:cs typeface="Segoe UI Symbol"/>
              </a:rPr>
              <a:t>● </a:t>
            </a:r>
            <a:r>
              <a:rPr sz="32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Experte: Reifenprofil · Buch S. 54 Nr. 18</a:t>
            </a:r>
          </a:p>
        </p:txBody>
      </p:sp>
      <p:sp>
        <p:nvSpPr>
          <p:cNvPr id="3" name="Fotorahmen"/>
          <p:cNvSpPr/>
          <p:nvPr/>
        </p:nvSpPr>
        <p:spPr>
          <a:xfrm>
            <a:off x="685800" y="1123950"/>
            <a:ext cx="5715000" cy="5143500"/>
          </a:xfrm>
          <a:prstGeom prst="rect">
            <a:avLst/>
          </a:prstGeom>
          <a:noFill/>
          <a:ln w="19050">
            <a:solidFill>
              <a:srgbClr val="C5CDD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otorahmen Hinweis"/>
          <p:cNvSpPr txBox="1"/>
          <p:nvPr/>
        </p:nvSpPr>
        <p:spPr>
          <a:xfrm>
            <a:off x="819150" y="1200150"/>
            <a:ext cx="3810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Schülerlösung (iPad-Foto)</a:t>
            </a:r>
          </a:p>
        </p:txBody>
      </p:sp>
      <p:sp>
        <p:nvSpPr>
          <p:cNvPr id="5" name="Prüfliste Kopf"/>
          <p:cNvSpPr txBox="1"/>
          <p:nvPr/>
        </p:nvSpPr>
        <p:spPr>
          <a:xfrm>
            <a:off x="6781800" y="1104900"/>
            <a:ext cx="4724400" cy="323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Prüfliste</a:t>
            </a:r>
          </a:p>
        </p:txBody>
      </p:sp>
      <p:sp>
        <p:nvSpPr>
          <p:cNvPr id="6" name="Prüfpunkt 1 Nr"/>
          <p:cNvSpPr txBox="1"/>
          <p:nvPr/>
        </p:nvSpPr>
        <p:spPr>
          <a:xfrm>
            <a:off x="6781800" y="1485900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1</a:t>
            </a:r>
          </a:p>
        </p:txBody>
      </p:sp>
      <p:sp>
        <p:nvSpPr>
          <p:cNvPr id="7" name="Prüfpunkt 1"/>
          <p:cNvSpPr txBox="1"/>
          <p:nvPr/>
        </p:nvSpPr>
        <p:spPr>
          <a:xfrm>
            <a:off x="7105650" y="1485900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Ist die Frage notiert?</a:t>
            </a:r>
          </a:p>
        </p:txBody>
      </p:sp>
      <p:sp>
        <p:nvSpPr>
          <p:cNvPr id="8" name="Prüfpunkt 2 Nr"/>
          <p:cNvSpPr txBox="1"/>
          <p:nvPr/>
        </p:nvSpPr>
        <p:spPr>
          <a:xfrm>
            <a:off x="6781800" y="1904256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2</a:t>
            </a:r>
          </a:p>
        </p:txBody>
      </p:sp>
      <p:sp>
        <p:nvSpPr>
          <p:cNvPr id="9" name="Prüfpunkt 2"/>
          <p:cNvSpPr txBox="1"/>
          <p:nvPr/>
        </p:nvSpPr>
        <p:spPr>
          <a:xfrm>
            <a:off x="7105650" y="1904256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Sind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und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(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) mit Einheit festgelegt?</a:t>
            </a:r>
          </a:p>
        </p:txBody>
      </p:sp>
      <p:sp>
        <p:nvSpPr>
          <p:cNvPr id="10" name="Prüfpunkt 3 Nr"/>
          <p:cNvSpPr txBox="1"/>
          <p:nvPr/>
        </p:nvSpPr>
        <p:spPr>
          <a:xfrm>
            <a:off x="6781800" y="2322612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3</a:t>
            </a:r>
          </a:p>
        </p:txBody>
      </p:sp>
      <p:sp>
        <p:nvSpPr>
          <p:cNvPr id="11" name="Prüfpunkt 3"/>
          <p:cNvSpPr txBox="1"/>
          <p:nvPr/>
        </p:nvSpPr>
        <p:spPr>
          <a:xfrm>
            <a:off x="7105650" y="2322612"/>
            <a:ext cx="4400550" cy="3421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Stimmen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m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und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– auch das Vorzeichen?</a:t>
            </a:r>
          </a:p>
        </p:txBody>
      </p:sp>
      <p:sp>
        <p:nvSpPr>
          <p:cNvPr id="12" name="Prüfpunkt 4 Nr"/>
          <p:cNvSpPr txBox="1"/>
          <p:nvPr/>
        </p:nvSpPr>
        <p:spPr>
          <a:xfrm>
            <a:off x="6781800" y="2740968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4</a:t>
            </a:r>
          </a:p>
        </p:txBody>
      </p:sp>
      <p:sp>
        <p:nvSpPr>
          <p:cNvPr id="13" name="Prüfpunkt 4"/>
          <p:cNvSpPr txBox="1"/>
          <p:nvPr/>
        </p:nvSpPr>
        <p:spPr>
          <a:xfrm>
            <a:off x="7105650" y="2740968"/>
            <a:ext cx="4400550" cy="64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Ist die richtige Größe eingesetzt: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oder 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(</a:t>
            </a:r>
            <a:r>
              <a:rPr sz="1800" b="0" i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)?</a:t>
            </a:r>
          </a:p>
        </p:txBody>
      </p:sp>
      <p:sp>
        <p:nvSpPr>
          <p:cNvPr id="14" name="Prüfpunkt 5 Nr"/>
          <p:cNvSpPr txBox="1"/>
          <p:nvPr/>
        </p:nvSpPr>
        <p:spPr>
          <a:xfrm>
            <a:off x="6781800" y="3463379"/>
            <a:ext cx="2667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5</a:t>
            </a:r>
          </a:p>
        </p:txBody>
      </p:sp>
      <p:sp>
        <p:nvSpPr>
          <p:cNvPr id="15" name="Prüfpunkt 5"/>
          <p:cNvSpPr txBox="1"/>
          <p:nvPr/>
        </p:nvSpPr>
        <p:spPr>
          <a:xfrm>
            <a:off x="7105650" y="3463379"/>
            <a:ext cx="4400550" cy="6462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Beantwortet ein Satz mit Einheit die Frage – und kann das Ergebnis stimmen?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81800" y="4256038"/>
            <a:ext cx="4724400" cy="11906"/>
          </a:xfrm>
          <a:prstGeom prst="rect">
            <a:avLst/>
          </a:prstGeom>
          <a:solidFill>
            <a:srgbClr val="C5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Ergebnis Kopf"/>
          <p:cNvSpPr txBox="1"/>
          <p:nvPr/>
        </p:nvSpPr>
        <p:spPr>
          <a:xfrm>
            <a:off x="6781800" y="4395341"/>
            <a:ext cx="47244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800" b="0" i="0">
                <a:solidFill>
                  <a:srgbClr val="0B6E76"/>
                </a:solidFill>
                <a:latin typeface="Segoe UI Semibold"/>
                <a:ea typeface="Segoe UI Semibold"/>
                <a:cs typeface="Segoe UI Semibold"/>
              </a:rPr>
              <a:t>Ergebnis</a:t>
            </a:r>
          </a:p>
        </p:txBody>
      </p:sp>
      <p:sp>
        <p:nvSpPr>
          <p:cNvPr id="18" name="Ergebnis"/>
          <p:cNvSpPr txBox="1"/>
          <p:nvPr/>
        </p:nvSpPr>
        <p:spPr>
          <a:xfrm>
            <a:off x="6781800" y="4719191"/>
            <a:ext cx="4724400" cy="15882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f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(</a:t>
            </a: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x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) = −0,0002</a:t>
            </a:r>
            <a:r>
              <a:rPr sz="1700" b="0" i="1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x</a:t>
            </a: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 + 8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D2327"/>
                </a:solidFill>
                <a:latin typeface="Segoe UI Semibold"/>
                <a:ea typeface="Segoe UI Semibold"/>
                <a:cs typeface="Segoe UI Semibold"/>
              </a:rPr>
              <a:t>c)</a:t>
            </a:r>
            <a:r>
              <a:rPr sz="1700" b="0" i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 Nur rechtlich: Nach 30 000 km sind noch 2 mm übrig, erlaubt sind 1,6 mm. Die empfohlenen 4 mm sind aber schon nach 20 000 km erreicht – „sorglos“ stimmt also nicht.</a:t>
            </a:r>
          </a:p>
        </p:txBody>
      </p:sp>
      <p:sp>
        <p:nvSpPr>
          <p:cNvPr id="19" name="Fußzeile"/>
          <p:cNvSpPr txBox="1"/>
          <p:nvPr/>
        </p:nvSpPr>
        <p:spPr>
          <a:xfrm>
            <a:off x="685800" y="6515100"/>
            <a:ext cx="7239000" cy="2095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Lineare Funktionen · Klasse 8 · Seilrutsche</a:t>
            </a:r>
          </a:p>
        </p:txBody>
      </p:sp>
      <p:sp>
        <p:nvSpPr>
          <p:cNvPr id="20" name="Foliennummer"/>
          <p:cNvSpPr txBox="1"/>
          <p:nvPr/>
        </p:nvSpPr>
        <p:spPr>
          <a:xfrm>
            <a:off x="10820400" y="6496050"/>
            <a:ext cx="685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1300" b="0" i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itel">
            <a:extLst xmlns:a="http://schemas.openxmlformats.org/drawingml/2006/main">
              <a:ext uri="{FF2B5EF4-FFF2-40B4-BE49-F238E27FC236}">
                <a16:creationId xmlns:a16="http://schemas.microsoft.com/office/drawing/2014/main" id="{8C5FE9C9-14BF-45CE-A8CD-B6FC2365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Ein Bauplan mit einer Lücke</a:t>
            </a:r>
          </a:p>
        </p:txBody>
      </p:sp>
      <p:sp>
        <p:nvSpPr>
          <p:cNvPr id="2" name="Fußzeile">
            <a:extLst xmlns:a="http://schemas.openxmlformats.org/drawingml/2006/main">
              <a:ext uri="{FF2B5EF4-FFF2-40B4-BE49-F238E27FC236}">
                <a16:creationId xmlns:a16="http://schemas.microsoft.com/office/drawing/2014/main" id="{8438E684-8140-4457-A052-5BAABBF6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Lineare Funktionen · Klasse 8 · Seilrutsche</a:t>
            </a:r>
          </a:p>
        </p:txBody>
      </p:sp>
      <p:sp>
        <p:nvSpPr>
          <p:cNvPr id="3" name="Foliennummer">
            <a:extLst xmlns:a="http://schemas.openxmlformats.org/drawingml/2006/main">
              <a:ext uri="{FF2B5EF4-FFF2-40B4-BE49-F238E27FC236}">
                <a16:creationId xmlns:a16="http://schemas.microsoft.com/office/drawing/2014/main" id="{CEB43AD9-D357-4682-8418-57F47ADA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4</a:t>
            </a:r>
          </a:p>
        </p:txBody>
      </p:sp>
      <p:sp>
        <p:nvSpPr>
          <p:cNvPr id="4" name="x-Achse">
            <a:extLst xmlns:a="http://schemas.openxmlformats.org/drawingml/2006/main">
              <a:ext uri="{FF2B5EF4-FFF2-40B4-BE49-F238E27FC236}">
                <a16:creationId xmlns:a16="http://schemas.microsoft.com/office/drawing/2014/main" id="{8F019834-F370-4F12-AE63-AE0112D8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91125"/>
            <a:ext cx="44100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5B6770"/>
            </a:solidFill>
          </a:ln>
        </p:spPr>
      </p:sp>
      <p:sp>
        <p:nvSpPr>
          <p:cNvPr id="5" name="y-Achse">
            <a:extLst xmlns:a="http://schemas.openxmlformats.org/drawingml/2006/main">
              <a:ext uri="{FF2B5EF4-FFF2-40B4-BE49-F238E27FC236}">
                <a16:creationId xmlns:a16="http://schemas.microsoft.com/office/drawing/2014/main" id="{6CC57CFA-C486-4B23-8190-06B2A9ED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714500"/>
            <a:ext cx="0" cy="34766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5B6770"/>
            </a:solidFill>
          </a:ln>
        </p:spPr>
      </p:sp>
      <p:sp>
        <p:nvSpPr>
          <p:cNvPr id="6" name="Turm">
            <a:extLst xmlns:a="http://schemas.openxmlformats.org/drawingml/2006/main">
              <a:ext uri="{FF2B5EF4-FFF2-40B4-BE49-F238E27FC236}">
                <a16:creationId xmlns:a16="http://schemas.microsoft.com/office/drawing/2014/main" id="{7B439419-7148-4EA6-B71E-77F91078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047875"/>
            <a:ext cx="2476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4"/>
          </a:solidFill>
          <a:ln xmlns:a="http://schemas.openxmlformats.org/drawingml/2006/main" w="9525">
            <a:solidFill>
              <a:srgbClr val="5B6770"/>
            </a:solidFill>
          </a:ln>
        </p:spPr>
      </p:sp>
      <p:sp>
        <p:nvSpPr>
          <p:cNvPr id="7" name="Mast A">
            <a:extLst xmlns:a="http://schemas.openxmlformats.org/drawingml/2006/main">
              <a:ext uri="{FF2B5EF4-FFF2-40B4-BE49-F238E27FC236}">
                <a16:creationId xmlns:a16="http://schemas.microsoft.com/office/drawing/2014/main" id="{9E1D8D9D-A525-4CF3-96AB-27990BC53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52750"/>
            <a:ext cx="0" cy="2238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8D99A6"/>
            </a:solidFill>
          </a:ln>
        </p:spPr>
      </p:sp>
      <p:sp>
        <p:nvSpPr>
          <p:cNvPr id="8" name="Mast B">
            <a:extLst xmlns:a="http://schemas.openxmlformats.org/drawingml/2006/main">
              <a:ext uri="{FF2B5EF4-FFF2-40B4-BE49-F238E27FC236}">
                <a16:creationId xmlns:a16="http://schemas.microsoft.com/office/drawing/2014/main" id="{63501A90-D1D3-4C1D-8E8B-4BA92362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095750"/>
            <a:ext cx="0" cy="1095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8D99A6"/>
            </a:solidFill>
          </a:ln>
        </p:spPr>
      </p:sp>
      <p:sp>
        <p:nvSpPr>
          <p:cNvPr id="9" name="Modellgerade">
            <a:extLst xmlns:a="http://schemas.openxmlformats.org/drawingml/2006/main">
              <a:ext uri="{FF2B5EF4-FFF2-40B4-BE49-F238E27FC236}">
                <a16:creationId xmlns:a16="http://schemas.microsoft.com/office/drawing/2014/main" id="{CB798989-CA4E-4ED0-B763-AF69233CE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40268"/>
            <a:ext cx="4143375" cy="2209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1D2327"/>
            </a:solidFill>
          </a:ln>
        </p:spPr>
      </p:sp>
      <p:sp>
        <p:nvSpPr>
          <p:cNvPr id="10" name="Seil">
            <a:extLst xmlns:a="http://schemas.openxmlformats.org/drawingml/2006/main">
              <a:ext uri="{FF2B5EF4-FFF2-40B4-BE49-F238E27FC236}">
                <a16:creationId xmlns:a16="http://schemas.microsoft.com/office/drawing/2014/main" id="{5211834F-80E6-486F-B043-603435EA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52750"/>
            <a:ext cx="2143125" cy="1143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D4C41"/>
            </a:solidFill>
          </a:ln>
        </p:spPr>
      </p:sp>
      <p:sp>
        <p:nvSpPr>
          <p:cNvPr id="11" name="Punkt A">
            <a:extLst xmlns:a="http://schemas.openxmlformats.org/drawingml/2006/main">
              <a:ext uri="{FF2B5EF4-FFF2-40B4-BE49-F238E27FC236}">
                <a16:creationId xmlns:a16="http://schemas.microsoft.com/office/drawing/2014/main" id="{4DF75EEC-BA6C-4523-A7E8-C3B312FC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9051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2327"/>
          </a:solidFill>
          <a:ln xmlns:a="http://schemas.openxmlformats.org/drawingml/2006/main" w="0">
            <a:solidFill>
              <a:srgbClr val="1D2327"/>
            </a:solidFill>
          </a:ln>
        </p:spPr>
      </p:sp>
      <p:sp>
        <p:nvSpPr>
          <p:cNvPr id="12" name="Punkt B">
            <a:extLst xmlns:a="http://schemas.openxmlformats.org/drawingml/2006/main">
              <a:ext uri="{FF2B5EF4-FFF2-40B4-BE49-F238E27FC236}">
                <a16:creationId xmlns:a16="http://schemas.microsoft.com/office/drawing/2014/main" id="{1FB0EEEF-EC69-4C4A-A4C0-C44CFE3C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0481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2327"/>
          </a:solidFill>
          <a:ln xmlns:a="http://schemas.openxmlformats.org/drawingml/2006/main" w="0">
            <a:solidFill>
              <a:srgbClr val="1D2327"/>
            </a:solidFill>
          </a:ln>
        </p:spPr>
      </p:sp>
      <p:sp>
        <p:nvSpPr>
          <p:cNvPr id="13" name="A Koordinaten">
            <a:extLst xmlns:a="http://schemas.openxmlformats.org/drawingml/2006/main">
              <a:ext uri="{FF2B5EF4-FFF2-40B4-BE49-F238E27FC236}">
                <a16:creationId xmlns:a16="http://schemas.microsoft.com/office/drawing/2014/main" id="{CCFC023A-A56A-4489-B4F1-CB9D6C55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2428875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A(35 | 20)</a:t>
            </a:r>
          </a:p>
        </p:txBody>
      </p:sp>
      <p:sp>
        <p:nvSpPr>
          <p:cNvPr id="14" name="B Koordinaten">
            <a:extLst xmlns:a="http://schemas.openxmlformats.org/drawingml/2006/main">
              <a:ext uri="{FF2B5EF4-FFF2-40B4-BE49-F238E27FC236}">
                <a16:creationId xmlns:a16="http://schemas.microsoft.com/office/drawing/2014/main" id="{BA26B093-BA48-49E7-9247-E6327B97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200400"/>
            <a:ext cx="1695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B(85 | 8)</a:t>
            </a:r>
          </a:p>
        </p:txBody>
      </p:sp>
      <p:sp>
        <p:nvSpPr>
          <p:cNvPr id="15" name="Unbekannte Höhe">
            <a:extLst xmlns:a="http://schemas.openxmlformats.org/drawingml/2006/main">
              <a:ext uri="{FF2B5EF4-FFF2-40B4-BE49-F238E27FC236}">
                <a16:creationId xmlns:a16="http://schemas.microsoft.com/office/drawing/2014/main" id="{C2837F44-6804-4D46-9B0D-BFD0A11D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38350"/>
            <a:ext cx="333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?</a:t>
            </a:r>
          </a:p>
        </p:txBody>
      </p:sp>
      <p:sp>
        <p:nvSpPr>
          <p:cNvPr id="16" name="Turmbezeichnung">
            <a:extLst xmlns:a="http://schemas.openxmlformats.org/drawingml/2006/main">
              <a:ext uri="{FF2B5EF4-FFF2-40B4-BE49-F238E27FC236}">
                <a16:creationId xmlns:a16="http://schemas.microsoft.com/office/drawing/2014/main" id="{ABF57AFB-DAB9-426F-BD72-AA7FD60D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38675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Turm</a:t>
            </a:r>
          </a:p>
        </p:txBody>
      </p:sp>
      <p:sp>
        <p:nvSpPr>
          <p:cNvPr id="17" name="Nullstelle Turm">
            <a:extLst xmlns:a="http://schemas.openxmlformats.org/drawingml/2006/main">
              <a:ext uri="{FF2B5EF4-FFF2-40B4-BE49-F238E27FC236}">
                <a16:creationId xmlns:a16="http://schemas.microsoft.com/office/drawing/2014/main" id="{43D5E86D-19D5-4BA1-9F9C-0FF07F6D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238750"/>
            <a:ext cx="76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x = 0</a:t>
            </a:r>
          </a:p>
        </p:txBody>
      </p:sp>
      <p:sp>
        <p:nvSpPr>
          <p:cNvPr id="18" name="y Achsentitel">
            <a:extLst xmlns:a="http://schemas.openxmlformats.org/drawingml/2006/main">
              <a:ext uri="{FF2B5EF4-FFF2-40B4-BE49-F238E27FC236}">
                <a16:creationId xmlns:a16="http://schemas.microsoft.com/office/drawing/2014/main" id="{C9616FC8-7226-426C-BC9E-D9A23AF4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" y="1438275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y: Höhe in Metern</a:t>
            </a:r>
          </a:p>
        </p:txBody>
      </p:sp>
      <p:sp>
        <p:nvSpPr>
          <p:cNvPr id="19" name="x Achsentitel">
            <a:extLst xmlns:a="http://schemas.openxmlformats.org/drawingml/2006/main">
              <a:ext uri="{FF2B5EF4-FFF2-40B4-BE49-F238E27FC236}">
                <a16:creationId xmlns:a16="http://schemas.microsoft.com/office/drawing/2014/main" id="{E2A1B98C-2D8D-4230-9EA7-A31C022D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191125"/>
            <a:ext cx="3667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x: Entfernung vom Turm in Metern</a:t>
            </a:r>
          </a:p>
        </p:txBody>
      </p:sp>
      <p:sp>
        <p:nvSpPr>
          <p:cNvPr id="20" name="Skizzenhinweis">
            <a:extLst xmlns:a="http://schemas.openxmlformats.org/drawingml/2006/main">
              <a:ext uri="{FF2B5EF4-FFF2-40B4-BE49-F238E27FC236}">
                <a16:creationId xmlns:a16="http://schemas.microsoft.com/office/drawing/2014/main" id="{26F985E5-6737-40A5-A43E-375035E70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5495925"/>
            <a:ext cx="352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Skizze nicht maßstabsgetreu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032a98464443d"/>
          <a:stretch xmlns:a="http://schemas.openxmlformats.org/drawingml/2006/main"/>
        </p:blipFill>
        <p:spPr>
          <a:xfrm xmlns:a="http://schemas.openxmlformats.org/drawingml/2006/main">
            <a:off x="714375" y="5562600"/>
            <a:ext cx="781050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Appadresse">
            <a:extLst xmlns:a="http://schemas.openxmlformats.org/drawingml/2006/main">
              <a:ext uri="{FF2B5EF4-FFF2-40B4-BE49-F238E27FC236}">
                <a16:creationId xmlns:a16="http://schemas.microsoft.com/office/drawing/2014/main" id="{097B101D-FC7B-4FC3-B33C-7E97D1D25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58674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x.bechtel.ws/M8/Seilrutsche.html</a:t>
            </a:r>
          </a:p>
        </p:txBody>
      </p:sp>
      <p:sp>
        <p:nvSpPr>
          <p:cNvPr id="23" name="Problem">
            <a:extLst xmlns:a="http://schemas.openxmlformats.org/drawingml/2006/main">
              <a:ext uri="{FF2B5EF4-FFF2-40B4-BE49-F238E27FC236}">
                <a16:creationId xmlns:a16="http://schemas.microsoft.com/office/drawing/2014/main" id="{61FFCD94-A389-4077-A924-A8DE510C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238250"/>
            <a:ext cx="5314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Im Plan fehlt die Höhe der</a:t>
            </a:r>
          </a:p>
          <a:p xmlns:a="http://schemas.openxmlformats.org/drawingml/2006/main">
            <a:pPr>
              <a:defRPr sz="21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Befestigung am Turm.</a:t>
            </a:r>
          </a:p>
        </p:txBody>
      </p:sp>
      <p:sp>
        <p:nvSpPr>
          <p:cNvPr id="24" name="Fragen Kopf">
            <a:extLst xmlns:a="http://schemas.openxmlformats.org/drawingml/2006/main">
              <a:ext uri="{FF2B5EF4-FFF2-40B4-BE49-F238E27FC236}">
                <a16:creationId xmlns:a16="http://schemas.microsoft.com/office/drawing/2014/main" id="{F5C612B9-8904-4223-A0BD-9228ECF4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90775"/>
            <a:ext cx="5314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Eure Ideen und Fragen</a:t>
            </a:r>
          </a:p>
        </p:txBody>
      </p:sp>
      <p:sp>
        <p:nvSpPr>
          <p:cNvPr id="25" name="Offene Fragen">
            <a:extLst xmlns:a="http://schemas.openxmlformats.org/drawingml/2006/main">
              <a:ext uri="{FF2B5EF4-FFF2-40B4-BE49-F238E27FC236}">
                <a16:creationId xmlns:a16="http://schemas.microsoft.com/office/drawing/2014/main" id="{DFDFD2FD-DC7A-4FFA-88E9-8B2A306F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38450"/>
            <a:ext cx="5314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Was könnt ihr schon herausfinden?</a:t>
            </a:r>
          </a:p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Was fehlt euch?</a:t>
            </a:r>
          </a:p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Welche Fragen habt ihr?</a:t>
            </a:r>
          </a:p>
        </p:txBody>
      </p:sp>
      <p:sp>
        <p:nvSpPr>
          <p:cNvPr id="26" name="Paarauftrag Kopf">
            <a:extLst xmlns:a="http://schemas.openxmlformats.org/drawingml/2006/main">
              <a:ext uri="{FF2B5EF4-FFF2-40B4-BE49-F238E27FC236}">
                <a16:creationId xmlns:a16="http://schemas.microsoft.com/office/drawing/2014/main" id="{5ABB410A-D3CD-42B9-AA45-4D427FD1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005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Zu zweit an einem iPad</a:t>
            </a:r>
          </a:p>
        </p:txBody>
      </p:sp>
      <p:sp>
        <p:nvSpPr>
          <p:cNvPr id="27" name="Paarauftrag">
            <a:extLst xmlns:a="http://schemas.openxmlformats.org/drawingml/2006/main">
              <a:ext uri="{FF2B5EF4-FFF2-40B4-BE49-F238E27FC236}">
                <a16:creationId xmlns:a16="http://schemas.microsoft.com/office/drawing/2014/main" id="{0B481C7C-34C3-4ECB-9273-640ACC69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19650"/>
            <a:ext cx="5314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Notiert eure Frage und eure erste Vermutung.</a:t>
            </a:r>
          </a:p>
          <a:p xmlns:a="http://schemas.openxmlformats.org/drawingml/2006/main">
            <a:pPr>
              <a:defRPr sz="17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Wir wählen anschließend gemeinsam</a:t>
            </a:r>
          </a:p>
          <a:p xmlns:a="http://schemas.openxmlformats.org/drawingml/2006/main">
            <a:pPr>
              <a:defRPr sz="17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eine Forschungsfrage.</a:t>
            </a:r>
          </a:p>
        </p:txBody>
      </p:sp>
      <p:sp>
        <p:nvSpPr>
          <p:cNvPr id="28" name="Modellannahme">
            <a:extLst xmlns:a="http://schemas.openxmlformats.org/drawingml/2006/main">
              <a:ext uri="{FF2B5EF4-FFF2-40B4-BE49-F238E27FC236}">
                <a16:creationId xmlns:a16="http://schemas.microsoft.com/office/drawing/2014/main" id="{2A88156A-2DD7-4A7A-B4CB-C8CED72A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096000"/>
            <a:ext cx="531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Für unser Modell liegt das Seil auf einer Geraden.</a:t>
            </a:r>
          </a:p>
        </p:txBody>
      </p:sp>
    </p:spTree>
    <p:extLst>
      <p:ext uri="{BB962C8B-B14F-4D97-AF65-F5344CB8AC3E}">
        <p14:creationId xmlns:p14="http://schemas.microsoft.com/office/powerpoint/2010/main" val="8276454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itel">
            <a:extLst xmlns:a="http://schemas.openxmlformats.org/drawingml/2006/main">
              <a:ext uri="{FF2B5EF4-FFF2-40B4-BE49-F238E27FC236}">
                <a16:creationId xmlns:a16="http://schemas.microsoft.com/office/drawing/2014/main" id="{84FD5FBC-A168-4C4B-B9E2-7AD60622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Buch S. 57 Nr. 4</a:t>
            </a:r>
          </a:p>
        </p:txBody>
      </p:sp>
      <p:sp>
        <p:nvSpPr>
          <p:cNvPr id="2" name="Fußzeile">
            <a:extLst xmlns:a="http://schemas.openxmlformats.org/drawingml/2006/main">
              <a:ext uri="{FF2B5EF4-FFF2-40B4-BE49-F238E27FC236}">
                <a16:creationId xmlns:a16="http://schemas.microsoft.com/office/drawing/2014/main" id="{54F66437-8B44-4BEA-A9DD-E13FD01A5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Lineare Funktionen · Klasse 8 · Seilrutsche</a:t>
            </a:r>
          </a:p>
        </p:txBody>
      </p:sp>
      <p:sp>
        <p:nvSpPr>
          <p:cNvPr id="3" name="Foliennummer">
            <a:extLst xmlns:a="http://schemas.openxmlformats.org/drawingml/2006/main">
              <a:ext uri="{FF2B5EF4-FFF2-40B4-BE49-F238E27FC236}">
                <a16:creationId xmlns:a16="http://schemas.microsoft.com/office/drawing/2014/main" id="{5EED2A42-F335-40D6-A93F-4359F988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5</a:t>
            </a:r>
          </a:p>
        </p:txBody>
      </p:sp>
      <p:sp>
        <p:nvSpPr>
          <p:cNvPr id="4" name="Buchauftrag">
            <a:extLst xmlns:a="http://schemas.openxmlformats.org/drawingml/2006/main">
              <a:ext uri="{FF2B5EF4-FFF2-40B4-BE49-F238E27FC236}">
                <a16:creationId xmlns:a16="http://schemas.microsoft.com/office/drawing/2014/main" id="{E5744623-7614-44E6-9447-7CA66415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7143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Lest zwei Punkte ab und bestimmt die</a:t>
            </a:r>
          </a:p>
          <a:p xmlns:a="http://schemas.openxmlformats.org/drawingml/2006/main">
            <a:pPr>
              <a:defRPr sz="21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Funktionsgleichung. Prüft mit dem zweiten Punkt.</a:t>
            </a:r>
          </a:p>
        </p:txBody>
      </p:sp>
      <p:sp>
        <p:nvSpPr>
          <p:cNvPr id="5" name="Schritt 1 Nr">
            <a:extLst xmlns:a="http://schemas.openxmlformats.org/drawingml/2006/main">
              <a:ext uri="{FF2B5EF4-FFF2-40B4-BE49-F238E27FC236}">
                <a16:creationId xmlns:a16="http://schemas.microsoft.com/office/drawing/2014/main" id="{C57E2C16-1A3E-4C17-9884-BDB43723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07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6" name="Schritt 1">
            <a:extLst xmlns:a="http://schemas.openxmlformats.org/drawingml/2006/main">
              <a:ext uri="{FF2B5EF4-FFF2-40B4-BE49-F238E27FC236}">
                <a16:creationId xmlns:a16="http://schemas.microsoft.com/office/drawing/2014/main" id="{B00BE452-959C-4776-8CF6-1EEEA7D7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390775"/>
            <a:ext cx="647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Steigung m aus den beiden Punkten berechnen.</a:t>
            </a:r>
          </a:p>
        </p:txBody>
      </p:sp>
      <p:sp>
        <p:nvSpPr>
          <p:cNvPr id="7" name="Schritt 2 Nr">
            <a:extLst xmlns:a="http://schemas.openxmlformats.org/drawingml/2006/main">
              <a:ext uri="{FF2B5EF4-FFF2-40B4-BE49-F238E27FC236}">
                <a16:creationId xmlns:a16="http://schemas.microsoft.com/office/drawing/2014/main" id="{273CB3E7-4308-4AD0-A460-9B1B2FDC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8" name="Schritt 2">
            <a:extLst xmlns:a="http://schemas.openxmlformats.org/drawingml/2006/main">
              <a:ext uri="{FF2B5EF4-FFF2-40B4-BE49-F238E27FC236}">
                <a16:creationId xmlns:a16="http://schemas.microsoft.com/office/drawing/2014/main" id="{1555F9E3-5DAA-4F26-AA0A-43581FB2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086100"/>
            <a:ext cx="647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Einen Punkt und m in y = m · x + b einsetzen.</a:t>
            </a:r>
          </a:p>
          <a:p xmlns:a="http://schemas.openxmlformats.org/drawingml/2006/main">
            <a:pPr>
              <a:defRPr sz="20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Die Gleichung nach b umformen.</a:t>
            </a:r>
          </a:p>
        </p:txBody>
      </p:sp>
      <p:sp>
        <p:nvSpPr>
          <p:cNvPr id="9" name="Probe Nr">
            <a:extLst xmlns:a="http://schemas.openxmlformats.org/drawingml/2006/main">
              <a:ext uri="{FF2B5EF4-FFF2-40B4-BE49-F238E27FC236}">
                <a16:creationId xmlns:a16="http://schemas.microsoft.com/office/drawing/2014/main" id="{B0CAAF12-353B-43C3-AC49-35984B20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0" name="Probe">
            <a:extLst xmlns:a="http://schemas.openxmlformats.org/drawingml/2006/main">
              <a:ext uri="{FF2B5EF4-FFF2-40B4-BE49-F238E27FC236}">
                <a16:creationId xmlns:a16="http://schemas.microsoft.com/office/drawing/2014/main" id="{AB49CB86-B534-47EB-B93D-B5A2696E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248150"/>
            <a:ext cx="647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Probe mit dem anderen Punkt.</a:t>
            </a:r>
          </a:p>
        </p:txBody>
      </p:sp>
      <p:sp>
        <p:nvSpPr>
          <p:cNvPr id="11" name="Organisation">
            <a:extLst xmlns:a="http://schemas.openxmlformats.org/drawingml/2006/main">
              <a:ext uri="{FF2B5EF4-FFF2-40B4-BE49-F238E27FC236}">
                <a16:creationId xmlns:a16="http://schemas.microsoft.com/office/drawing/2014/main" id="{5ACF60D9-F25A-498F-B638-CFB5CA86D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7000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Wir beginnen eine Gerade gemeinsam.</a:t>
            </a:r>
          </a:p>
        </p:txBody>
      </p:sp>
      <p:sp>
        <p:nvSpPr>
          <p:cNvPr id="12" name="Zusatzkopf">
            <a:extLst xmlns:a="http://schemas.openxmlformats.org/drawingml/2006/main">
              <a:ext uri="{FF2B5EF4-FFF2-40B4-BE49-F238E27FC236}">
                <a16:creationId xmlns:a16="http://schemas.microsoft.com/office/drawing/2014/main" id="{B8AEA9CE-EA47-4687-A484-76D3A3AC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276350"/>
            <a:ext cx="3314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Schon fertig?</a:t>
            </a:r>
          </a:p>
        </p:txBody>
      </p:sp>
      <p:sp>
        <p:nvSpPr>
          <p:cNvPr id="13" name="Zusatz">
            <a:extLst xmlns:a="http://schemas.openxmlformats.org/drawingml/2006/main">
              <a:ext uri="{FF2B5EF4-FFF2-40B4-BE49-F238E27FC236}">
                <a16:creationId xmlns:a16="http://schemas.microsoft.com/office/drawing/2014/main" id="{5B4C814D-FE18-410E-B77D-17F4DF0A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743075"/>
            <a:ext cx="33147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S. 58 Nr. 9</a:t>
            </a:r>
          </a:p>
          <a:p xmlns:a="http://schemas.openxmlformats.org/drawingml/2006/main">
            <a:pPr>
              <a:defRPr sz="17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Warum ist es egal, welchen</a:t>
            </a:r>
          </a:p>
          <a:p xmlns:a="http://schemas.openxmlformats.org/drawingml/2006/main">
            <a:pPr>
              <a:defRPr sz="172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Punkt ihr zuerst nennt?</a:t>
            </a:r>
          </a:p>
        </p:txBody>
      </p:sp>
      <p:sp>
        <p:nvSpPr>
          <p:cNvPr id="14" name="Trennlinie">
            <a:extLst xmlns:a="http://schemas.openxmlformats.org/drawingml/2006/main">
              <a:ext uri="{FF2B5EF4-FFF2-40B4-BE49-F238E27FC236}">
                <a16:creationId xmlns:a16="http://schemas.microsoft.com/office/drawing/2014/main" id="{A736C579-FEFD-4C2C-9972-A2C07AA7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5"/>
            </a:solidFill>
          </a:ln>
        </p:spPr>
      </p:sp>
      <p:sp>
        <p:nvSpPr>
          <p:cNvPr id="15" name="Hausaufgabe Kopf">
            <a:extLst xmlns:a="http://schemas.openxmlformats.org/drawingml/2006/main">
              <a:ext uri="{FF2B5EF4-FFF2-40B4-BE49-F238E27FC236}">
                <a16:creationId xmlns:a16="http://schemas.microsoft.com/office/drawing/2014/main" id="{9910EEE4-7209-4DDC-9169-D4BEC424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Hausaufgabe</a:t>
            </a:r>
          </a:p>
        </p:txBody>
      </p:sp>
      <p:sp>
        <p:nvSpPr>
          <p:cNvPr id="16" name="Hausaufgabe">
            <a:extLst xmlns:a="http://schemas.openxmlformats.org/drawingml/2006/main">
              <a:ext uri="{FF2B5EF4-FFF2-40B4-BE49-F238E27FC236}">
                <a16:creationId xmlns:a16="http://schemas.microsoft.com/office/drawing/2014/main" id="{A0CECD6E-9318-4E42-80F3-06DE39CE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S. 56 Nr. 2 und die restlichen Geraden von S. 57 Nr. 4.</a:t>
            </a:r>
          </a:p>
        </p:txBody>
      </p:sp>
    </p:spTree>
    <p:extLst>
      <p:ext uri="{BB962C8B-B14F-4D97-AF65-F5344CB8AC3E}">
        <p14:creationId xmlns:p14="http://schemas.microsoft.com/office/powerpoint/2010/main" val="1329487590"/>
      </p:ext>
    </p:extLst>
  </p:cSld>
</p:sld>
</file>

<file path=ppt/slides/slide6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itel">
            <a:extLst xmlns:a="http://schemas.openxmlformats.org/drawingml/2006/main">
              <a:ext uri="{FF2B5EF4-FFF2-40B4-BE49-F238E27FC236}">
                <a16:creationId xmlns:a16="http://schemas.microsoft.com/office/drawing/2014/main" id="{51E0D94B-AD26-48B4-A4E4-F538C6AB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Unsere Entdeckung zum y-Achsenabschnitt</a:t>
            </a:r>
          </a:p>
        </p:txBody>
      </p:sp>
      <p:sp>
        <p:nvSpPr>
          <p:cNvPr id="2" name="Fußzeile">
            <a:extLst xmlns:a="http://schemas.openxmlformats.org/drawingml/2006/main">
              <a:ext uri="{FF2B5EF4-FFF2-40B4-BE49-F238E27FC236}">
                <a16:creationId xmlns:a16="http://schemas.microsoft.com/office/drawing/2014/main" id="{56A9956F-5561-402B-A7AD-0CE7130F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981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Lineare Funktionen · Klasse 8 · Seilrutsche</a:t>
            </a:r>
          </a:p>
        </p:txBody>
      </p:sp>
      <p:sp>
        <p:nvSpPr>
          <p:cNvPr id="3" name="Foliennummer">
            <a:extLst xmlns:a="http://schemas.openxmlformats.org/drawingml/2006/main">
              <a:ext uri="{FF2B5EF4-FFF2-40B4-BE49-F238E27FC236}">
                <a16:creationId xmlns:a16="http://schemas.microsoft.com/office/drawing/2014/main" id="{515F5C41-E32C-4A23-9187-ACF057FD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5151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B677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B6770"/>
                </a:solidFill>
                <a:latin typeface="Segoe UI"/>
                <a:ea typeface="Segoe UI"/>
                <a:cs typeface="Segoe UI"/>
              </a:rPr>
              <a:t>6</a:t>
            </a:r>
          </a:p>
        </p:txBody>
      </p:sp>
      <p:sp>
        <p:nvSpPr>
          <p:cNvPr id="4" name="Voraussetzung">
            <a:extLst xmlns:a="http://schemas.openxmlformats.org/drawingml/2006/main">
              <a:ext uri="{FF2B5EF4-FFF2-40B4-BE49-F238E27FC236}">
                <a16:creationId xmlns:a16="http://schemas.microsoft.com/office/drawing/2014/main" id="{F942C7B6-744D-4403-870A-B3B96DA8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Gegeben sind zwei Punkte mit verschiedenen x-Koordinaten.</a:t>
            </a:r>
          </a:p>
        </p:txBody>
      </p:sp>
      <p:sp>
        <p:nvSpPr>
          <p:cNvPr id="5" name="Steigung">
            <a:extLst xmlns:a="http://schemas.openxmlformats.org/drawingml/2006/main">
              <a:ext uri="{FF2B5EF4-FFF2-40B4-BE49-F238E27FC236}">
                <a16:creationId xmlns:a16="http://schemas.microsoft.com/office/drawing/2014/main" id="{7364D96A-5B03-4314-BA6A-AE1568A4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14525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1  m = (y₂ − y₁) : (x₂ − x₁)</a:t>
            </a:r>
          </a:p>
        </p:txBody>
      </p:sp>
      <p:sp>
        <p:nvSpPr>
          <p:cNvPr id="6" name="b Regel">
            <a:extLst xmlns:a="http://schemas.openxmlformats.org/drawingml/2006/main">
              <a:ext uri="{FF2B5EF4-FFF2-40B4-BE49-F238E27FC236}">
                <a16:creationId xmlns:a16="http://schemas.microsoft.com/office/drawing/2014/main" id="{3E7D9734-D177-4107-BB0B-D3A90919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0325"/>
            <a:ext cx="3714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007C83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007C83"/>
                </a:solidFill>
                <a:latin typeface="Segoe UI"/>
                <a:ea typeface="Segoe UI"/>
                <a:cs typeface="Segoe UI"/>
              </a:rPr>
              <a:t>2  b = y − m · x</a:t>
            </a:r>
          </a:p>
        </p:txBody>
      </p:sp>
      <p:sp>
        <p:nvSpPr>
          <p:cNvPr id="7" name="b Erklärung">
            <a:extLst xmlns:a="http://schemas.openxmlformats.org/drawingml/2006/main">
              <a:ext uri="{FF2B5EF4-FFF2-40B4-BE49-F238E27FC236}">
                <a16:creationId xmlns:a16="http://schemas.microsoft.com/office/drawing/2014/main" id="{75302C40-C163-4AFA-85DE-12E7E31A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609850"/>
            <a:ext cx="69246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Gleichwertig: Einen Punkt und m in y = m · x + b</a:t>
            </a:r>
          </a:p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einsetzen und nach b umformen.</a:t>
            </a:r>
          </a:p>
        </p:txBody>
      </p:sp>
      <p:sp>
        <p:nvSpPr>
          <p:cNvPr id="8" name="Zurück Erklärung">
            <a:extLst xmlns:a="http://schemas.openxmlformats.org/drawingml/2006/main">
              <a:ext uri="{FF2B5EF4-FFF2-40B4-BE49-F238E27FC236}">
                <a16:creationId xmlns:a16="http://schemas.microsoft.com/office/drawing/2014/main" id="{1C60AA0A-71CE-44AA-811C-18A76072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10820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Bis x = 0 ändert sich die Höhe um m · (0 − x).</a:t>
            </a:r>
          </a:p>
        </p:txBody>
      </p:sp>
      <p:sp>
        <p:nvSpPr>
          <p:cNvPr id="9" name="Beispiel Trennlinie">
            <a:extLst xmlns:a="http://schemas.openxmlformats.org/drawingml/2006/main">
              <a:ext uri="{FF2B5EF4-FFF2-40B4-BE49-F238E27FC236}">
                <a16:creationId xmlns:a16="http://schemas.microsoft.com/office/drawing/2014/main" id="{E09CC3E7-CD63-40D1-817B-D512410A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71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EE5"/>
            </a:solidFill>
          </a:ln>
        </p:spPr>
      </p:sp>
      <p:sp>
        <p:nvSpPr>
          <p:cNvPr id="10" name="Beispiel Kopf">
            <a:extLst xmlns:a="http://schemas.openxmlformats.org/drawingml/2006/main">
              <a:ext uri="{FF2B5EF4-FFF2-40B4-BE49-F238E27FC236}">
                <a16:creationId xmlns:a16="http://schemas.microsoft.com/office/drawing/2014/main" id="{6636AD0D-2AF4-4E53-83BB-C16DB5BF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4762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Unser Bauplan</a:t>
            </a:r>
          </a:p>
        </p:txBody>
      </p:sp>
      <p:sp>
        <p:nvSpPr>
          <p:cNvPr id="11" name="Beispiel m">
            <a:extLst xmlns:a="http://schemas.openxmlformats.org/drawingml/2006/main">
              <a:ext uri="{FF2B5EF4-FFF2-40B4-BE49-F238E27FC236}">
                <a16:creationId xmlns:a16="http://schemas.microsoft.com/office/drawing/2014/main" id="{FC1D70EA-A70F-4DC8-813A-6E9A638B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m = (8 − 20) : (85 − 35) = −0,24</a:t>
            </a:r>
          </a:p>
        </p:txBody>
      </p:sp>
      <p:sp>
        <p:nvSpPr>
          <p:cNvPr id="12" name="Beispiel b">
            <a:extLst xmlns:a="http://schemas.openxmlformats.org/drawingml/2006/main">
              <a:ext uri="{FF2B5EF4-FFF2-40B4-BE49-F238E27FC236}">
                <a16:creationId xmlns:a16="http://schemas.microsoft.com/office/drawing/2014/main" id="{ED29658F-CE1C-4950-ACE3-507BA535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91125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20 = −0,24 · 35 + b     also b = 28,4</a:t>
            </a:r>
          </a:p>
        </p:txBody>
      </p:sp>
      <p:sp>
        <p:nvSpPr>
          <p:cNvPr id="13" name="Beispiel Probe">
            <a:extLst xmlns:a="http://schemas.openxmlformats.org/drawingml/2006/main">
              <a:ext uri="{FF2B5EF4-FFF2-40B4-BE49-F238E27FC236}">
                <a16:creationId xmlns:a16="http://schemas.microsoft.com/office/drawing/2014/main" id="{B91C2C0E-DB2E-481E-A89F-1FF56092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D2327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1D2327"/>
                </a:solidFill>
                <a:latin typeface="Segoe UI"/>
                <a:ea typeface="Segoe UI"/>
                <a:cs typeface="Segoe UI"/>
              </a:rPr>
              <a:t>f(x) = −0,24x + 28,4     Probe: f(85) = 8</a:t>
            </a:r>
          </a:p>
        </p:txBody>
      </p:sp>
    </p:spTree>
    <p:extLst>
      <p:ext uri="{BB962C8B-B14F-4D97-AF65-F5344CB8AC3E}">
        <p14:creationId xmlns:p14="http://schemas.microsoft.com/office/powerpoint/2010/main" val="113842956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