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7" r:id="rId2"/>
    <p:sldId id="268" r:id="rId3"/>
    <p:sldId id="259" r:id="rId4"/>
    <p:sldId id="256" r:id="rId5"/>
    <p:sldId id="258" r:id="rId6"/>
    <p:sldId id="260" r:id="rId7"/>
    <p:sldId id="261" r:id="rId8"/>
    <p:sldId id="262" r:id="rId9"/>
    <p:sldId id="265" r:id="rId10"/>
    <p:sldId id="263" r:id="rId11"/>
    <p:sldId id="264" r:id="rId12"/>
    <p:sldId id="266" r:id="rId13"/>
    <p:sldId id="267" r:id="rId1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8108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EE03F-0F5A-8E06-CB39-FF705A2A0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A43AE6-C822-A6A4-6112-EE508A6610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63DC9B-C888-53FF-0C34-63987E5395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49933B-A53C-E387-34DE-F68B7944F5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51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441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wir aus der letzten Stunde mitnehmen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Arrays geben jedem Wert einen festen Platz per Index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1857604" y="2194560"/>
            <a:ext cx="868680" cy="868680"/>
          </a:xfrm>
          <a:prstGeom prst="roundRect">
            <a:avLst>
              <a:gd name="adj" fmla="val 7368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57604" y="2194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857604" y="3099816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[0]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808580" y="2194560"/>
            <a:ext cx="868680" cy="868680"/>
          </a:xfrm>
          <a:prstGeom prst="roundRect">
            <a:avLst>
              <a:gd name="adj" fmla="val 7368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808580" y="2194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2808580" y="3099816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[1]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759556" y="2194560"/>
            <a:ext cx="868680" cy="868680"/>
          </a:xfrm>
          <a:prstGeom prst="roundRect">
            <a:avLst>
              <a:gd name="adj" fmla="val 7368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59556" y="2194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759556" y="3099816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[2]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710532" y="2194560"/>
            <a:ext cx="868680" cy="868680"/>
          </a:xfrm>
          <a:prstGeom prst="roundRect">
            <a:avLst>
              <a:gd name="adj" fmla="val 7368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10532" y="2194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4710532" y="3099816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[3]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661508" y="2194560"/>
            <a:ext cx="868680" cy="868680"/>
          </a:xfrm>
          <a:prstGeom prst="roundRect">
            <a:avLst>
              <a:gd name="adj" fmla="val 7368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661508" y="2194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5661508" y="3099816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[4]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612484" y="2194560"/>
            <a:ext cx="868680" cy="868680"/>
          </a:xfrm>
          <a:prstGeom prst="roundRect">
            <a:avLst>
              <a:gd name="adj" fmla="val 7368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612484" y="2194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6612484" y="3099816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[5]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563460" y="2194560"/>
            <a:ext cx="868680" cy="868680"/>
          </a:xfrm>
          <a:prstGeom prst="roundRect">
            <a:avLst>
              <a:gd name="adj" fmla="val 7368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563460" y="2194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7563460" y="3099816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[6]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8514436" y="2194560"/>
            <a:ext cx="868680" cy="868680"/>
          </a:xfrm>
          <a:prstGeom prst="roundRect">
            <a:avLst>
              <a:gd name="adj" fmla="val 7368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514436" y="2194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8514436" y="3099816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[7]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9465412" y="2194560"/>
            <a:ext cx="868680" cy="868680"/>
          </a:xfrm>
          <a:prstGeom prst="roundRect">
            <a:avLst>
              <a:gd name="adj" fmla="val 7368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9465412" y="2194560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9465412" y="3099816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[8]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518008" y="4023360"/>
            <a:ext cx="356616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8EEF7"/>
            </a:solidFill>
            <a:prstDash val="solid"/>
          </a:ln>
          <a:effectLst>
            <a:outerShdw blurRad="101600" dist="25400" dir="5400000" algn="bl" rotWithShape="0">
              <a:srgbClr val="1E2761">
                <a:alpha val="8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18008" y="4069080"/>
            <a:ext cx="73152" cy="123444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46608" y="416052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1340968" y="4187952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</a:t>
            </a:r>
            <a:endParaRPr lang="en-US" sz="1700" dirty="0"/>
          </a:p>
        </p:txBody>
      </p:sp>
      <p:sp>
        <p:nvSpPr>
          <p:cNvPr id="35" name="Text 33"/>
          <p:cNvSpPr/>
          <p:nvPr/>
        </p:nvSpPr>
        <p:spPr>
          <a:xfrm>
            <a:off x="746608" y="461772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Jedes Element ist über seine Position erreichbar.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4312768" y="4023360"/>
            <a:ext cx="356616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8EEF7"/>
            </a:solidFill>
            <a:prstDash val="solid"/>
          </a:ln>
          <a:effectLst>
            <a:outerShdw blurRad="101600" dist="25400" dir="5400000" algn="bl" rotWithShape="0">
              <a:srgbClr val="1E2761">
                <a:alpha val="8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312768" y="4069080"/>
            <a:ext cx="73152" cy="123444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541368" y="416052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</a:t>
            </a:r>
            <a:endParaRPr lang="en-US" sz="2200" dirty="0"/>
          </a:p>
        </p:txBody>
      </p:sp>
      <p:sp>
        <p:nvSpPr>
          <p:cNvPr id="39" name="Text 37"/>
          <p:cNvSpPr/>
          <p:nvPr/>
        </p:nvSpPr>
        <p:spPr>
          <a:xfrm>
            <a:off x="5135728" y="4187952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Länge</a:t>
            </a:r>
            <a:endParaRPr lang="en-US" sz="1700" dirty="0"/>
          </a:p>
        </p:txBody>
      </p:sp>
      <p:sp>
        <p:nvSpPr>
          <p:cNvPr id="40" name="Text 38"/>
          <p:cNvSpPr/>
          <p:nvPr/>
        </p:nvSpPr>
        <p:spPr>
          <a:xfrm>
            <a:off x="4541368" y="461772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length liefert die Anzahl der Elemente.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8107528" y="4023360"/>
            <a:ext cx="356616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E8EEF7"/>
            </a:solidFill>
            <a:prstDash val="solid"/>
          </a:ln>
          <a:effectLst>
            <a:outerShdw blurRad="101600" dist="25400" dir="5400000" algn="bl" rotWithShape="0">
              <a:srgbClr val="1E2761">
                <a:alpha val="8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8107528" y="4069080"/>
            <a:ext cx="73152" cy="123444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8336128" y="416052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</a:t>
            </a:r>
            <a:endParaRPr lang="en-US" sz="2200" dirty="0"/>
          </a:p>
        </p:txBody>
      </p:sp>
      <p:sp>
        <p:nvSpPr>
          <p:cNvPr id="44" name="Text 42"/>
          <p:cNvSpPr/>
          <p:nvPr/>
        </p:nvSpPr>
        <p:spPr>
          <a:xfrm>
            <a:off x="8930488" y="4187952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Durchlaufen</a:t>
            </a:r>
            <a:endParaRPr lang="en-US" sz="1700" dirty="0"/>
          </a:p>
        </p:txBody>
      </p:sp>
      <p:sp>
        <p:nvSpPr>
          <p:cNvPr id="45" name="Text 43"/>
          <p:cNvSpPr/>
          <p:nvPr/>
        </p:nvSpPr>
        <p:spPr>
          <a:xfrm>
            <a:off x="8336128" y="4617720"/>
            <a:ext cx="3154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einer for-Schleife alle Elemente besuchen.</a:t>
            </a:r>
            <a:endParaRPr lang="en-US" sz="1300" dirty="0"/>
          </a:p>
        </p:txBody>
      </p:sp>
      <p:sp>
        <p:nvSpPr>
          <p:cNvPr id="46" name="Shape 44"/>
          <p:cNvSpPr/>
          <p:nvPr/>
        </p:nvSpPr>
        <p:spPr>
          <a:xfrm>
            <a:off x="548640" y="5623560"/>
            <a:ext cx="11094415" cy="640080"/>
          </a:xfrm>
          <a:prstGeom prst="roundRect">
            <a:avLst>
              <a:gd name="adj" fmla="val 11429"/>
            </a:avLst>
          </a:prstGeom>
          <a:solidFill>
            <a:srgbClr val="FCE4CB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777240" y="5623560"/>
            <a:ext cx="1063721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HEUTE   </a:t>
            </a:r>
            <a:r>
              <a:rPr lang="en-US" sz="15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 nutzen diese Struktur, um </a:t>
            </a:r>
            <a:r>
              <a:rPr lang="en-US" sz="15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gezielt zu suchen</a:t>
            </a:r>
            <a:r>
              <a:rPr lang="en-US" sz="15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Suchen mit System  ·  Lineare und binäre Suche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10911535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12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441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 Strategien, zwei Namen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wir gerade entdeckt haben, hat einen Fachbegriff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426568" y="1783080"/>
            <a:ext cx="5486400" cy="4297680"/>
          </a:xfrm>
          <a:prstGeom prst="roundRect">
            <a:avLst>
              <a:gd name="adj" fmla="val 1702"/>
            </a:avLst>
          </a:prstGeom>
          <a:solidFill>
            <a:srgbClr val="FFFFFF"/>
          </a:solidFill>
          <a:ln w="12700">
            <a:solidFill>
              <a:srgbClr val="E8EEF7"/>
            </a:solidFill>
            <a:prstDash val="solid"/>
          </a:ln>
          <a:effectLst>
            <a:outerShdw blurRad="101600" dist="25400" dir="5400000" algn="bl" rotWithShape="0">
              <a:srgbClr val="1E2761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26568" y="1828800"/>
            <a:ext cx="73152" cy="4206240"/>
          </a:xfrm>
          <a:prstGeom prst="rect">
            <a:avLst/>
          </a:prstGeom>
          <a:solidFill>
            <a:srgbClr val="5A6378"/>
          </a:solidFill>
          <a:ln w="12700">
            <a:solidFill>
              <a:srgbClr val="5A637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00888" y="196596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NAIVE STRATEGIE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00888" y="224028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Lineare Suche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00888" y="278892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„Ich gehe alle Zahlen einzeln durch."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00888" y="3291840"/>
            <a:ext cx="685800" cy="594360"/>
          </a:xfrm>
          <a:prstGeom prst="roundRect">
            <a:avLst>
              <a:gd name="adj" fmla="val 10769"/>
            </a:avLst>
          </a:prstGeom>
          <a:solidFill>
            <a:srgbClr val="F39237"/>
          </a:solidFill>
          <a:ln w="28575">
            <a:solidFill>
              <a:srgbClr val="F3923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00888" y="3291840"/>
            <a:ext cx="685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00888" y="3922776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3923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[0]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1441552" y="3291840"/>
            <a:ext cx="685800" cy="594360"/>
          </a:xfrm>
          <a:prstGeom prst="roundRect">
            <a:avLst>
              <a:gd name="adj" fmla="val 10769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441552" y="3291840"/>
            <a:ext cx="685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441552" y="3922776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[1]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182216" y="3291840"/>
            <a:ext cx="685800" cy="594360"/>
          </a:xfrm>
          <a:prstGeom prst="roundRect">
            <a:avLst>
              <a:gd name="adj" fmla="val 10769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182216" y="3291840"/>
            <a:ext cx="685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182216" y="3922776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[2]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922880" y="3291840"/>
            <a:ext cx="685800" cy="594360"/>
          </a:xfrm>
          <a:prstGeom prst="roundRect">
            <a:avLst>
              <a:gd name="adj" fmla="val 10769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922880" y="3291840"/>
            <a:ext cx="685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2922880" y="3922776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[3]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663544" y="3291840"/>
            <a:ext cx="685800" cy="594360"/>
          </a:xfrm>
          <a:prstGeom prst="roundRect">
            <a:avLst>
              <a:gd name="adj" fmla="val 10769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63544" y="3291840"/>
            <a:ext cx="685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663544" y="3922776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[4]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404208" y="3291840"/>
            <a:ext cx="685800" cy="594360"/>
          </a:xfrm>
          <a:prstGeom prst="roundRect">
            <a:avLst>
              <a:gd name="adj" fmla="val 10769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404208" y="3291840"/>
            <a:ext cx="685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404208" y="3922776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[5]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00888" y="44805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975208" y="4480560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Funktioniert auf jeder Liste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700888" y="48006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75208" y="4800600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 n=1000 bis zu 1000 Vergleiche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700888" y="5303520"/>
            <a:ext cx="4937760" cy="594360"/>
          </a:xfrm>
          <a:prstGeom prst="roundRect">
            <a:avLst>
              <a:gd name="adj" fmla="val 9231"/>
            </a:avLst>
          </a:prstGeom>
          <a:solidFill>
            <a:srgbClr val="E8EEF7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38048" y="5303520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max. Vergleiche bei n=1000:  </a:t>
            </a:r>
            <a:r>
              <a:rPr lang="en-US" sz="2200" b="1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1000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6278728" y="1783080"/>
            <a:ext cx="5486400" cy="4297680"/>
          </a:xfrm>
          <a:prstGeom prst="roundRect">
            <a:avLst>
              <a:gd name="adj" fmla="val 1702"/>
            </a:avLst>
          </a:prstGeom>
          <a:solidFill>
            <a:srgbClr val="FFFFFF"/>
          </a:solidFill>
          <a:ln w="12700">
            <a:solidFill>
              <a:srgbClr val="E8EEF7"/>
            </a:solidFill>
            <a:prstDash val="solid"/>
          </a:ln>
          <a:effectLst>
            <a:outerShdw blurRad="101600" dist="25400" dir="5400000" algn="bl" rotWithShape="0">
              <a:srgbClr val="1E2761">
                <a:alpha val="8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6278728" y="1828800"/>
            <a:ext cx="73152" cy="4206240"/>
          </a:xfrm>
          <a:prstGeom prst="rect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553048" y="196596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HERR BECHTELS STRATEGIE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553048" y="224028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Binäre Suche</a:t>
            </a:r>
            <a:endParaRPr lang="en-US" sz="2400" dirty="0"/>
          </a:p>
        </p:txBody>
      </p:sp>
      <p:sp>
        <p:nvSpPr>
          <p:cNvPr id="37" name="Text 35"/>
          <p:cNvSpPr/>
          <p:nvPr/>
        </p:nvSpPr>
        <p:spPr>
          <a:xfrm>
            <a:off x="6553048" y="278892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„Ich halbiere den Suchbereich in jedem Schritt."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553048" y="3291840"/>
            <a:ext cx="685800" cy="594360"/>
          </a:xfrm>
          <a:prstGeom prst="roundRect">
            <a:avLst>
              <a:gd name="adj" fmla="val 10769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553048" y="3291840"/>
            <a:ext cx="685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6553048" y="3922776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[0]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7293712" y="3291840"/>
            <a:ext cx="685800" cy="594360"/>
          </a:xfrm>
          <a:prstGeom prst="roundRect">
            <a:avLst>
              <a:gd name="adj" fmla="val 10769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293712" y="3291840"/>
            <a:ext cx="685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7293712" y="3922776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[1]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8034376" y="3291840"/>
            <a:ext cx="685800" cy="594360"/>
          </a:xfrm>
          <a:prstGeom prst="roundRect">
            <a:avLst>
              <a:gd name="adj" fmla="val 10769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8034376" y="3291840"/>
            <a:ext cx="685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400" dirty="0"/>
          </a:p>
        </p:txBody>
      </p:sp>
      <p:sp>
        <p:nvSpPr>
          <p:cNvPr id="46" name="Text 44"/>
          <p:cNvSpPr/>
          <p:nvPr/>
        </p:nvSpPr>
        <p:spPr>
          <a:xfrm>
            <a:off x="8034376" y="3922776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[2]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8775040" y="3291840"/>
            <a:ext cx="685800" cy="594360"/>
          </a:xfrm>
          <a:prstGeom prst="roundRect">
            <a:avLst>
              <a:gd name="adj" fmla="val 10769"/>
            </a:avLst>
          </a:prstGeom>
          <a:solidFill>
            <a:srgbClr val="F39237"/>
          </a:solidFill>
          <a:ln w="28575">
            <a:solidFill>
              <a:srgbClr val="F39237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8775040" y="3291840"/>
            <a:ext cx="685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400" dirty="0"/>
          </a:p>
        </p:txBody>
      </p:sp>
      <p:sp>
        <p:nvSpPr>
          <p:cNvPr id="49" name="Text 47"/>
          <p:cNvSpPr/>
          <p:nvPr/>
        </p:nvSpPr>
        <p:spPr>
          <a:xfrm>
            <a:off x="8775040" y="3922776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3923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[3]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9515704" y="3291840"/>
            <a:ext cx="685800" cy="594360"/>
          </a:xfrm>
          <a:prstGeom prst="roundRect">
            <a:avLst>
              <a:gd name="adj" fmla="val 10769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9515704" y="3291840"/>
            <a:ext cx="685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400" dirty="0"/>
          </a:p>
        </p:txBody>
      </p:sp>
      <p:sp>
        <p:nvSpPr>
          <p:cNvPr id="52" name="Text 50"/>
          <p:cNvSpPr/>
          <p:nvPr/>
        </p:nvSpPr>
        <p:spPr>
          <a:xfrm>
            <a:off x="9515704" y="3922776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[4]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10256368" y="3291840"/>
            <a:ext cx="685800" cy="594360"/>
          </a:xfrm>
          <a:prstGeom prst="roundRect">
            <a:avLst>
              <a:gd name="adj" fmla="val 10769"/>
            </a:avLst>
          </a:prstGeom>
          <a:solidFill>
            <a:srgbClr val="FFFFFF"/>
          </a:solidFill>
          <a:ln w="16510">
            <a:solidFill>
              <a:srgbClr val="1E2761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10256368" y="3291840"/>
            <a:ext cx="685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1400" dirty="0"/>
          </a:p>
        </p:txBody>
      </p:sp>
      <p:sp>
        <p:nvSpPr>
          <p:cNvPr id="55" name="Text 53"/>
          <p:cNvSpPr/>
          <p:nvPr/>
        </p:nvSpPr>
        <p:spPr>
          <a:xfrm>
            <a:off x="10256368" y="3922776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[5]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6553048" y="44805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57" name="Text 55"/>
          <p:cNvSpPr/>
          <p:nvPr/>
        </p:nvSpPr>
        <p:spPr>
          <a:xfrm>
            <a:off x="6827368" y="4480560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Extrem schnell — auch bei riesigen Daten</a:t>
            </a:r>
            <a:endParaRPr lang="en-US" sz="1300" dirty="0"/>
          </a:p>
        </p:txBody>
      </p:sp>
      <p:sp>
        <p:nvSpPr>
          <p:cNvPr id="58" name="Text 56"/>
          <p:cNvSpPr/>
          <p:nvPr/>
        </p:nvSpPr>
        <p:spPr>
          <a:xfrm>
            <a:off x="6553048" y="48006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600" dirty="0"/>
          </a:p>
        </p:txBody>
      </p:sp>
      <p:sp>
        <p:nvSpPr>
          <p:cNvPr id="59" name="Text 57"/>
          <p:cNvSpPr/>
          <p:nvPr/>
        </p:nvSpPr>
        <p:spPr>
          <a:xfrm>
            <a:off x="6827368" y="4800600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 auf SORTIERTEN Daten möglich</a:t>
            </a:r>
            <a:endParaRPr lang="en-US" sz="1300" dirty="0"/>
          </a:p>
        </p:txBody>
      </p:sp>
      <p:sp>
        <p:nvSpPr>
          <p:cNvPr id="60" name="Shape 58"/>
          <p:cNvSpPr/>
          <p:nvPr/>
        </p:nvSpPr>
        <p:spPr>
          <a:xfrm>
            <a:off x="6553048" y="5303520"/>
            <a:ext cx="4937760" cy="594360"/>
          </a:xfrm>
          <a:prstGeom prst="roundRect">
            <a:avLst>
              <a:gd name="adj" fmla="val 9231"/>
            </a:avLst>
          </a:prstGeom>
          <a:solidFill>
            <a:srgbClr val="FCE4CB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6690208" y="5303520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max. Vergleiche bei n=1000:  </a:t>
            </a:r>
            <a:r>
              <a:rPr lang="en-US" sz="2200" b="1" dirty="0">
                <a:solidFill>
                  <a:srgbClr val="F3923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</a:t>
            </a:r>
            <a:endParaRPr lang="en-US" sz="1200" dirty="0"/>
          </a:p>
        </p:txBody>
      </p:sp>
      <p:sp>
        <p:nvSpPr>
          <p:cNvPr id="62" name="Text 60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Suchen mit System  ·  Lineare und binäre Suche</a:t>
            </a:r>
            <a:endParaRPr lang="en-US" sz="900" dirty="0"/>
          </a:p>
        </p:txBody>
      </p:sp>
      <p:sp>
        <p:nvSpPr>
          <p:cNvPr id="63" name="Text 61"/>
          <p:cNvSpPr/>
          <p:nvPr/>
        </p:nvSpPr>
        <p:spPr>
          <a:xfrm>
            <a:off x="10911535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12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51B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5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GELENKSTELLE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Von der Idee zur Praxis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31520" y="2057400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Ihr habt die Strategie verstanden — jetzt führt ihr sie selbst aus.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335128" y="3108960"/>
            <a:ext cx="3657600" cy="2286000"/>
          </a:xfrm>
          <a:prstGeom prst="roundRect">
            <a:avLst>
              <a:gd name="adj" fmla="val 4000"/>
            </a:avLst>
          </a:prstGeom>
          <a:solidFill>
            <a:srgbClr val="242C5E"/>
          </a:solidFill>
          <a:ln w="12700">
            <a:solidFill>
              <a:srgbClr val="3B499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798168" y="2743200"/>
            <a:ext cx="731520" cy="731520"/>
          </a:xfrm>
          <a:prstGeom prst="ellipse">
            <a:avLst/>
          </a:prstGeom>
          <a:solidFill>
            <a:srgbClr val="F39237"/>
          </a:solidFill>
          <a:ln w="38100">
            <a:solidFill>
              <a:srgbClr val="151B4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798168" y="274320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518008" y="365760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VERSTANDEN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09448" y="4069080"/>
            <a:ext cx="31089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Halbierungsstrategie funktioniert immer auf sortierten Daten — und das beweisbar.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267048" y="3108960"/>
            <a:ext cx="3657600" cy="2286000"/>
          </a:xfrm>
          <a:prstGeom prst="roundRect">
            <a:avLst>
              <a:gd name="adj" fmla="val 4000"/>
            </a:avLst>
          </a:prstGeom>
          <a:solidFill>
            <a:srgbClr val="242C5E"/>
          </a:solidFill>
          <a:ln w="12700">
            <a:solidFill>
              <a:srgbClr val="3B499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730088" y="2743200"/>
            <a:ext cx="731520" cy="731520"/>
          </a:xfrm>
          <a:prstGeom prst="ellipse">
            <a:avLst/>
          </a:prstGeom>
          <a:solidFill>
            <a:srgbClr val="F39237"/>
          </a:solidFill>
          <a:ln w="38100">
            <a:solidFill>
              <a:srgbClr val="151B4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730088" y="274320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4449928" y="365760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JETZT ANWENDEN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41368" y="4069080"/>
            <a:ext cx="31089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 wechseln vom Spiel zum Array: Lineare und binäre Suche an konkreten Beispielen aus dem Buch durchführen.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198968" y="3108960"/>
            <a:ext cx="3657600" cy="2286000"/>
          </a:xfrm>
          <a:prstGeom prst="roundRect">
            <a:avLst>
              <a:gd name="adj" fmla="val 4000"/>
            </a:avLst>
          </a:prstGeom>
          <a:solidFill>
            <a:srgbClr val="242C5E"/>
          </a:solidFill>
          <a:ln w="12700">
            <a:solidFill>
              <a:srgbClr val="3B499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662008" y="2743200"/>
            <a:ext cx="731520" cy="731520"/>
          </a:xfrm>
          <a:prstGeom prst="ellipse">
            <a:avLst/>
          </a:prstGeom>
          <a:solidFill>
            <a:srgbClr val="F39237"/>
          </a:solidFill>
          <a:ln w="38100">
            <a:solidFill>
              <a:srgbClr val="151B4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662008" y="274320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8381848" y="365760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GLEICH SICHERN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473288" y="4069080"/>
            <a:ext cx="31089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 Ende der Stunde: kurzes Exit-Ticket. Eine Aufgabe mit binärer Suche selbstständig lösen.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731520" y="5943600"/>
            <a:ext cx="1072865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800" b="1" i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Auf zu den Aufgaben →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590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Suchen mit System  ·  Lineare und binäre Suche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0911535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590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12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441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Sicherung — und wie geht es weiter?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bleibt nach dieser Stunde im Gedächtnis?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11094415" cy="1920240"/>
          </a:xfrm>
          <a:prstGeom prst="roundRect">
            <a:avLst>
              <a:gd name="adj" fmla="val 4762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74520"/>
            <a:ext cx="109728" cy="1737360"/>
          </a:xfrm>
          <a:prstGeom prst="rect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1965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MERKSATZ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68680" y="2286000"/>
            <a:ext cx="10454335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</a:t>
            </a: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lineare Suche</a:t>
            </a: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funktioniert auf jeder Liste, braucht aber im schlimmsten Fall n Vergleiche. Die </a:t>
            </a: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binäre Suche</a:t>
            </a: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halbiert in jedem Schritt den Suchbereich und kommt schon mit etwa log₂(n) Vergleichen aus — sie funktioniert aber </a:t>
            </a:r>
            <a:r>
              <a:rPr lang="en-US" sz="1800" b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 auf sortierten Daten</a:t>
            </a: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48640" y="3886200"/>
            <a:ext cx="557784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E8EEF7"/>
            </a:solidFill>
            <a:prstDash val="solid"/>
          </a:ln>
          <a:effectLst>
            <a:outerShdw blurRad="101600" dist="25400" dir="5400000" algn="bl" rotWithShape="0">
              <a:srgbClr val="1E2761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48640" y="3931920"/>
            <a:ext cx="73152" cy="224028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4023360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EXIT-TICKET (5 MIN)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77240" y="4343400"/>
            <a:ext cx="52120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Sortierte Aufstellung: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[ 1, 3, 5, 7, 8, 10, 11, 13, 14, 16, 19 ]</a:t>
            </a:r>
            <a:endParaRPr lang="en-US" sz="1300" dirty="0"/>
          </a:p>
          <a:p>
            <a:pPr marL="0" indent="0">
              <a:buNone/>
            </a:pPr>
            <a:r>
              <a:rPr lang="en-US" sz="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</a:t>
            </a:r>
            <a:r>
              <a:rPr lang="en-US" sz="13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Führt die binäre Suche nach der 7 aus und notiert für jeden Schritt links, mitte, rechts.</a:t>
            </a:r>
            <a:endParaRPr lang="en-US" sz="1300" dirty="0"/>
          </a:p>
          <a:p>
            <a:pPr marL="0" indent="0">
              <a:buNone/>
            </a:pPr>
            <a:r>
              <a:rPr lang="en-US" sz="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</a:t>
            </a:r>
            <a:r>
              <a:rPr lang="en-US" sz="13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Begründet kurz: Warum funktioniert die binäre Suche NICHT auf [7, 14, 3, 19, 1, ...]?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309360" y="3886200"/>
            <a:ext cx="5333695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E8EEF7"/>
            </a:solidFill>
            <a:prstDash val="solid"/>
          </a:ln>
          <a:effectLst>
            <a:outerShdw blurRad="101600" dist="25400" dir="5400000" algn="bl" rotWithShape="0">
              <a:srgbClr val="1E2761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309360" y="3931920"/>
            <a:ext cx="73152" cy="2240280"/>
          </a:xfrm>
          <a:prstGeom prst="rect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37960" y="402336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AUSBLICK: NÄCHSTE STUNDE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537960" y="429768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Hashing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6537960" y="4892040"/>
            <a:ext cx="50292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Was, wenn die Daten </a:t>
            </a: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nicht sortiert</a:t>
            </a:r>
            <a:r>
              <a:rPr lang="en-US" sz="13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sind — und wir </a:t>
            </a:r>
            <a:r>
              <a:rPr lang="en-US" sz="1300" b="1" i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trotzdem</a:t>
            </a:r>
            <a:r>
              <a:rPr lang="en-US" sz="13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schnell suchen wollen?</a:t>
            </a:r>
            <a:endParaRPr lang="en-US" sz="1300" dirty="0"/>
          </a:p>
          <a:p>
            <a:pPr marL="0" indent="0">
              <a:buNone/>
            </a:pPr>
            <a:r>
              <a:rPr lang="en-US" sz="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marL="0" indent="0">
              <a:buNone/>
            </a:pPr>
            <a:r>
              <a:rPr lang="en-US" sz="12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Wir lernen eine Strategie kennen, die ganz ohne Sortierung auskommt.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Suchen mit System  ·  Lineare und binäre Suche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0911535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51B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3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AUSGEBLENDETE FOLIE  ·  LEHRERHINWEISE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685800"/>
            <a:ext cx="1109441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Methodische Hinweise zur Bechtel-Wette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32588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8590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Timing, Phasen, Stolpersteine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5440680" cy="2148840"/>
          </a:xfrm>
          <a:prstGeom prst="roundRect">
            <a:avLst>
              <a:gd name="adj" fmla="val 3404"/>
            </a:avLst>
          </a:prstGeom>
          <a:solidFill>
            <a:srgbClr val="242C5E"/>
          </a:solidFill>
          <a:ln w="12700">
            <a:solidFill>
              <a:srgbClr val="3B499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65960"/>
            <a:ext cx="73152" cy="1965960"/>
          </a:xfrm>
          <a:prstGeom prst="rect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205740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TIMING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22960" y="2423160"/>
            <a:ext cx="49834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Einstieg (Wette + Demo + Hypothesen): ca. 20 min  ·  Begründung 2^10: 8 min  ·  Gegenüberstellung: 7 min  ·  Übungsphase Buch: 20 min  ·  Sicherung &amp; Exit-Ticket: 10 min.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17920" y="1874520"/>
            <a:ext cx="5440680" cy="2148840"/>
          </a:xfrm>
          <a:prstGeom prst="roundRect">
            <a:avLst>
              <a:gd name="adj" fmla="val 3404"/>
            </a:avLst>
          </a:prstGeom>
          <a:solidFill>
            <a:srgbClr val="242C5E"/>
          </a:solidFill>
          <a:ln w="12700">
            <a:solidFill>
              <a:srgbClr val="3B499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217920" y="1965960"/>
            <a:ext cx="73152" cy="1965960"/>
          </a:xfrm>
          <a:prstGeom prst="rect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92240" y="205740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VORBEREITEN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92240" y="2423160"/>
            <a:ext cx="49834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 der Stunde eine Zahl zwischen 0 und 1000 von einer SuS verdeckt notieren lassen. Tafel-Layout: links Zahlenstrahl 0–1000, rechts Fragen-Mitschrift. Empfehlung: erst eine Demo gemeinsam, dann eine Partnerdemo zwischen zwei SuS.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4160520"/>
            <a:ext cx="5440680" cy="2148840"/>
          </a:xfrm>
          <a:prstGeom prst="roundRect">
            <a:avLst>
              <a:gd name="adj" fmla="val 3404"/>
            </a:avLst>
          </a:prstGeom>
          <a:solidFill>
            <a:srgbClr val="242C5E"/>
          </a:solidFill>
          <a:ln w="12700">
            <a:solidFill>
              <a:srgbClr val="3B499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8640" y="4251960"/>
            <a:ext cx="73152" cy="1965960"/>
          </a:xfrm>
          <a:prstGeom prst="rect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434340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STOLPERSTEINE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22960" y="4709160"/>
            <a:ext cx="49834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SuS verwechseln „Mitte raten" mit „Zufall raten" — explizit auf die Halbierung hinweisen.  2) Voraussetzung „sortiert" wird oft übersehen — Aufgabe 3 c) im Buch hilft, das zu festigen.  3) log₂ ist nicht zentral — qualitativ argumentieren reicht.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217920" y="4160520"/>
            <a:ext cx="5440680" cy="2148840"/>
          </a:xfrm>
          <a:prstGeom prst="roundRect">
            <a:avLst>
              <a:gd name="adj" fmla="val 3404"/>
            </a:avLst>
          </a:prstGeom>
          <a:solidFill>
            <a:srgbClr val="242C5E"/>
          </a:solidFill>
          <a:ln w="12700">
            <a:solidFill>
              <a:srgbClr val="3B499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217920" y="4251960"/>
            <a:ext cx="73152" cy="1965960"/>
          </a:xfrm>
          <a:prstGeom prst="rect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92240" y="434340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ANSCHLUSSFÄHIG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492240" y="4709160"/>
            <a:ext cx="49834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 Aufgabe 3 b) (Trikotnummer 17 — kommt im Array nicht vor) zeigt sich die Abbruchbedingung links &gt; rechts. Das ist die ideale Brücke zur nächsten Stunde (Hashing) — über die Frage „Was, wenn das Element nicht da ist?".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8590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Lineare und binäre Suche  ·  Lehrerhinweise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0911535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590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12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1B4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5A51D0-CB49-83E5-9BB2-9110E8DC5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A30A24D3-FF60-75FE-DB27-28F3EF65F0B1}"/>
              </a:ext>
            </a:extLst>
          </p:cNvPr>
          <p:cNvSpPr/>
          <p:nvPr/>
        </p:nvSpPr>
        <p:spPr>
          <a:xfrm>
            <a:off x="731520" y="8229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4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 INFORMATIK  ·  SUCHEN UND SORTIEREN  ·  STUNDE 2</a:t>
            </a:r>
            <a:endParaRPr lang="en-US" sz="12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33C8F8C3-D60E-6A68-4BEB-B8EF3BA6E0D6}"/>
              </a:ext>
            </a:extLst>
          </p:cNvPr>
          <p:cNvSpPr/>
          <p:nvPr/>
        </p:nvSpPr>
        <p:spPr>
          <a:xfrm>
            <a:off x="731520" y="146304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Ratespiel</a:t>
            </a: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endParaRPr lang="en-US" sz="80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74A062DF-C01C-A092-F238-9752CE1C733A}"/>
              </a:ext>
            </a:extLst>
          </p:cNvPr>
          <p:cNvSpPr/>
          <p:nvPr/>
        </p:nvSpPr>
        <p:spPr>
          <a:xfrm>
            <a:off x="731520" y="29260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28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42248423-6FA9-8C2E-EEA5-CDFEE7192E28}"/>
              </a:ext>
            </a:extLst>
          </p:cNvPr>
          <p:cNvSpPr/>
          <p:nvPr/>
        </p:nvSpPr>
        <p:spPr>
          <a:xfrm>
            <a:off x="655320" y="3086101"/>
            <a:ext cx="10698480" cy="1691640"/>
          </a:xfrm>
          <a:prstGeom prst="roundRect">
            <a:avLst>
              <a:gd name="adj" fmla="val 5405"/>
            </a:avLst>
          </a:prstGeom>
          <a:solidFill>
            <a:srgbClr val="2A347A"/>
          </a:solidFill>
          <a:ln w="12700">
            <a:solidFill>
              <a:srgbClr val="F39237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51DB3F0D-82A5-6180-BF7E-C12D27F993A8}"/>
              </a:ext>
            </a:extLst>
          </p:cNvPr>
          <p:cNvSpPr/>
          <p:nvPr/>
        </p:nvSpPr>
        <p:spPr>
          <a:xfrm>
            <a:off x="731520" y="3177541"/>
            <a:ext cx="109728" cy="1508760"/>
          </a:xfrm>
          <a:prstGeom prst="rect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569554A8-9DDD-BE3D-4832-7E7D9B2840DA}"/>
              </a:ext>
            </a:extLst>
          </p:cNvPr>
          <p:cNvSpPr/>
          <p:nvPr/>
        </p:nvSpPr>
        <p:spPr>
          <a:xfrm>
            <a:off x="1051560" y="3177541"/>
            <a:ext cx="1024128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i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Denkt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euch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Zahl 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zwischen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0 und 1000! 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Euer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Partner muss 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diese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irgendwelchen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beliebigen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Fragen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finden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Notiert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viele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Fragen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ihr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9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braucht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</a:t>
            </a:r>
            <a:r>
              <a:rPr lang="en-US" sz="4200" b="1" i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</a:t>
            </a:r>
            <a:endParaRPr lang="en-US" sz="42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A63E485C-486C-AA69-A036-A5408D972F61}"/>
              </a:ext>
            </a:extLst>
          </p:cNvPr>
          <p:cNvSpPr/>
          <p:nvPr/>
        </p:nvSpPr>
        <p:spPr>
          <a:xfrm>
            <a:off x="1051560" y="4777741"/>
            <a:ext cx="10241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i="1" dirty="0">
                <a:solidFill>
                  <a:srgbClr val="8590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</a:t>
            </a:r>
            <a:r>
              <a:rPr lang="en-US" sz="1200" i="1" dirty="0" err="1">
                <a:solidFill>
                  <a:srgbClr val="8590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Partnerarbeit</a:t>
            </a:r>
            <a:endParaRPr lang="en-US" sz="12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971D9FF0-5E0F-2A44-6765-DAD36FE10536}"/>
              </a:ext>
            </a:extLst>
          </p:cNvPr>
          <p:cNvSpPr/>
          <p:nvPr/>
        </p:nvSpPr>
        <p:spPr>
          <a:xfrm>
            <a:off x="73152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590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Klasse Q1  ·  Lineare und binäre Suche</a:t>
            </a:r>
            <a:endParaRPr lang="en-US" sz="10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F73A708A-9434-D706-D1D9-72C9AA17D7F8}"/>
              </a:ext>
            </a:extLst>
          </p:cNvPr>
          <p:cNvSpPr/>
          <p:nvPr/>
        </p:nvSpPr>
        <p:spPr>
          <a:xfrm>
            <a:off x="10728655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590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12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044970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441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viele Fragen würdet IHR brauchen?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Schätzt — bevor wir es ausprobieren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883768" y="1828800"/>
            <a:ext cx="3291840" cy="2377440"/>
          </a:xfrm>
          <a:prstGeom prst="roundRect">
            <a:avLst>
              <a:gd name="adj" fmla="val 3846"/>
            </a:avLst>
          </a:prstGeom>
          <a:solidFill>
            <a:srgbClr val="FFFFFF"/>
          </a:solidFill>
          <a:ln w="25400">
            <a:solidFill>
              <a:srgbClr val="5A6378"/>
            </a:solidFill>
            <a:prstDash val="solid"/>
          </a:ln>
          <a:effectLst>
            <a:outerShdw blurRad="127000" dist="25400" dir="5400000" algn="bl" rotWithShape="0">
              <a:srgbClr val="1E2761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83768" y="2194560"/>
            <a:ext cx="3291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500</a:t>
            </a:r>
            <a:endParaRPr lang="en-US" sz="6400" dirty="0"/>
          </a:p>
        </p:txBody>
      </p:sp>
      <p:sp>
        <p:nvSpPr>
          <p:cNvPr id="6" name="Shape 4"/>
          <p:cNvSpPr/>
          <p:nvPr/>
        </p:nvSpPr>
        <p:spPr>
          <a:xfrm>
            <a:off x="1615288" y="3520440"/>
            <a:ext cx="1828800" cy="0"/>
          </a:xfrm>
          <a:prstGeom prst="line">
            <a:avLst/>
          </a:prstGeom>
          <a:noFill/>
          <a:ln w="12700">
            <a:solidFill>
              <a:srgbClr val="E8EEF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66648" y="361188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 Schnitt die Hälfte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449928" y="1828800"/>
            <a:ext cx="3291840" cy="2377440"/>
          </a:xfrm>
          <a:prstGeom prst="roundRect">
            <a:avLst>
              <a:gd name="adj" fmla="val 3846"/>
            </a:avLst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  <a:effectLst>
            <a:outerShdw blurRad="127000" dist="25400" dir="5400000" algn="bl" rotWithShape="0">
              <a:srgbClr val="1E2761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449928" y="2194560"/>
            <a:ext cx="3291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100</a:t>
            </a:r>
            <a:endParaRPr lang="en-US" sz="6400" dirty="0"/>
          </a:p>
        </p:txBody>
      </p:sp>
      <p:sp>
        <p:nvSpPr>
          <p:cNvPr id="10" name="Shape 8"/>
          <p:cNvSpPr/>
          <p:nvPr/>
        </p:nvSpPr>
        <p:spPr>
          <a:xfrm>
            <a:off x="5181448" y="3520440"/>
            <a:ext cx="1828800" cy="0"/>
          </a:xfrm>
          <a:prstGeom prst="line">
            <a:avLst/>
          </a:prstGeom>
          <a:noFill/>
          <a:ln w="12700">
            <a:solidFill>
              <a:srgbClr val="E8EEF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32808" y="361188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Schlau eingrenzen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016088" y="1828800"/>
            <a:ext cx="3291840" cy="2377440"/>
          </a:xfrm>
          <a:prstGeom prst="roundRect">
            <a:avLst>
              <a:gd name="adj" fmla="val 3846"/>
            </a:avLst>
          </a:prstGeom>
          <a:solidFill>
            <a:srgbClr val="FFFFFF"/>
          </a:solidFill>
          <a:ln w="25400">
            <a:solidFill>
              <a:srgbClr val="F39237"/>
            </a:solidFill>
            <a:prstDash val="solid"/>
          </a:ln>
          <a:effectLst>
            <a:outerShdw blurRad="127000" dist="25400" dir="5400000" algn="bl" rotWithShape="0">
              <a:srgbClr val="1E2761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8016088" y="2194560"/>
            <a:ext cx="3291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20</a:t>
            </a:r>
            <a:endParaRPr lang="en-US" sz="6400" dirty="0"/>
          </a:p>
        </p:txBody>
      </p:sp>
      <p:sp>
        <p:nvSpPr>
          <p:cNvPr id="14" name="Shape 12"/>
          <p:cNvSpPr/>
          <p:nvPr/>
        </p:nvSpPr>
        <p:spPr>
          <a:xfrm>
            <a:off x="8747608" y="3520440"/>
            <a:ext cx="1828800" cy="0"/>
          </a:xfrm>
          <a:prstGeom prst="line">
            <a:avLst/>
          </a:prstGeom>
          <a:noFill/>
          <a:ln w="12700">
            <a:solidFill>
              <a:srgbClr val="E8EEF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198968" y="361188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Sehr clevere Strategie?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22960" y="4572000"/>
            <a:ext cx="10545775" cy="1554480"/>
          </a:xfrm>
          <a:prstGeom prst="roundRect">
            <a:avLst>
              <a:gd name="adj" fmla="val 5882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51560" y="4709160"/>
            <a:ext cx="10088575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KURZE FRAGEN AN EUCH</a:t>
            </a:r>
            <a:endParaRPr lang="en-US" sz="12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200" dirty="0"/>
          </a:p>
          <a:p>
            <a:pPr marL="0" indent="0">
              <a:buNone/>
            </a:pPr>
            <a:r>
              <a:rPr lang="en-US" sz="1700" b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</a:t>
            </a: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viele </a:t>
            </a:r>
            <a:r>
              <a:rPr lang="en-US" sz="17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Fragen</a:t>
            </a: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7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habt</a:t>
            </a: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7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ihr</a:t>
            </a: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7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gebraucht</a:t>
            </a: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200" dirty="0"/>
          </a:p>
          <a:p>
            <a:pPr marL="0" indent="0">
              <a:buNone/>
            </a:pPr>
            <a:r>
              <a:rPr lang="en-US" sz="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Suchen mit System  ·  Lineare und binäre Suche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0911535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12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51B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8229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4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 INFORMATIK  ·  SUCHEN UND SORTIEREN  ·  STUNDE 2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731520" y="146304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Bechtel-Wette</a:t>
            </a:r>
            <a:endParaRPr lang="en-US" sz="8000" dirty="0"/>
          </a:p>
        </p:txBody>
      </p:sp>
      <p:sp>
        <p:nvSpPr>
          <p:cNvPr id="4" name="Text 2"/>
          <p:cNvSpPr/>
          <p:nvPr/>
        </p:nvSpPr>
        <p:spPr>
          <a:xfrm>
            <a:off x="731520" y="29260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findet man eine Zahl in höchstens 10 Fragen?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4023360"/>
            <a:ext cx="10698480" cy="1691640"/>
          </a:xfrm>
          <a:prstGeom prst="roundRect">
            <a:avLst>
              <a:gd name="adj" fmla="val 5405"/>
            </a:avLst>
          </a:prstGeom>
          <a:solidFill>
            <a:srgbClr val="2A347A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4114800"/>
            <a:ext cx="109728" cy="1508760"/>
          </a:xfrm>
          <a:prstGeom prst="rect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51560" y="4114800"/>
            <a:ext cx="1024128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i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Ich finde JEDE Zahl, die ihr euch zwischen 0 und 1000 ausdenkt, </a:t>
            </a:r>
            <a:r>
              <a:rPr lang="en-US" sz="1900" b="1" i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höchstens 10 Fragen</a:t>
            </a:r>
            <a:r>
              <a:rPr lang="en-US" sz="1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r>
              <a:rPr lang="en-US" sz="4200" b="1" i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1051560" y="5715000"/>
            <a:ext cx="10241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i="1" dirty="0">
                <a:solidFill>
                  <a:srgbClr val="8590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Herr Bechtel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590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Klasse Q1  ·  Lineare und binäre Suche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0728655" y="6446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590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12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51B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029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5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WETTE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Herr Bechtel wettet: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731520" y="1965960"/>
            <a:ext cx="10698480" cy="2788920"/>
          </a:xfrm>
          <a:prstGeom prst="roundRect">
            <a:avLst>
              <a:gd name="adj" fmla="val 3934"/>
            </a:avLst>
          </a:prstGeom>
          <a:solidFill>
            <a:srgbClr val="2A347A"/>
          </a:solidFill>
          <a:ln w="12700">
            <a:solidFill>
              <a:srgbClr val="3B499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97280" y="2194560"/>
            <a:ext cx="1005840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Ich finde </a:t>
            </a:r>
            <a:r>
              <a:rPr lang="en-US" sz="2800" b="1" i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</a:t>
            </a:r>
            <a:r>
              <a:rPr lang="en-US" sz="2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Zahl, die ihr euch zwischen </a:t>
            </a:r>
            <a:r>
              <a:rPr lang="en-US" sz="3200" b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und 1000</a:t>
            </a:r>
            <a:r>
              <a:rPr lang="en-US" sz="2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ausdenkt,</a:t>
            </a:r>
            <a:endParaRPr lang="en-US" sz="28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2800" dirty="0"/>
          </a:p>
          <a:p>
            <a:pPr marL="0" indent="0" algn="l">
              <a:buNone/>
            </a:pPr>
            <a:r>
              <a:rPr lang="en-US" sz="2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höchstens </a:t>
            </a:r>
            <a:r>
              <a:rPr lang="en-US" sz="3200" b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</a:t>
            </a:r>
            <a:r>
              <a:rPr lang="en-US" sz="3200" b="1" dirty="0" err="1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Fragen</a:t>
            </a:r>
            <a:r>
              <a:rPr lang="en-US" sz="2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50292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WETTEINSATZ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31520" y="5349240"/>
            <a:ext cx="5212080" cy="1051560"/>
          </a:xfrm>
          <a:prstGeom prst="roundRect">
            <a:avLst>
              <a:gd name="adj" fmla="val 6957"/>
            </a:avLst>
          </a:prstGeom>
          <a:solidFill>
            <a:srgbClr val="242C5E"/>
          </a:solidFill>
          <a:ln w="19050">
            <a:solidFill>
              <a:srgbClr val="CADCF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5440680"/>
            <a:ext cx="73152" cy="868680"/>
          </a:xfrm>
          <a:prstGeom prst="rect">
            <a:avLst/>
          </a:prstGeom>
          <a:solidFill>
            <a:srgbClr val="CADC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5458968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WENN ER GEWINNT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960120" y="5760720"/>
            <a:ext cx="4846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...erklären die SuS die Strategie in eigenen Worten.</a:t>
            </a:r>
            <a:endParaRPr lang="en-US" sz="1400" b="1" dirty="0"/>
          </a:p>
        </p:txBody>
      </p:sp>
      <p:sp>
        <p:nvSpPr>
          <p:cNvPr id="11" name="Shape 9"/>
          <p:cNvSpPr/>
          <p:nvPr/>
        </p:nvSpPr>
        <p:spPr>
          <a:xfrm>
            <a:off x="6217920" y="5349240"/>
            <a:ext cx="5212080" cy="1051560"/>
          </a:xfrm>
          <a:prstGeom prst="roundRect">
            <a:avLst>
              <a:gd name="adj" fmla="val 6957"/>
            </a:avLst>
          </a:prstGeom>
          <a:solidFill>
            <a:srgbClr val="242C5E"/>
          </a:solidFill>
          <a:ln w="19050">
            <a:solidFill>
              <a:srgbClr val="F3923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217920" y="5440680"/>
            <a:ext cx="73152" cy="868680"/>
          </a:xfrm>
          <a:prstGeom prst="rect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46520" y="5458968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WENN ER VERLIERT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46520" y="5760720"/>
            <a:ext cx="4846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</a:t>
            </a:r>
            <a:r>
              <a:rPr lang="en-US" sz="1400" b="1" dirty="0" err="1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endet</a:t>
            </a:r>
            <a:r>
              <a:rPr lang="en-US" sz="14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der </a:t>
            </a:r>
            <a:r>
              <a:rPr lang="en-US" sz="1400" b="1" dirty="0" err="1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Unterricht</a:t>
            </a:r>
            <a:r>
              <a:rPr lang="en-US" sz="14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dirty="0" err="1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sofort</a:t>
            </a: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!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Suchen mit System  ·  Lineare und binäre Suche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0911535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12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548640" y="6473952"/>
            <a:ext cx="11094415" cy="292608"/>
          </a:xfrm>
          <a:prstGeom prst="rect">
            <a:avLst/>
          </a:prstGeom>
          <a:solidFill>
            <a:srgbClr val="151B45"/>
          </a:solidFill>
          <a:ln w="12700">
            <a:solidFill>
              <a:srgbClr val="151B4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590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Suchen mit System  ·  Lineare und binäre Suche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0911535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590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441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Live-Demo: Die Strategie sichtbar machen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Ein*e Schüler*in denkt sich eine Zahl — Herr Bechtel fragt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365760" y="1828800"/>
            <a:ext cx="365760" cy="365760"/>
          </a:xfrm>
          <a:prstGeom prst="ellipse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8288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822960" y="1828800"/>
            <a:ext cx="7589520" cy="365760"/>
          </a:xfrm>
          <a:prstGeom prst="roundRect">
            <a:avLst>
              <a:gd name="adj" fmla="val 10000"/>
            </a:avLst>
          </a:prstGeom>
          <a:solidFill>
            <a:srgbClr val="E8EEF7"/>
          </a:solidFill>
          <a:ln w="6350">
            <a:solidFill>
              <a:srgbClr val="CADCF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22960" y="1828800"/>
            <a:ext cx="7589520" cy="365760"/>
          </a:xfrm>
          <a:prstGeom prst="roundRect">
            <a:avLst>
              <a:gd name="adj" fmla="val 10000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617720" y="1755648"/>
            <a:ext cx="0" cy="512064"/>
          </a:xfrm>
          <a:prstGeom prst="line">
            <a:avLst/>
          </a:prstGeom>
          <a:noFill/>
          <a:ln w="31750">
            <a:solidFill>
              <a:srgbClr val="F3923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41080" y="178308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„Größer als 500?"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8641080" y="2084832"/>
            <a:ext cx="777240" cy="274320"/>
          </a:xfrm>
          <a:prstGeom prst="roundRect">
            <a:avLst>
              <a:gd name="adj" fmla="val 13333"/>
            </a:avLst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41080" y="2084832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2697480"/>
            <a:ext cx="365760" cy="365760"/>
          </a:xfrm>
          <a:prstGeom prst="ellipse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2697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822960" y="2697480"/>
            <a:ext cx="7589520" cy="365760"/>
          </a:xfrm>
          <a:prstGeom prst="roundRect">
            <a:avLst>
              <a:gd name="adj" fmla="val 10000"/>
            </a:avLst>
          </a:prstGeom>
          <a:solidFill>
            <a:srgbClr val="E8EEF7"/>
          </a:solidFill>
          <a:ln w="6350">
            <a:solidFill>
              <a:srgbClr val="CADCF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617720" y="2697480"/>
            <a:ext cx="3794760" cy="365760"/>
          </a:xfrm>
          <a:prstGeom prst="roundRect">
            <a:avLst>
              <a:gd name="adj" fmla="val 10000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515100" y="2624328"/>
            <a:ext cx="0" cy="512064"/>
          </a:xfrm>
          <a:prstGeom prst="line">
            <a:avLst/>
          </a:prstGeom>
          <a:noFill/>
          <a:ln w="31750">
            <a:solidFill>
              <a:srgbClr val="F3923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641080" y="26517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„Größer als 750?"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8641080" y="2953512"/>
            <a:ext cx="777240" cy="274320"/>
          </a:xfrm>
          <a:prstGeom prst="roundRect">
            <a:avLst>
              <a:gd name="adj" fmla="val 13333"/>
            </a:avLst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641080" y="2953512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NEIN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3566160"/>
            <a:ext cx="365760" cy="365760"/>
          </a:xfrm>
          <a:prstGeom prst="ellipse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35661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822960" y="3566160"/>
            <a:ext cx="7589520" cy="365760"/>
          </a:xfrm>
          <a:prstGeom prst="roundRect">
            <a:avLst>
              <a:gd name="adj" fmla="val 10000"/>
            </a:avLst>
          </a:prstGeom>
          <a:solidFill>
            <a:srgbClr val="E8EEF7"/>
          </a:solidFill>
          <a:ln w="6350">
            <a:solidFill>
              <a:srgbClr val="CADCF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17720" y="3566160"/>
            <a:ext cx="1897380" cy="365760"/>
          </a:xfrm>
          <a:prstGeom prst="roundRect">
            <a:avLst>
              <a:gd name="adj" fmla="val 10000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566410" y="3493008"/>
            <a:ext cx="0" cy="512064"/>
          </a:xfrm>
          <a:prstGeom prst="line">
            <a:avLst/>
          </a:prstGeom>
          <a:noFill/>
          <a:ln w="31750">
            <a:solidFill>
              <a:srgbClr val="F3923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641080" y="35204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„Größer als 625?"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8641080" y="3822192"/>
            <a:ext cx="777240" cy="274320"/>
          </a:xfrm>
          <a:prstGeom prst="roundRect">
            <a:avLst>
              <a:gd name="adj" fmla="val 13333"/>
            </a:avLst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641080" y="3822192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365760" y="4434840"/>
            <a:ext cx="365760" cy="365760"/>
          </a:xfrm>
          <a:prstGeom prst="ellipse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65760" y="443484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822960" y="4434840"/>
            <a:ext cx="7589520" cy="365760"/>
          </a:xfrm>
          <a:prstGeom prst="roundRect">
            <a:avLst>
              <a:gd name="adj" fmla="val 10000"/>
            </a:avLst>
          </a:prstGeom>
          <a:solidFill>
            <a:srgbClr val="E8EEF7"/>
          </a:solidFill>
          <a:ln w="6350">
            <a:solidFill>
              <a:srgbClr val="CADCF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566410" y="4434840"/>
            <a:ext cx="948690" cy="365760"/>
          </a:xfrm>
          <a:prstGeom prst="roundRect">
            <a:avLst>
              <a:gd name="adj" fmla="val 10000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036960" y="4361688"/>
            <a:ext cx="0" cy="512064"/>
          </a:xfrm>
          <a:prstGeom prst="line">
            <a:avLst/>
          </a:prstGeom>
          <a:noFill/>
          <a:ln w="31750">
            <a:solidFill>
              <a:srgbClr val="F3923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641080" y="438912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„Größer als 687?"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8641080" y="4690872"/>
            <a:ext cx="777240" cy="274320"/>
          </a:xfrm>
          <a:prstGeom prst="roundRect">
            <a:avLst>
              <a:gd name="adj" fmla="val 13333"/>
            </a:avLst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641080" y="4690872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85800" y="534924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8183880" y="534924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1000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65760" y="5742432"/>
            <a:ext cx="8881531" cy="557784"/>
          </a:xfrm>
          <a:prstGeom prst="roundRect">
            <a:avLst>
              <a:gd name="adj" fmla="val 9412"/>
            </a:avLst>
          </a:prstGeom>
          <a:solidFill>
            <a:srgbClr val="D1FAE5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26628" y="5797296"/>
            <a:ext cx="857673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 err="1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Erklärt</a:t>
            </a:r>
            <a:r>
              <a:rPr lang="en-US" b="1" kern="0" spc="4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die </a:t>
            </a:r>
            <a:r>
              <a:rPr lang="en-US" b="1" kern="0" spc="400" dirty="0" err="1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Strategie</a:t>
            </a:r>
            <a:r>
              <a:rPr lang="en-US" b="1" kern="0" spc="4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von Herr Bechtel in </a:t>
            </a:r>
            <a:r>
              <a:rPr lang="en-US" b="1" kern="0" spc="400" dirty="0" err="1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eigenen</a:t>
            </a:r>
            <a:r>
              <a:rPr lang="en-US" b="1" kern="0" spc="4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Worten!</a:t>
            </a:r>
            <a:endParaRPr lang="en-US" b="1" dirty="0"/>
          </a:p>
        </p:txBody>
      </p:sp>
      <p:sp>
        <p:nvSpPr>
          <p:cNvPr id="40" name="Text 38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Suchen mit System  ·  Lineare und binäre Suche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10911535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12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441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Funktioniert das immer?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Eure Hypothesen — was vermutet ihr?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09448" y="1828800"/>
            <a:ext cx="534924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E8EEF7"/>
            </a:solidFill>
            <a:prstDash val="solid"/>
          </a:ln>
          <a:effectLst>
            <a:outerShdw blurRad="101600" dist="25400" dir="5400000" algn="bl" rotWithShape="0">
              <a:srgbClr val="1E2761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09448" y="1874520"/>
            <a:ext cx="73152" cy="1737360"/>
          </a:xfrm>
          <a:prstGeom prst="rect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38048" y="2103120"/>
            <a:ext cx="640080" cy="640080"/>
          </a:xfrm>
          <a:prstGeom prst="ellipse">
            <a:avLst/>
          </a:prstGeom>
          <a:solidFill>
            <a:srgbClr val="FCE4CB"/>
          </a:solidFill>
          <a:ln w="19050">
            <a:solidFill>
              <a:srgbClr val="F392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38048" y="21031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615288" y="2103120"/>
            <a:ext cx="4160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VORAUSSETZUNG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615288" y="2423160"/>
            <a:ext cx="41605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i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muss gegeben sein, damit die Strategie funktioniert?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233008" y="1828800"/>
            <a:ext cx="534924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E8EEF7"/>
            </a:solidFill>
            <a:prstDash val="solid"/>
          </a:ln>
          <a:effectLst>
            <a:outerShdw blurRad="101600" dist="25400" dir="5400000" algn="bl" rotWithShape="0">
              <a:srgbClr val="1E2761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233008" y="1874520"/>
            <a:ext cx="73152" cy="1737360"/>
          </a:xfrm>
          <a:prstGeom prst="rect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61608" y="2103120"/>
            <a:ext cx="640080" cy="640080"/>
          </a:xfrm>
          <a:prstGeom prst="ellipse">
            <a:avLst/>
          </a:prstGeom>
          <a:solidFill>
            <a:srgbClr val="FCE4CB"/>
          </a:solidFill>
          <a:ln w="19050">
            <a:solidFill>
              <a:srgbClr val="F3923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61608" y="21031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7238848" y="2103120"/>
            <a:ext cx="4160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GRENZEN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238848" y="2423160"/>
            <a:ext cx="41605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i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Funktioniert das auch bei 0–10 000? Bei 0–1 000 000?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09448" y="3886200"/>
            <a:ext cx="534924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E8EEF7"/>
            </a:solidFill>
            <a:prstDash val="solid"/>
          </a:ln>
          <a:effectLst>
            <a:outerShdw blurRad="101600" dist="25400" dir="5400000" algn="bl" rotWithShape="0">
              <a:srgbClr val="1E2761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09448" y="3931920"/>
            <a:ext cx="73152" cy="1737360"/>
          </a:xfrm>
          <a:prstGeom prst="rect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38048" y="4160520"/>
            <a:ext cx="640080" cy="640080"/>
          </a:xfrm>
          <a:prstGeom prst="ellipse">
            <a:avLst/>
          </a:prstGeom>
          <a:solidFill>
            <a:srgbClr val="FCE4CB"/>
          </a:solidFill>
          <a:ln w="19050">
            <a:solidFill>
              <a:srgbClr val="F3923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38048" y="41605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1615288" y="4160520"/>
            <a:ext cx="4160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WORST CASE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615288" y="4480560"/>
            <a:ext cx="41605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i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passiert im schlimmsten Fall? Wie viele Fragen maximal?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233008" y="3886200"/>
            <a:ext cx="534924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E8EEF7"/>
            </a:solidFill>
            <a:prstDash val="solid"/>
          </a:ln>
          <a:effectLst>
            <a:outerShdw blurRad="101600" dist="25400" dir="5400000" algn="bl" rotWithShape="0">
              <a:srgbClr val="1E2761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233008" y="3931920"/>
            <a:ext cx="73152" cy="1737360"/>
          </a:xfrm>
          <a:prstGeom prst="rect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461608" y="4160520"/>
            <a:ext cx="640080" cy="640080"/>
          </a:xfrm>
          <a:prstGeom prst="ellipse">
            <a:avLst/>
          </a:prstGeom>
          <a:solidFill>
            <a:srgbClr val="FCE4CB"/>
          </a:solidFill>
          <a:ln w="19050">
            <a:solidFill>
              <a:srgbClr val="F3923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61608" y="41605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7238848" y="4160520"/>
            <a:ext cx="4160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ANDERE IDEE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7238848" y="4480560"/>
            <a:ext cx="41605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i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würde eine „dumme" Strategie aussehen?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548640" y="5852160"/>
            <a:ext cx="11094415" cy="502920"/>
          </a:xfrm>
          <a:prstGeom prst="roundRect">
            <a:avLst>
              <a:gd name="adj" fmla="val 14545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77240" y="5852160"/>
            <a:ext cx="10637215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AUFTRAG   </a:t>
            </a: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Notiert in Partnerarbeit (3 Minuten) mindestens 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 Hypothesen</a:t>
            </a: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Wir sammeln gleich im Plenum.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Suchen mit System  ·  Lineare und binäre Suche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0911535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12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441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Warum geht das IMMER — die Mathematik dahinter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 jeder Frage halbiert sich der Suchbereich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548640" y="1828800"/>
            <a:ext cx="5486400" cy="3657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82880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Frage Nr.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286000" y="182880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Suchbereich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480560" y="182880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Mögliche Zahlen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48640" y="2194560"/>
            <a:ext cx="5486400" cy="329184"/>
          </a:xfrm>
          <a:prstGeom prst="rect">
            <a:avLst/>
          </a:prstGeom>
          <a:solidFill>
            <a:srgbClr val="FFFFFF"/>
          </a:solidFill>
          <a:ln w="381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194560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Start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286000" y="2194560"/>
            <a:ext cx="2103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– 1000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480560" y="2194560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A1F3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1000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2523744"/>
            <a:ext cx="5486400" cy="329184"/>
          </a:xfrm>
          <a:prstGeom prst="rect">
            <a:avLst/>
          </a:prstGeom>
          <a:solidFill>
            <a:srgbClr val="E8EEF7"/>
          </a:solidFill>
          <a:ln w="3810">
            <a:solidFill>
              <a:srgbClr val="CADCF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2523744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286000" y="2523744"/>
            <a:ext cx="2103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Halbiert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480560" y="2523744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A1F3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500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48640" y="2852928"/>
            <a:ext cx="5486400" cy="329184"/>
          </a:xfrm>
          <a:prstGeom prst="rect">
            <a:avLst/>
          </a:prstGeom>
          <a:solidFill>
            <a:srgbClr val="FFFFFF"/>
          </a:solidFill>
          <a:ln w="3810">
            <a:solidFill>
              <a:srgbClr val="CADCF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2852928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286000" y="2852928"/>
            <a:ext cx="2103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Halbiert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480560" y="2852928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A1F3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250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3182112"/>
            <a:ext cx="5486400" cy="329184"/>
          </a:xfrm>
          <a:prstGeom prst="rect">
            <a:avLst/>
          </a:prstGeom>
          <a:solidFill>
            <a:srgbClr val="E8EEF7"/>
          </a:solidFill>
          <a:ln w="3810">
            <a:solidFill>
              <a:srgbClr val="CADCF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31520" y="3182112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286000" y="3182112"/>
            <a:ext cx="2103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Halbiert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480560" y="3182112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A1F3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125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548640" y="3511296"/>
            <a:ext cx="5486400" cy="329184"/>
          </a:xfrm>
          <a:prstGeom prst="rect">
            <a:avLst/>
          </a:prstGeom>
          <a:solidFill>
            <a:srgbClr val="FFFFFF"/>
          </a:solidFill>
          <a:ln w="3810">
            <a:solidFill>
              <a:srgbClr val="CADCF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31520" y="3511296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2286000" y="3511296"/>
            <a:ext cx="2103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Halbiert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480560" y="3511296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A1F3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63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548640" y="3840480"/>
            <a:ext cx="5486400" cy="329184"/>
          </a:xfrm>
          <a:prstGeom prst="rect">
            <a:avLst/>
          </a:prstGeom>
          <a:solidFill>
            <a:srgbClr val="E8EEF7"/>
          </a:solidFill>
          <a:ln w="3810">
            <a:solidFill>
              <a:srgbClr val="CADCF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31520" y="3840480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2286000" y="3840480"/>
            <a:ext cx="2103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Halbiert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480560" y="3840480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A1F3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32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548640" y="4169664"/>
            <a:ext cx="5486400" cy="329184"/>
          </a:xfrm>
          <a:prstGeom prst="rect">
            <a:avLst/>
          </a:prstGeom>
          <a:solidFill>
            <a:srgbClr val="FFFFFF"/>
          </a:solidFill>
          <a:ln w="3810">
            <a:solidFill>
              <a:srgbClr val="CADCF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31520" y="4169664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2286000" y="4169664"/>
            <a:ext cx="2103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Halbiert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480560" y="4169664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A1F3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16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548640" y="4498848"/>
            <a:ext cx="5486400" cy="329184"/>
          </a:xfrm>
          <a:prstGeom prst="rect">
            <a:avLst/>
          </a:prstGeom>
          <a:solidFill>
            <a:srgbClr val="E8EEF7"/>
          </a:solidFill>
          <a:ln w="3810">
            <a:solidFill>
              <a:srgbClr val="CADCF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31520" y="4498848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7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2286000" y="4498848"/>
            <a:ext cx="2103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Halbiert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4480560" y="4498848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A1F3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548640" y="4828032"/>
            <a:ext cx="5486400" cy="329184"/>
          </a:xfrm>
          <a:prstGeom prst="rect">
            <a:avLst/>
          </a:prstGeom>
          <a:solidFill>
            <a:srgbClr val="FFFFFF"/>
          </a:solidFill>
          <a:ln w="3810">
            <a:solidFill>
              <a:srgbClr val="CADCF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31520" y="4828032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2286000" y="4828032"/>
            <a:ext cx="2103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Halbiert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4480560" y="4828032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A1F3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548640" y="5157216"/>
            <a:ext cx="5486400" cy="329184"/>
          </a:xfrm>
          <a:prstGeom prst="rect">
            <a:avLst/>
          </a:prstGeom>
          <a:solidFill>
            <a:srgbClr val="E8EEF7"/>
          </a:solidFill>
          <a:ln w="3810">
            <a:solidFill>
              <a:srgbClr val="CADCFC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31520" y="5157216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2286000" y="5157216"/>
            <a:ext cx="2103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Halbiert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4480560" y="5157216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1A1F3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548640" y="5486400"/>
            <a:ext cx="5486400" cy="329184"/>
          </a:xfrm>
          <a:prstGeom prst="rect">
            <a:avLst/>
          </a:prstGeom>
          <a:solidFill>
            <a:srgbClr val="FFFFFF"/>
          </a:solidFill>
          <a:ln w="3810">
            <a:solidFill>
              <a:srgbClr val="CADCFC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31520" y="5486400"/>
            <a:ext cx="1280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3923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</a:t>
            </a:r>
            <a:endParaRPr lang="en-US" sz="1100" dirty="0"/>
          </a:p>
        </p:txBody>
      </p:sp>
      <p:sp>
        <p:nvSpPr>
          <p:cNvPr id="50" name="Text 48"/>
          <p:cNvSpPr/>
          <p:nvPr/>
        </p:nvSpPr>
        <p:spPr>
          <a:xfrm>
            <a:off x="2286000" y="5486400"/>
            <a:ext cx="2103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Halbiert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4480560" y="5486400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3923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</a:t>
            </a:r>
            <a:endParaRPr lang="en-US" sz="1200" dirty="0"/>
          </a:p>
        </p:txBody>
      </p:sp>
      <p:sp>
        <p:nvSpPr>
          <p:cNvPr id="52" name="Shape 50"/>
          <p:cNvSpPr/>
          <p:nvPr/>
        </p:nvSpPr>
        <p:spPr>
          <a:xfrm>
            <a:off x="6400800" y="1828800"/>
            <a:ext cx="5242255" cy="1828800"/>
          </a:xfrm>
          <a:prstGeom prst="roundRect">
            <a:avLst>
              <a:gd name="adj" fmla="val 5000"/>
            </a:avLst>
          </a:prstGeom>
          <a:solidFill>
            <a:srgbClr val="0F1430"/>
          </a:solidFill>
          <a:ln w="12700">
            <a:solidFill>
              <a:srgbClr val="0F143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400800" y="1828800"/>
            <a:ext cx="5242255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r>
              <a:rPr lang="en-US" sz="3200" b="1" baseline="300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r>
              <a:rPr lang="en-US" sz="3600" dirty="0">
                <a:solidFill>
                  <a:srgbClr val="E8EE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=  </a:t>
            </a:r>
            <a:r>
              <a:rPr lang="en-US" sz="5600" b="1" dirty="0">
                <a:solidFill>
                  <a:srgbClr val="A7F3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1024</a:t>
            </a:r>
            <a:endParaRPr lang="en-US" sz="5600" dirty="0"/>
          </a:p>
        </p:txBody>
      </p:sp>
      <p:sp>
        <p:nvSpPr>
          <p:cNvPr id="54" name="Text 52"/>
          <p:cNvSpPr/>
          <p:nvPr/>
        </p:nvSpPr>
        <p:spPr>
          <a:xfrm>
            <a:off x="6400800" y="3840480"/>
            <a:ext cx="524225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1024  </a:t>
            </a:r>
            <a:r>
              <a:rPr lang="en-US" sz="28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 </a:t>
            </a:r>
            <a:r>
              <a:rPr lang="en-US" sz="28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1000  </a:t>
            </a:r>
            <a:r>
              <a:rPr lang="en-US" sz="28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✓</a:t>
            </a:r>
            <a:endParaRPr lang="en-US" sz="2800" dirty="0"/>
          </a:p>
        </p:txBody>
      </p:sp>
      <p:sp>
        <p:nvSpPr>
          <p:cNvPr id="55" name="Shape 53"/>
          <p:cNvSpPr/>
          <p:nvPr/>
        </p:nvSpPr>
        <p:spPr>
          <a:xfrm>
            <a:off x="6400800" y="4572000"/>
            <a:ext cx="5242255" cy="1600200"/>
          </a:xfrm>
          <a:prstGeom prst="roundRect">
            <a:avLst>
              <a:gd name="adj" fmla="val 4571"/>
            </a:avLst>
          </a:prstGeom>
          <a:solidFill>
            <a:srgbClr val="FCE4CB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583680" y="4709160"/>
            <a:ext cx="4876495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WICHTIG</a:t>
            </a:r>
            <a:endParaRPr lang="en-US" sz="1100" dirty="0"/>
          </a:p>
          <a:p>
            <a:pPr marL="0" indent="0">
              <a:buNone/>
            </a:pPr>
            <a:r>
              <a:rPr lang="en-US" sz="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100" dirty="0"/>
          </a:p>
          <a:p>
            <a:pPr marL="0" indent="0">
              <a:buNone/>
            </a:pPr>
            <a:r>
              <a:rPr lang="en-US" sz="13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</a:t>
            </a:r>
            <a:r>
              <a:rPr lang="en-US" sz="13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Halbierungen</a:t>
            </a:r>
            <a:r>
              <a:rPr lang="en-US" sz="13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können wir </a:t>
            </a:r>
            <a:r>
              <a:rPr lang="en-US" sz="13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1024 verschiedene Zahlen</a:t>
            </a:r>
            <a:r>
              <a:rPr lang="en-US" sz="13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unterscheiden. Da 1024 &gt; 1000, reichen 10 Fragen </a:t>
            </a:r>
            <a:r>
              <a:rPr lang="en-US" sz="1350" b="1" i="1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immer</a:t>
            </a:r>
            <a:r>
              <a:rPr lang="en-US" sz="13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die Wette ist gewonnen.</a:t>
            </a:r>
            <a:endParaRPr lang="en-US" sz="1100" dirty="0"/>
          </a:p>
        </p:txBody>
      </p:sp>
      <p:sp>
        <p:nvSpPr>
          <p:cNvPr id="57" name="Text 55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Suchen mit System  ·  Lineare und binäre Suche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10911535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12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109441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Übungsphase: Aufgaben aus dem Buch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Partnerarbeit · ca. 20 Minuten · Differenzierung über Schwierigkeitsgrade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11094415" cy="1298448"/>
          </a:xfrm>
          <a:prstGeom prst="roundRect">
            <a:avLst>
              <a:gd name="adj" fmla="val 5634"/>
            </a:avLst>
          </a:prstGeom>
          <a:solidFill>
            <a:srgbClr val="FFFFFF"/>
          </a:solidFill>
          <a:ln w="12700">
            <a:solidFill>
              <a:srgbClr val="E8EEF7"/>
            </a:solidFill>
            <a:prstDash val="solid"/>
          </a:ln>
          <a:effectLst>
            <a:outerShdw blurRad="76200" dist="12700" dir="5400000" algn="bl" rotWithShape="0">
              <a:srgbClr val="1E2761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764792"/>
            <a:ext cx="91440" cy="115214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22960" y="1856232"/>
            <a:ext cx="914400" cy="329184"/>
          </a:xfrm>
          <a:prstGeom prst="roundRect">
            <a:avLst>
              <a:gd name="adj" fmla="val 16667"/>
            </a:avLst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1856232"/>
            <a:ext cx="914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◆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828800" y="187452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GRUNDNIVEAU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619695" y="187452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S. 130, Aufgabe 1 a/b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2194560"/>
            <a:ext cx="10362895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Lineare Suche dokumentieren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22960" y="2514600"/>
            <a:ext cx="103628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Strukturogramm der Methode sechsVorhanden() implementieren. Lineare Suche an einem unsortierten Würfel-Array durchführen.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822960" y="2715768"/>
            <a:ext cx="1063721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Lineare Suche · für ALLE Paare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48640" y="3127248"/>
            <a:ext cx="11094415" cy="1298448"/>
          </a:xfrm>
          <a:prstGeom prst="roundRect">
            <a:avLst>
              <a:gd name="adj" fmla="val 5634"/>
            </a:avLst>
          </a:prstGeom>
          <a:solidFill>
            <a:srgbClr val="FFFFFF"/>
          </a:solidFill>
          <a:ln w="12700">
            <a:solidFill>
              <a:srgbClr val="E8EEF7"/>
            </a:solidFill>
            <a:prstDash val="solid"/>
          </a:ln>
          <a:effectLst>
            <a:outerShdw blurRad="76200" dist="12700" dir="5400000" algn="bl" rotWithShape="0">
              <a:srgbClr val="1E2761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48640" y="3200400"/>
            <a:ext cx="91440" cy="1152144"/>
          </a:xfrm>
          <a:prstGeom prst="rect">
            <a:avLst/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22960" y="3291840"/>
            <a:ext cx="914400" cy="329184"/>
          </a:xfrm>
          <a:prstGeom prst="roundRect">
            <a:avLst>
              <a:gd name="adj" fmla="val 16667"/>
            </a:avLst>
          </a:prstGeom>
          <a:solidFill>
            <a:srgbClr val="F39237"/>
          </a:solidFill>
          <a:ln w="12700">
            <a:solidFill>
              <a:srgbClr val="F3923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22960" y="3291840"/>
            <a:ext cx="914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◆◆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828800" y="3310128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392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 DER STUNDE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619695" y="3310128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S. 130, Aufgabe 3 a/b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22960" y="3630168"/>
            <a:ext cx="10362895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Binäre Suche schrittweise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22960" y="3950208"/>
            <a:ext cx="103628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Aufstellung der Fußballmannschaft (sortierte Trikotnummern). Binäre Suche nach Trikotnummer 7 (a) und 17 (b) — für jeden Schritt links, mitte, rechts notieren.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822960" y="4151376"/>
            <a:ext cx="1063721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Binäre Suche · DER Schwerpunkt heute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48640" y="4562856"/>
            <a:ext cx="11094415" cy="1298448"/>
          </a:xfrm>
          <a:prstGeom prst="roundRect">
            <a:avLst>
              <a:gd name="adj" fmla="val 5634"/>
            </a:avLst>
          </a:prstGeom>
          <a:solidFill>
            <a:srgbClr val="FFFFFF"/>
          </a:solidFill>
          <a:ln w="12700">
            <a:solidFill>
              <a:srgbClr val="E8EEF7"/>
            </a:solidFill>
            <a:prstDash val="solid"/>
          </a:ln>
          <a:effectLst>
            <a:outerShdw blurRad="76200" dist="12700" dir="5400000" algn="bl" rotWithShape="0">
              <a:srgbClr val="1E2761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48640" y="4636008"/>
            <a:ext cx="91440" cy="1152144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22960" y="4727448"/>
            <a:ext cx="914400" cy="329184"/>
          </a:xfrm>
          <a:prstGeom prst="roundRect">
            <a:avLst>
              <a:gd name="adj" fmla="val 16667"/>
            </a:avLst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4727448"/>
            <a:ext cx="914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◆◆◆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1828800" y="4745736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VERTIEFUNG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619695" y="4745736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A637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S. 130, Aufgabe 3 c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22960" y="5065776"/>
            <a:ext cx="10362895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 in Java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822960" y="5385816"/>
            <a:ext cx="103628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 Methode public boolean istAufgestellt(int trikotnummer) entwickeln, die die binäre Suche programmiert umsetzt.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822960" y="5586984"/>
            <a:ext cx="1063721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i="1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Rechnerarbeit · für schnelle Paare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Suchen mit System  ·  Lineare und binäre Suche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10911535" y="64922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A6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12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1393</Words>
  <Application>Microsoft Office PowerPoint</Application>
  <PresentationFormat>Breitbild</PresentationFormat>
  <Paragraphs>279</Paragraphs>
  <Slides>13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7" baseType="lpstr">
      <vt:lpstr>Arial</vt:lpstr>
      <vt:lpstr>Calibri</vt:lpstr>
      <vt:lpstr>Consolas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Bechtel-Wette - Lineare und binäre Suche</dc:title>
  <dc:subject>PptxGenJS Presentation</dc:subject>
  <dc:creator>Leon</dc:creator>
  <cp:lastModifiedBy>Leon Bechtel</cp:lastModifiedBy>
  <cp:revision>5</cp:revision>
  <dcterms:created xsi:type="dcterms:W3CDTF">2026-05-20T15:47:33Z</dcterms:created>
  <dcterms:modified xsi:type="dcterms:W3CDTF">2026-05-20T17:50:15Z</dcterms:modified>
</cp:coreProperties>
</file>