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9" r:id="rId3"/>
    <p:sldId id="277" r:id="rId4"/>
    <p:sldId id="260" r:id="rId5"/>
    <p:sldId id="273" r:id="rId6"/>
    <p:sldId id="272" r:id="rId7"/>
    <p:sldId id="276" r:id="rId8"/>
    <p:sldId id="278" r:id="rId9"/>
    <p:sldId id="271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C8B5D-799C-43D4-B0E0-FC4C3134EDED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9ED3EA-6E57-4CC7-90A6-F0D3745B61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720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9ED3EA-6E57-4CC7-90A6-F0D3745B612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396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A2CBD-81D8-FA18-2566-201552341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38EEB9-D6A8-2AA3-CBCB-A155686BAD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29CC0-C914-213E-04CC-2768B0BE3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Leitfrage aus den Forscherfragen entwickeln.</a:t>
            </a:r>
          </a:p>
          <a:p>
            <a:r>
              <a:t>Wichtig: Der besondere Vektor wird noch nicht als Normalenvektor benannt. Begriff erst nach der App-Erkundung bzw. aus Schüleraussagen heraus sichern.</a:t>
            </a:r>
          </a:p>
          <a:p>
            <a:r>
              <a:t>Didaktischer Fokus: Schüleroutput und Entdeckung, nicht Lehrervortrag.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7937C-C361-85C9-469B-9820AF35B2AD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9451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D7EB88-8F79-9762-2483-F58F52D5C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E2C90E6-D0C8-70AC-9FDD-CD0D0D2D0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EF9979-F767-BBF7-EE44-713B582CF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A927EA9-0D07-92DE-E31F-80818672B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7B4A4A-AE65-0E2C-6335-46F044D25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78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EF3154-E604-EC31-3B2C-5EDF8FA8E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DCB7F06-CC65-4568-561D-E16F2E82F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BC4F3A-F95C-9D66-B30F-8C3DF5B5C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894E45-9C0E-A008-B849-56CA0DE63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2FB911C-361F-D344-0803-A34E86C34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411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3D8EEF8-5990-9320-C436-C7419C3C41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5D9D988-501B-15F3-794E-B616F38B4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93A0BC-29D5-07DB-70C5-E9997212E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3BB26F-5C15-C364-03C5-BFDE83DFE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5F60CE-9E02-2FCD-CCE3-5E8539534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220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94DB9F-FB8F-3993-BF26-CFCB232EB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C21531-A645-B95C-279E-130787F20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3F41B3-D7B0-152F-1C15-E1F47EF2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1279D35-5FF0-9DB1-0B92-E29302089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26ED2D-13C7-2478-2F6A-2245A9DBC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3025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1D0D7-983E-A828-7939-222F67EC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17D830-A233-7D6F-D2BC-6A7AE7BBC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457BC9-5713-4465-2A01-978FAC684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FF7C46-0DB3-885A-C496-ECA995351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7A4867-B653-1816-DB3E-61CAA85ED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6135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7A66C4-399D-E40B-EBFD-B7C50C4A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F9DEC4-376D-1920-CB4A-8056E8719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ED71C3D-183D-AD15-3F55-3C8E2CF53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1697AD1-04B9-61B3-3F02-1D252F4E4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77692A-A889-B202-1BD2-AB27CDF00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DD542E-A230-FD8C-F0DB-0688690B9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8616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E9671C-CC83-1516-C231-B37EFE5A4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4EE715-53A0-B7A1-6166-313C5DBB1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DE80C11-05FF-AB8D-8F94-2D200CF942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E20CA0-9DE7-ADA1-767B-8413D671E2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E23A218-D24D-8F58-3CEE-F33FD37CBF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30B8B1C-DDF0-B6F1-2BA7-97E04B09A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6802DA5-E7AA-E111-E3CD-8590CC1A0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4BA6152-978D-4811-C46C-C6342B180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3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F21BD4-DE24-0196-EB50-ADDF921B7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D63BEA-4344-187B-3036-EA756D2B9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28F501E-E0A7-4A81-5920-7D4CA09B8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D3697A-76C5-4534-B332-97A4199FE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19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6C61A77-0BF2-B1E9-5E00-925E79A25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79074F1-40B4-D1F2-4DCF-2AD3A0B85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28318C-FFB3-7EE7-64E2-8B38508F4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7966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D0B076-656D-875E-5719-15A5ACA48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BE8AC1-2CE8-1034-71CF-DE337861A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136E70B-EFC7-8A83-7D9D-7B82EA2D66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8FC2D14-350C-DCD0-4043-0413FE157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038CE27-6B2D-79CB-7DF8-664EE020D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E4641FD-61D2-F68B-FC3E-40C4DFF85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415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71A430-4F36-BE29-BA29-F5E07176C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125D953-855E-954C-3B82-EFC0F6B4B7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8E87CC2-53D3-5E2E-5234-DF2B205B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E1FD74C-3FD5-6F23-7257-174E77FCE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9A7BB6-B242-3365-141B-C3EF74808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4A27F9-01F3-1C04-3623-562E54B2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646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ED0E0EF-85A5-99EE-CBCB-A1A120597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3EB7FD-3264-5390-4BAB-06F9F7553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08C8A9-4CF1-FB8B-73B6-ED908614EC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8828A-DB95-490C-8765-E28A2057EE3E}" type="datetimeFigureOut">
              <a:rPr lang="de-DE" smtClean="0"/>
              <a:t>08.07.2026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D5671C-0EDA-0F88-7919-76985C360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593485-A9C1-CC4C-1DFD-861E9A11EC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2326B-DF1E-406C-BF6D-F6BC46276B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32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EA167B-3CC8-4765-98FD-3B3C950DAA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57B36D-12A7-402C-A8EC-8636E4DC695F}"/>
              </a:ext>
            </a:extLst>
          </p:cNvPr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E9F0A2-FC71-4FE0-B25B-543A9461D116}"/>
              </a:ext>
            </a:extLst>
          </p:cNvPr>
          <p:cNvSpPr>
            <a:spLocks noGrp="1"/>
          </p:cNvSpPr>
          <p:nvPr/>
        </p:nvSpPr>
        <p:spPr>
          <a:xfrm>
            <a:off x="502920" y="267069"/>
            <a:ext cx="11277295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sz="3000" b="1" i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Woran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000" b="1" i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erkennt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man die </a:t>
            </a:r>
            <a:r>
              <a:rPr sz="3000" b="1" i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optimale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000" b="1" i="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Stellung</a:t>
            </a: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zur Sonne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?</a:t>
            </a:r>
          </a:p>
        </p:txBody>
      </p:sp>
      <p:pic>
        <p:nvPicPr>
          <p:cNvPr id="17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554480"/>
            <a:ext cx="5303520" cy="2983230"/>
          </a:xfrm>
          <a:prstGeom prst="rect">
            <a:avLst/>
          </a:prstGeom>
        </p:spPr>
      </p:pic>
      <p:pic>
        <p:nvPicPr>
          <p:cNvPr id="18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640" y="1554480"/>
            <a:ext cx="5303520" cy="298323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4EE0077-6A47-4043-9ABA-3815269CDE5B}"/>
              </a:ext>
            </a:extLst>
          </p:cNvPr>
          <p:cNvSpPr>
            <a:spLocks noGrp="1"/>
          </p:cNvSpPr>
          <p:nvPr/>
        </p:nvSpPr>
        <p:spPr>
          <a:xfrm>
            <a:off x="502920" y="4881282"/>
            <a:ext cx="11185855" cy="1188720"/>
          </a:xfrm>
          <a:prstGeom prst="rect">
            <a:avLst/>
          </a:prstGeom>
          <a:solidFill>
            <a:srgbClr val="EFF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3C0D35-4FD0-4CC9-8D51-165FA5890F99}"/>
              </a:ext>
            </a:extLst>
          </p:cNvPr>
          <p:cNvSpPr>
            <a:spLocks noGrp="1"/>
          </p:cNvSpPr>
          <p:nvPr/>
        </p:nvSpPr>
        <p:spPr>
          <a:xfrm>
            <a:off x="502920" y="4881282"/>
            <a:ext cx="91440" cy="1188720"/>
          </a:xfrm>
          <a:prstGeom prst="rect">
            <a:avLst/>
          </a:prstGeom>
          <a:solidFill>
            <a:srgbClr val="34A8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7D3A12-884F-499B-9F83-C3F46F2BE318}"/>
              </a:ext>
            </a:extLst>
          </p:cNvPr>
          <p:cNvSpPr>
            <a:spLocks noGrp="1"/>
          </p:cNvSpPr>
          <p:nvPr/>
        </p:nvSpPr>
        <p:spPr>
          <a:xfrm>
            <a:off x="777240" y="5047576"/>
            <a:ext cx="10728655" cy="8561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buNone/>
            </a:pPr>
            <a:r>
              <a:rPr sz="1200" b="1" i="0" dirty="0">
                <a:solidFill>
                  <a:srgbClr val="1E7A3C"/>
                </a:solidFill>
                <a:latin typeface="Calibri"/>
                <a:ea typeface="Calibri"/>
                <a:cs typeface="Calibri"/>
              </a:rPr>
              <a:t>ÜBERLEGT  </a:t>
            </a:r>
          </a:p>
          <a:p>
            <a:pPr algn="l">
              <a:lnSpc>
                <a:spcPct val="105000"/>
              </a:lnSpc>
              <a:buNone/>
            </a:pPr>
            <a:r>
              <a:rPr lang="de-DE" sz="1800" b="1" i="0" dirty="0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Stellt euch vor, ihr müsstet Herrn Bechtel am Telefon erklären wie er das Panel ausrichten soll – was würdet ihr ihm sagen? </a:t>
            </a:r>
            <a:endParaRPr sz="1800" b="1" i="0" dirty="0">
              <a:solidFill>
                <a:srgbClr val="202A36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3721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74D191FB-1BD1-24B7-EF8D-882F9791F7B3}"/>
              </a:ext>
            </a:extLst>
          </p:cNvPr>
          <p:cNvSpPr>
            <a:spLocks noGrp="1"/>
          </p:cNvSpPr>
          <p:nvPr/>
        </p:nvSpPr>
        <p:spPr>
          <a:xfrm>
            <a:off x="305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AE81ACB-1B7F-9801-BE24-0A211FDAA450}"/>
              </a:ext>
            </a:extLst>
          </p:cNvPr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EE8F558A-C89B-6FFC-4046-2C76AF969DD1}"/>
              </a:ext>
            </a:extLst>
          </p:cNvPr>
          <p:cNvSpPr>
            <a:spLocks noGrp="1"/>
          </p:cNvSpPr>
          <p:nvPr/>
        </p:nvSpPr>
        <p:spPr>
          <a:xfrm>
            <a:off x="502920" y="267069"/>
            <a:ext cx="11277295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Bilder aus dem Applet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?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396683C-A0CC-800F-F931-6217ADC27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872627"/>
            <a:ext cx="4952300" cy="4084986"/>
          </a:xfrm>
          <a:prstGeom prst="rect">
            <a:avLst/>
          </a:prstGeom>
        </p:spPr>
      </p:pic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0C144E6D-E128-F803-2EDB-A9F66C6E6B5E}"/>
              </a:ext>
            </a:extLst>
          </p:cNvPr>
          <p:cNvSpPr/>
          <p:nvPr/>
        </p:nvSpPr>
        <p:spPr>
          <a:xfrm>
            <a:off x="5782881" y="3668940"/>
            <a:ext cx="1017300" cy="4861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A7A93BF-DFCC-AF33-976C-2521240EE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842" y="1815353"/>
            <a:ext cx="4561238" cy="419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61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91566-3369-03AB-6FB6-952B351C1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90C8FD3-D11A-97D8-0F7C-35AEADB3E1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7839A15-9CD6-359A-8164-B14ACD103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197" y="2679080"/>
            <a:ext cx="3508276" cy="349000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A71A89E-077D-F505-07A4-F88857678D14}"/>
              </a:ext>
            </a:extLst>
          </p:cNvPr>
          <p:cNvSpPr txBox="1"/>
          <p:nvPr/>
        </p:nvSpPr>
        <p:spPr>
          <a:xfrm>
            <a:off x="839585" y="878338"/>
            <a:ext cx="10244051" cy="1412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000" dirty="0">
                <a:solidFill>
                  <a:srgbClr val="FFFFFF"/>
                </a:solidFill>
              </a:rPr>
              <a:t>Wie kann man ein Ebene </a:t>
            </a:r>
            <a:r>
              <a:rPr lang="de-DE" sz="4000" b="1" dirty="0">
                <a:solidFill>
                  <a:srgbClr val="FFD479"/>
                </a:solidFill>
              </a:rPr>
              <a:t>mit nur einem einzigen Vektor </a:t>
            </a:r>
            <a:r>
              <a:rPr lang="de-DE" sz="4000" dirty="0">
                <a:solidFill>
                  <a:srgbClr val="FFFFFF"/>
                </a:solidFill>
              </a:rPr>
              <a:t>eindeutig festlegen?</a:t>
            </a:r>
            <a:endParaRPr lang="de-DE" sz="40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3923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FCB8095-A842-CE42-7D6E-E45398D583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809" t="-307"/>
          <a:stretch>
            <a:fillRect/>
          </a:stretch>
        </p:blipFill>
        <p:spPr>
          <a:xfrm>
            <a:off x="161365" y="1492620"/>
            <a:ext cx="5794673" cy="4657167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7000AC1C-965D-2035-8899-C007FEE6FC11}"/>
              </a:ext>
            </a:extLst>
          </p:cNvPr>
          <p:cNvSpPr>
            <a:spLocks noGrp="1"/>
          </p:cNvSpPr>
          <p:nvPr/>
        </p:nvSpPr>
        <p:spPr>
          <a:xfrm>
            <a:off x="305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BF8B86A-1D21-2070-3122-40BC90901D85}"/>
              </a:ext>
            </a:extLst>
          </p:cNvPr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04B906F-60FF-DBC1-1018-2C2820F99B3E}"/>
              </a:ext>
            </a:extLst>
          </p:cNvPr>
          <p:cNvSpPr>
            <a:spLocks noGrp="1"/>
          </p:cNvSpPr>
          <p:nvPr/>
        </p:nvSpPr>
        <p:spPr>
          <a:xfrm>
            <a:off x="502920" y="267069"/>
            <a:ext cx="11277295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Ein paar eurer Lösungen von letzter Stunde:</a:t>
            </a:r>
            <a:endParaRPr sz="3000" b="1" i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F740FE1-2190-1349-F771-0A007A25A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977" y="1526765"/>
            <a:ext cx="6096000" cy="462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78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Bar"/>
          <p:cNvSpPr>
            <a:spLocks noGrp="1"/>
          </p:cNvSpPr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GoldLine"/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Title"/>
          <p:cNvSpPr>
            <a:spLocks noGrp="1"/>
          </p:cNvSpPr>
          <p:nvPr/>
        </p:nvSpPr>
        <p:spPr>
          <a:xfrm>
            <a:off x="502920" y="109728"/>
            <a:ext cx="11277295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Von der Normalenform zur Koordinatenform</a:t>
            </a:r>
          </a:p>
        </p:txBody>
      </p:sp>
      <p:sp>
        <p:nvSpPr>
          <p:cNvPr id="5" name="GivenBox"/>
          <p:cNvSpPr>
            <a:spLocks noGrp="1"/>
          </p:cNvSpPr>
          <p:nvPr/>
        </p:nvSpPr>
        <p:spPr>
          <a:xfrm>
            <a:off x="502920" y="1560000"/>
            <a:ext cx="11185855" cy="1360000"/>
          </a:xfrm>
          <a:prstGeom prst="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GivenBar"/>
          <p:cNvSpPr>
            <a:spLocks noGrp="1"/>
          </p:cNvSpPr>
          <p:nvPr/>
        </p:nvSpPr>
        <p:spPr>
          <a:xfrm>
            <a:off x="502920" y="1560000"/>
            <a:ext cx="91440" cy="136000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GivenText"/>
              <p:cNvSpPr>
                <a:spLocks noGrp="1"/>
              </p:cNvSpPr>
              <p:nvPr/>
            </p:nvSpPr>
            <p:spPr>
              <a:xfrm>
                <a:off x="777240" y="1620000"/>
                <a:ext cx="10728655" cy="1240000"/>
              </a:xfrm>
              <a:prstGeom prst="rect">
                <a:avLst/>
              </a:prstGeom>
              <a:noFill/>
            </p:spPr>
            <p:txBody>
              <a:bodyPr wrap="square" anchor="ctr"/>
              <a:lstStyle/>
              <a:p>
                <a:pPr algn="l">
                  <a:lnSpc>
                    <a:spcPct val="100000"/>
                  </a:lnSpc>
                  <a:buNone/>
                </a:pPr>
                <a:r>
                  <a:rPr lang="de-DE" sz="1200" b="1" i="0" dirty="0">
                    <a:solidFill>
                      <a:srgbClr val="15324F"/>
                    </a:solidFill>
                    <a:latin typeface="Calibri"/>
                    <a:ea typeface="Calibri"/>
                    <a:cs typeface="Calibri"/>
                  </a:rPr>
                  <a:t>AUSGANGSPUNKT – NORMALENFORM</a:t>
                </a:r>
              </a:p>
              <a:p>
                <a:pPr>
                  <a:spcBef>
                    <a:spcPts val="600"/>
                  </a:spcBef>
                </a:pPr>
                <a:r>
                  <a:rPr lang="de-DE" sz="3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E:  </a:t>
                </a:r>
                <a:r>
                  <a:rPr lang="de-DE" sz="32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32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32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acc>
                    <m:r>
                      <a:rPr lang="de-DE" sz="32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3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∘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3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3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de-DE" sz="32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3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−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3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3200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r>
                      <a:rPr lang="de-DE" sz="32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3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) = 0    </a:t>
                </a:r>
                <a:r>
                  <a:rPr lang="de-DE" sz="3200" b="1" dirty="0">
                    <a:solidFill>
                      <a:srgbClr val="202A36"/>
                    </a:solidFill>
                    <a:ea typeface="Calibri"/>
                    <a:cs typeface="Calibri"/>
                    <a:sym typeface="Wingdings" panose="05000000000000000000" pitchFamily="2" charset="2"/>
                  </a:rPr>
                  <a:t></a:t>
                </a:r>
                <a:r>
                  <a:rPr lang="de-DE" sz="3200" b="1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 </a:t>
                </a:r>
                <a:r>
                  <a:rPr lang="de-DE" sz="3200" b="1" dirty="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</a:rPr>
                  <a:t>[ ? ] </a:t>
                </a:r>
                <a:r>
                  <a:rPr lang="de-DE" sz="3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  <a:sym typeface="Wingdings" panose="05000000000000000000" pitchFamily="2" charset="2"/>
                  </a:rPr>
                  <a:t></a:t>
                </a:r>
                <a:r>
                  <a:rPr lang="de-DE" sz="3200" b="1" dirty="0">
                    <a:solidFill>
                      <a:srgbClr val="202A36"/>
                    </a:solidFill>
                    <a:ea typeface="Calibri"/>
                    <a:cs typeface="Calibri"/>
                  </a:rPr>
                  <a:t>	Ziel:  </a:t>
                </a:r>
                <a:r>
                  <a:rPr lang="de-DE" sz="3200" b="1" dirty="0" err="1">
                    <a:solidFill>
                      <a:srgbClr val="202A36"/>
                    </a:solidFill>
                    <a:ea typeface="Calibri"/>
                    <a:cs typeface="Calibri"/>
                  </a:rPr>
                  <a:t>n₁x</a:t>
                </a:r>
                <a:r>
                  <a:rPr lang="de-DE" sz="3200" b="1" dirty="0">
                    <a:solidFill>
                      <a:srgbClr val="202A36"/>
                    </a:solidFill>
                    <a:ea typeface="Calibri"/>
                    <a:cs typeface="Calibri"/>
                  </a:rPr>
                  <a:t>₁ + </a:t>
                </a:r>
                <a:r>
                  <a:rPr lang="de-DE" sz="3200" b="1" dirty="0" err="1">
                    <a:solidFill>
                      <a:srgbClr val="202A36"/>
                    </a:solidFill>
                    <a:ea typeface="Calibri"/>
                    <a:cs typeface="Calibri"/>
                  </a:rPr>
                  <a:t>n₂x</a:t>
                </a:r>
                <a:r>
                  <a:rPr lang="de-DE" sz="3200" b="1" dirty="0">
                    <a:solidFill>
                      <a:srgbClr val="202A36"/>
                    </a:solidFill>
                    <a:ea typeface="Calibri"/>
                    <a:cs typeface="Calibri"/>
                  </a:rPr>
                  <a:t>₂ + </a:t>
                </a:r>
                <a:r>
                  <a:rPr lang="de-DE" sz="3200" b="1" dirty="0" err="1">
                    <a:solidFill>
                      <a:srgbClr val="202A36"/>
                    </a:solidFill>
                    <a:ea typeface="Calibri"/>
                    <a:cs typeface="Calibri"/>
                  </a:rPr>
                  <a:t>n₃x</a:t>
                </a:r>
                <a:r>
                  <a:rPr lang="de-DE" sz="3200" b="1" dirty="0">
                    <a:solidFill>
                      <a:srgbClr val="202A36"/>
                    </a:solidFill>
                    <a:ea typeface="Calibri"/>
                    <a:cs typeface="Calibri"/>
                  </a:rPr>
                  <a:t>₃ = d</a:t>
                </a:r>
                <a:endParaRPr lang="de-DE" sz="3200" b="1" i="0" dirty="0">
                  <a:solidFill>
                    <a:srgbClr val="202A36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>
          <p:sp>
            <p:nvSpPr>
              <p:cNvPr id="7" name="GivenText"/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1620000"/>
                <a:ext cx="10728655" cy="1240000"/>
              </a:xfrm>
              <a:prstGeom prst="rect">
                <a:avLst/>
              </a:prstGeom>
              <a:blipFill>
                <a:blip r:embed="rId2"/>
                <a:stretch>
                  <a:fillRect l="-1478" b="-49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askBox"/>
          <p:cNvSpPr>
            <a:spLocks noGrp="1"/>
          </p:cNvSpPr>
          <p:nvPr/>
        </p:nvSpPr>
        <p:spPr>
          <a:xfrm>
            <a:off x="502920" y="3230000"/>
            <a:ext cx="11185855" cy="2980000"/>
          </a:xfrm>
          <a:prstGeom prst="rect">
            <a:avLst/>
          </a:prstGeom>
          <a:solidFill>
            <a:srgbClr val="EFF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TaskBar"/>
          <p:cNvSpPr>
            <a:spLocks noGrp="1"/>
          </p:cNvSpPr>
          <p:nvPr/>
        </p:nvSpPr>
        <p:spPr>
          <a:xfrm>
            <a:off x="502920" y="3230000"/>
            <a:ext cx="91440" cy="2980000"/>
          </a:xfrm>
          <a:prstGeom prst="rect">
            <a:avLst/>
          </a:prstGeom>
          <a:solidFill>
            <a:srgbClr val="34A8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askText"/>
              <p:cNvSpPr>
                <a:spLocks noGrp="1"/>
              </p:cNvSpPr>
              <p:nvPr/>
            </p:nvSpPr>
            <p:spPr>
              <a:xfrm>
                <a:off x="777240" y="3320000"/>
                <a:ext cx="10728655" cy="2800000"/>
              </a:xfrm>
              <a:prstGeom prst="rect">
                <a:avLst/>
              </a:prstGeom>
              <a:noFill/>
            </p:spPr>
            <p:txBody>
              <a:bodyPr wrap="square" anchor="ctr"/>
              <a:lstStyle/>
              <a:p>
                <a:pPr algn="l">
                  <a:lnSpc>
                    <a:spcPct val="105000"/>
                  </a:lnSpc>
                  <a:buNone/>
                </a:pPr>
                <a:r>
                  <a:rPr lang="de-DE" sz="1200" b="1" i="0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ARBEITSAUFTRAG – kurze Arbeitsphase</a:t>
                </a:r>
              </a:p>
              <a:p>
                <a:pPr algn="l">
                  <a:lnSpc>
                    <a:spcPct val="105000"/>
                  </a:lnSpc>
                  <a:buNone/>
                </a:pPr>
                <a:endParaRPr lang="de-DE" sz="1200" b="1" dirty="0">
                  <a:solidFill>
                    <a:srgbClr val="1E7A3C"/>
                  </a:solidFill>
                  <a:latin typeface="Calibri"/>
                  <a:ea typeface="Calibri"/>
                  <a:cs typeface="Calibri"/>
                </a:endParaRPr>
              </a:p>
              <a:p>
                <a:pPr>
                  <a:lnSpc>
                    <a:spcPct val="105000"/>
                  </a:lnSpc>
                </a:pPr>
                <a:r>
                  <a:rPr lang="de-DE" sz="1600" b="1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1</a:t>
                </a:r>
                <a:r>
                  <a:rPr lang="de-DE" sz="1600" b="1" i="0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    </a:t>
                </a:r>
                <a:r>
                  <a:rPr lang="de-DE" sz="1600" i="0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rPr>
                  <a:t>Beschreibt die Bedeutung der Differenz </a:t>
                </a:r>
                <a:r>
                  <a:rPr lang="de-DE" sz="1600" dirty="0">
                    <a:solidFill>
                      <a:schemeClr val="tx1"/>
                    </a:solidFill>
                    <a:ea typeface="Calibri"/>
                    <a:cs typeface="Calibri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de-DE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1600" dirty="0">
                    <a:solidFill>
                      <a:schemeClr val="tx1"/>
                    </a:solidFill>
                    <a:ea typeface="Calibri"/>
                    <a:cs typeface="Calibri"/>
                  </a:rPr>
                  <a:t>−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1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de-DE" sz="1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1600" dirty="0">
                    <a:solidFill>
                      <a:schemeClr val="tx1"/>
                    </a:solidFill>
                    <a:ea typeface="Calibri"/>
                    <a:cs typeface="Calibri"/>
                  </a:rPr>
                  <a:t>) mit mathematischen </a:t>
                </a:r>
                <a:r>
                  <a:rPr lang="de-DE" sz="1600" dirty="0" err="1">
                    <a:solidFill>
                      <a:schemeClr val="tx1"/>
                    </a:solidFill>
                    <a:ea typeface="Calibri"/>
                    <a:cs typeface="Calibri"/>
                  </a:rPr>
                  <a:t>Fachebgriffen</a:t>
                </a:r>
                <a:r>
                  <a:rPr lang="de-DE" sz="1600" dirty="0">
                    <a:solidFill>
                      <a:schemeClr val="tx1"/>
                    </a:solidFill>
                    <a:ea typeface="Calibri"/>
                    <a:cs typeface="Calibri"/>
                  </a:rPr>
                  <a:t>! </a:t>
                </a:r>
                <a:endParaRPr lang="de-DE" sz="1600" i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</a:endParaRPr>
              </a:p>
              <a:p>
                <a:pPr algn="l">
                  <a:lnSpc>
                    <a:spcPct val="105000"/>
                  </a:lnSpc>
                  <a:spcBef>
                    <a:spcPts val="800"/>
                  </a:spcBef>
                  <a:buNone/>
                </a:pPr>
                <a:r>
                  <a:rPr lang="de-DE" sz="1600" b="1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2</a:t>
                </a:r>
                <a:r>
                  <a:rPr lang="de-DE" sz="1600" b="1" i="0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 </a:t>
                </a:r>
                <a:r>
                  <a:rPr lang="de-DE" sz="1600" b="0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Leitet aus der Normalenform eine Gleichung her, in der nur noch die Koordinaten x₁, x₂ und x₃ vorkommen.</a:t>
                </a:r>
              </a:p>
              <a:p>
                <a:pPr algn="l">
                  <a:lnSpc>
                    <a:spcPct val="105000"/>
                  </a:lnSpc>
                  <a:spcBef>
                    <a:spcPts val="800"/>
                  </a:spcBef>
                  <a:buNone/>
                </a:pPr>
                <a:r>
                  <a:rPr lang="de-DE" sz="1600" b="1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3</a:t>
                </a:r>
                <a:r>
                  <a:rPr lang="de-DE" sz="1600" b="1" i="0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 </a:t>
                </a:r>
                <a:r>
                  <a:rPr lang="de-DE" sz="1600" b="0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Notiert eure Umformungsschritte, sodass ihr sie erklären könnt.</a:t>
                </a:r>
              </a:p>
              <a:p>
                <a:pPr algn="l">
                  <a:lnSpc>
                    <a:spcPct val="105000"/>
                  </a:lnSpc>
                  <a:spcBef>
                    <a:spcPts val="800"/>
                  </a:spcBef>
                  <a:buNone/>
                </a:pPr>
                <a:r>
                  <a:rPr lang="de-DE" sz="1600" b="1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4</a:t>
                </a:r>
                <a:r>
                  <a:rPr lang="de-DE" sz="1600" b="1" i="0" dirty="0">
                    <a:solidFill>
                      <a:srgbClr val="1E7A3C"/>
                    </a:solidFill>
                    <a:latin typeface="Calibri"/>
                    <a:ea typeface="Calibri"/>
                    <a:cs typeface="Calibri"/>
                  </a:rPr>
                  <a:t> </a:t>
                </a:r>
                <a:r>
                  <a:rPr lang="de-DE" sz="1600" b="0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Beschreibt den Aufbau eures Endergebnisses: Was steht links, was rechts vom Gleichheitszeichen?</a:t>
                </a:r>
              </a:p>
              <a:p>
                <a:pPr algn="l">
                  <a:lnSpc>
                    <a:spcPct val="105000"/>
                  </a:lnSpc>
                  <a:spcBef>
                    <a:spcPts val="900"/>
                  </a:spcBef>
                  <a:buNone/>
                </a:pPr>
                <a:r>
                  <a:rPr lang="de-DE" b="1" i="1" dirty="0">
                    <a:solidFill>
                      <a:srgbClr val="5B6770"/>
                    </a:solidFill>
                    <a:latin typeface="Calibri"/>
                    <a:ea typeface="Calibri"/>
                    <a:cs typeface="Calibri"/>
                  </a:rPr>
                  <a:t>Tipp: Schreibt die Vektoren komponentenweise auf – dann seht ihr genau, was beim Ausmultiplizieren passiert.</a:t>
                </a:r>
              </a:p>
            </p:txBody>
          </p:sp>
        </mc:Choice>
        <mc:Fallback>
          <p:sp>
            <p:nvSpPr>
              <p:cNvPr id="11" name="TaskText"/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3320000"/>
                <a:ext cx="10728655" cy="2800000"/>
              </a:xfrm>
              <a:prstGeom prst="rect">
                <a:avLst/>
              </a:prstGeom>
              <a:blipFill>
                <a:blip r:embed="rId3"/>
                <a:stretch>
                  <a:fillRect l="-512" r="-22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3721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B6E8ECD4-9B63-F965-AABD-9DA40B391EE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FE9EBD5-13E0-52C0-E597-DB29DB407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197" y="2974915"/>
            <a:ext cx="3508276" cy="349000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D01A6BED-0D52-C7B7-5559-861F17FB12B8}"/>
              </a:ext>
            </a:extLst>
          </p:cNvPr>
          <p:cNvSpPr>
            <a:spLocks noGrp="1"/>
          </p:cNvSpPr>
          <p:nvPr/>
        </p:nvSpPr>
        <p:spPr>
          <a:xfrm>
            <a:off x="1069032" y="1109561"/>
            <a:ext cx="9588607" cy="256993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400" b="1" dirty="0">
                <a:solidFill>
                  <a:srgbClr val="FFFFFF"/>
                </a:solidFill>
                <a:latin typeface="Calibri"/>
              </a:rPr>
              <a:t>Übt nun selber die Umwandlung</a:t>
            </a:r>
            <a:br>
              <a:rPr lang="de-DE" sz="4400" b="1" dirty="0">
                <a:solidFill>
                  <a:srgbClr val="FFFFFF"/>
                </a:solidFill>
                <a:latin typeface="Calibri"/>
              </a:rPr>
            </a:br>
            <a:r>
              <a:rPr lang="de-DE" sz="4400" b="1" dirty="0">
                <a:solidFill>
                  <a:srgbClr val="FFFFFF"/>
                </a:solidFill>
                <a:latin typeface="Calibri"/>
              </a:rPr>
              <a:t>(</a:t>
            </a:r>
            <a:r>
              <a:rPr lang="de-DE" sz="4400" b="1" dirty="0">
                <a:solidFill>
                  <a:srgbClr val="FFC000"/>
                </a:solidFill>
                <a:latin typeface="Calibri"/>
              </a:rPr>
              <a:t>Nutzt die </a:t>
            </a:r>
            <a:r>
              <a:rPr lang="de-DE" sz="4400" b="1" dirty="0" err="1">
                <a:solidFill>
                  <a:srgbClr val="FFC000"/>
                </a:solidFill>
                <a:latin typeface="Calibri"/>
              </a:rPr>
              <a:t>CASeasy</a:t>
            </a:r>
            <a:r>
              <a:rPr lang="de-DE" sz="4400" b="1" dirty="0">
                <a:solidFill>
                  <a:srgbClr val="FFC000"/>
                </a:solidFill>
                <a:latin typeface="Calibri"/>
              </a:rPr>
              <a:t>+ App für Schritt 1!</a:t>
            </a:r>
            <a:r>
              <a:rPr lang="de-DE" sz="4400" b="1" dirty="0">
                <a:solidFill>
                  <a:srgbClr val="FFFFFF"/>
                </a:solidFill>
                <a:latin typeface="Calibri"/>
              </a:rPr>
              <a:t>)</a:t>
            </a: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lang="de-DE" sz="3200" b="1" i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sz="2775" b="1" i="0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5767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Bar"/>
          <p:cNvSpPr>
            <a:spLocks noGrp="1"/>
          </p:cNvSpPr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" name="GoldLine"/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" name="Title"/>
          <p:cNvSpPr>
            <a:spLocks noGrp="1"/>
          </p:cNvSpPr>
          <p:nvPr/>
        </p:nvSpPr>
        <p:spPr>
          <a:xfrm>
            <a:off x="502920" y="109728"/>
            <a:ext cx="11277295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Was ist das Besondere an der neuen Darstellung?</a:t>
            </a:r>
          </a:p>
        </p:txBody>
      </p:sp>
      <p:sp>
        <p:nvSpPr>
          <p:cNvPr id="5" name="LeftBox"/>
          <p:cNvSpPr>
            <a:spLocks noGrp="1"/>
          </p:cNvSpPr>
          <p:nvPr/>
        </p:nvSpPr>
        <p:spPr>
          <a:xfrm>
            <a:off x="502920" y="1600000"/>
            <a:ext cx="5440000" cy="3560000"/>
          </a:xfrm>
          <a:prstGeom prst="rect">
            <a:avLst/>
          </a:prstGeom>
          <a:solidFill>
            <a:srgbClr val="EAF1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LeftBar"/>
          <p:cNvSpPr>
            <a:spLocks noGrp="1"/>
          </p:cNvSpPr>
          <p:nvPr/>
        </p:nvSpPr>
        <p:spPr>
          <a:xfrm>
            <a:off x="502920" y="1600000"/>
            <a:ext cx="91440" cy="356000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LeftText"/>
              <p:cNvSpPr>
                <a:spLocks noGrp="1"/>
              </p:cNvSpPr>
              <p:nvPr/>
            </p:nvSpPr>
            <p:spPr>
              <a:xfrm>
                <a:off x="740000" y="1660000"/>
                <a:ext cx="5120000" cy="3440000"/>
              </a:xfrm>
              <a:prstGeom prst="rect">
                <a:avLst/>
              </a:prstGeom>
              <a:noFill/>
            </p:spPr>
            <p:txBody>
              <a:bodyPr wrap="square" anchor="ctr"/>
              <a:lstStyle/>
              <a:p>
                <a:pPr algn="l">
                  <a:lnSpc>
                    <a:spcPct val="100000"/>
                  </a:lnSpc>
                  <a:buNone/>
                </a:pPr>
                <a:r>
                  <a:rPr lang="de-DE" sz="1400" b="1" i="0" dirty="0">
                    <a:solidFill>
                      <a:srgbClr val="15324F"/>
                    </a:solidFill>
                    <a:latin typeface="Calibri"/>
                    <a:ea typeface="Calibri"/>
                    <a:cs typeface="Calibri"/>
                  </a:rPr>
                  <a:t>PARAMETERFORM</a:t>
                </a:r>
              </a:p>
              <a:p>
                <a:pPr>
                  <a:spcBef>
                    <a:spcPts val="9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de-DE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r>
                      <a:rPr lang="de-DE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+ s ·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acc>
                    <m:r>
                      <a:rPr lang="de-DE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200" b="1" i="0" dirty="0">
                    <a:solidFill>
                      <a:srgbClr val="202A36"/>
                    </a:solidFill>
                    <a:latin typeface="Calibri"/>
                    <a:ea typeface="Calibri"/>
                    <a:cs typeface="Calibri"/>
                  </a:rPr>
                  <a:t>+ t ·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</m:oMath>
                </a14:m>
                <a:endParaRPr lang="de-DE" sz="2200" b="1" i="0" dirty="0">
                  <a:solidFill>
                    <a:srgbClr val="202A36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mc:Choice>
        <mc:Fallback>
          <p:sp>
            <p:nvSpPr>
              <p:cNvPr id="7" name="LeftText"/>
              <p:cNvSpPr>
                <a:spLocks noGrp="1"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00" y="1660000"/>
                <a:ext cx="5120000" cy="3440000"/>
              </a:xfrm>
              <a:prstGeom prst="rect">
                <a:avLst/>
              </a:prstGeom>
              <a:blipFill>
                <a:blip r:embed="rId3"/>
                <a:stretch>
                  <a:fillRect l="-35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ightBox"/>
          <p:cNvSpPr>
            <a:spLocks noGrp="1"/>
          </p:cNvSpPr>
          <p:nvPr/>
        </p:nvSpPr>
        <p:spPr>
          <a:xfrm>
            <a:off x="6250000" y="1600000"/>
            <a:ext cx="5440000" cy="3560000"/>
          </a:xfrm>
          <a:prstGeom prst="rect">
            <a:avLst/>
          </a:prstGeom>
          <a:solidFill>
            <a:srgbClr val="FBF4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9" name="RightBar"/>
          <p:cNvSpPr>
            <a:spLocks noGrp="1"/>
          </p:cNvSpPr>
          <p:nvPr/>
        </p:nvSpPr>
        <p:spPr>
          <a:xfrm>
            <a:off x="6250000" y="1600000"/>
            <a:ext cx="91440" cy="3560000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RightText"/>
          <p:cNvSpPr>
            <a:spLocks noGrp="1"/>
          </p:cNvSpPr>
          <p:nvPr/>
        </p:nvSpPr>
        <p:spPr>
          <a:xfrm>
            <a:off x="6487000" y="1660000"/>
            <a:ext cx="5120000" cy="344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lnSpc>
                <a:spcPct val="100000"/>
              </a:lnSpc>
              <a:buNone/>
            </a:pPr>
            <a:r>
              <a:rPr lang="de-DE" sz="1400" b="1" i="0" dirty="0">
                <a:solidFill>
                  <a:srgbClr val="9A6B1E"/>
                </a:solidFill>
                <a:latin typeface="Calibri"/>
                <a:ea typeface="Calibri"/>
                <a:cs typeface="Calibri"/>
              </a:rPr>
              <a:t>KOORDINATENFORM</a:t>
            </a:r>
          </a:p>
          <a:p>
            <a:pPr algn="l">
              <a:lnSpc>
                <a:spcPct val="100000"/>
              </a:lnSpc>
              <a:spcBef>
                <a:spcPts val="900"/>
              </a:spcBef>
              <a:buNone/>
            </a:pPr>
            <a:r>
              <a:rPr lang="de-DE" sz="2200" b="1" i="0" dirty="0">
                <a:solidFill>
                  <a:srgbClr val="202A36"/>
                </a:solidFill>
                <a:latin typeface="Calibri"/>
                <a:ea typeface="Calibri"/>
                <a:cs typeface="Calibri"/>
              </a:rPr>
              <a:t>n₁x₁ + n₂x₂ + n₃x₃ = d</a:t>
            </a:r>
          </a:p>
        </p:txBody>
      </p:sp>
    </p:spTree>
    <p:extLst>
      <p:ext uri="{BB962C8B-B14F-4D97-AF65-F5344CB8AC3E}">
        <p14:creationId xmlns:p14="http://schemas.microsoft.com/office/powerpoint/2010/main" val="1543721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D35D0B6A-E3C4-764B-508D-7DBBF123121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1652054-13FA-148E-31B3-B03A2B9112BB}"/>
              </a:ext>
            </a:extLst>
          </p:cNvPr>
          <p:cNvSpPr>
            <a:spLocks noGrp="1"/>
          </p:cNvSpPr>
          <p:nvPr/>
        </p:nvSpPr>
        <p:spPr>
          <a:xfrm>
            <a:off x="0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FA44ABEE-55F6-52B4-BFA8-EEFC61A24D42}"/>
              </a:ext>
            </a:extLst>
          </p:cNvPr>
          <p:cNvSpPr>
            <a:spLocks noGrp="1"/>
          </p:cNvSpPr>
          <p:nvPr/>
        </p:nvSpPr>
        <p:spPr>
          <a:xfrm>
            <a:off x="502920" y="267069"/>
            <a:ext cx="11277295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Was sagt ihr jetzt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?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7A2442A-BE77-B723-EBE0-04C831562547}"/>
              </a:ext>
            </a:extLst>
          </p:cNvPr>
          <p:cNvSpPr/>
          <p:nvPr/>
        </p:nvSpPr>
        <p:spPr>
          <a:xfrm>
            <a:off x="-61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E58C67F4-98B2-775D-4B71-DCF5FD627BD2}"/>
              </a:ext>
            </a:extLst>
          </p:cNvPr>
          <p:cNvSpPr>
            <a:spLocks noGrp="1"/>
          </p:cNvSpPr>
          <p:nvPr/>
        </p:nvSpPr>
        <p:spPr>
          <a:xfrm>
            <a:off x="610" y="0"/>
            <a:ext cx="12191695" cy="1051560"/>
          </a:xfrm>
          <a:prstGeom prst="rect">
            <a:avLst/>
          </a:prstGeom>
          <a:solidFill>
            <a:srgbClr val="1532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75D19C73-2F2B-C806-574D-CC2DFA55D3CF}"/>
              </a:ext>
            </a:extLst>
          </p:cNvPr>
          <p:cNvSpPr>
            <a:spLocks noGrp="1"/>
          </p:cNvSpPr>
          <p:nvPr/>
        </p:nvSpPr>
        <p:spPr>
          <a:xfrm>
            <a:off x="305" y="1051560"/>
            <a:ext cx="12191695" cy="64008"/>
          </a:xfrm>
          <a:prstGeom prst="rect">
            <a:avLst/>
          </a:prstGeom>
          <a:solidFill>
            <a:srgbClr val="B88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3">
            <a:extLst>
              <a:ext uri="{FF2B5EF4-FFF2-40B4-BE49-F238E27FC236}">
                <a16:creationId xmlns:a16="http://schemas.microsoft.com/office/drawing/2014/main" id="{CA57FF18-7D66-4C00-342C-353B4A9DE2C4}"/>
              </a:ext>
            </a:extLst>
          </p:cNvPr>
          <p:cNvSpPr>
            <a:spLocks noGrp="1"/>
          </p:cNvSpPr>
          <p:nvPr/>
        </p:nvSpPr>
        <p:spPr>
          <a:xfrm>
            <a:off x="503225" y="267069"/>
            <a:ext cx="11277295" cy="5539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de-DE"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Was sagt ihr jetzt</a:t>
            </a:r>
            <a:r>
              <a:rPr sz="3000" b="1" i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?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A6FEF2B-A4A5-4932-7D48-C3066DA6A44E}"/>
              </a:ext>
            </a:extLst>
          </p:cNvPr>
          <p:cNvSpPr txBox="1"/>
          <p:nvPr/>
        </p:nvSpPr>
        <p:spPr>
          <a:xfrm>
            <a:off x="973821" y="1872627"/>
            <a:ext cx="10244051" cy="2766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000" dirty="0">
                <a:solidFill>
                  <a:srgbClr val="FFFFFF"/>
                </a:solidFill>
              </a:rPr>
              <a:t>Wie kann man ein Ebene </a:t>
            </a:r>
            <a:r>
              <a:rPr lang="de-DE" sz="4000" b="1" dirty="0">
                <a:solidFill>
                  <a:srgbClr val="FFD479"/>
                </a:solidFill>
              </a:rPr>
              <a:t>mit nur einem einzigen Vektor </a:t>
            </a:r>
            <a:r>
              <a:rPr lang="de-DE" sz="4000" dirty="0">
                <a:solidFill>
                  <a:srgbClr val="FFFFFF"/>
                </a:solidFill>
              </a:rPr>
              <a:t>eindeutig festlegen?</a:t>
            </a: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lang="de-DE" sz="4000" dirty="0">
              <a:solidFill>
                <a:srgbClr val="FFFFFF"/>
              </a:solidFill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000" dirty="0">
                <a:solidFill>
                  <a:srgbClr val="FFFFFF"/>
                </a:solidFill>
                <a:ea typeface="Calibri"/>
                <a:cs typeface="Calibri"/>
              </a:rPr>
              <a:t>Welche Voraussetzungen brauchen wir dafür?</a:t>
            </a:r>
            <a:endParaRPr lang="de-DE" sz="40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6376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27E9D-0472-ECF6-0C2A-5AB92E08D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346F6C-EFD8-1036-2EF5-CCEC049FCFC8}"/>
              </a:ext>
            </a:extLst>
          </p:cNvPr>
          <p:cNvSpPr>
            <a:spLocks noGrp="1"/>
          </p:cNvSpPr>
          <p:nvPr/>
        </p:nvSpPr>
        <p:spPr>
          <a:xfrm>
            <a:off x="166924" y="2935078"/>
            <a:ext cx="6325930" cy="33147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r>
              <a:rPr lang="de-DE" sz="4400" b="1" dirty="0">
                <a:solidFill>
                  <a:srgbClr val="FFFFFF"/>
                </a:solidFill>
                <a:latin typeface="Calibri"/>
              </a:rPr>
              <a:t>Was bringt uns die Koordinatenform für Vorteile?</a:t>
            </a: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lang="de-DE" sz="3200" b="1" i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>
              <a:lnSpc>
                <a:spcPct val="110000"/>
              </a:lnSpc>
              <a:buNone/>
              <a:defRPr sz="2775">
                <a:solidFill>
                  <a:srgbClr val="FFFFFF"/>
                </a:solidFill>
              </a:defRPr>
            </a:pPr>
            <a:endParaRPr sz="2775" b="1" i="0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C5C826-C8C7-5729-9865-7DA680768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872" y="0"/>
            <a:ext cx="12221744" cy="687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74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Office PowerPoint</Application>
  <PresentationFormat>Breitbild</PresentationFormat>
  <Paragraphs>32</Paragraphs>
  <Slides>9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Leon Bechtel</dc:creator>
  <cp:lastModifiedBy>Leon Bechtel</cp:lastModifiedBy>
  <cp:revision>12</cp:revision>
  <dcterms:created xsi:type="dcterms:W3CDTF">2026-07-07T10:34:11Z</dcterms:created>
  <dcterms:modified xsi:type="dcterms:W3CDTF">2026-07-08T16:18:28Z</dcterms:modified>
</cp:coreProperties>
</file>