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6" r:id="rId4"/>
    <p:sldId id="265" r:id="rId5"/>
    <p:sldId id="260" r:id="rId6"/>
    <p:sldId id="268" r:id="rId7"/>
    <p:sldId id="264" r:id="rId8"/>
    <p:sldId id="267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1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7312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8BBC1-44EC-F517-C0FA-5FEEC2111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F93956-DA09-FABF-D762-88340950A7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7BD52E-1ECE-2468-E788-C49A31AF58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44726-4F6F-834B-A263-D9B1F026E0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58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29521-846B-0CF0-32EC-2587C2C00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B92387-4B50-D188-88BD-C751A7B184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964528-5E01-8B24-4A30-BF36CE347A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A0D1A1-5DDB-376B-EDDD-55FC731F6A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82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D4B6D-18DB-D8CE-F57E-FCC685299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AD19EB-2722-9E35-DA35-66DFEE8400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1B2F8E-97BA-F49C-4234-593EE960FC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50B63-888F-C9ED-2DC1-14EEFEE683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50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B1D3A-5B16-6BDD-D5C3-BB9A823F7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AB04D8-B716-01CD-85FE-7FB62743F7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94AFB3-2530-CE42-A740-2DBAE780E2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26B98C-D35E-9DA3-A797-DAECD9F586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25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F3CC5-20FA-37F2-B5CA-7B3A141BF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906BFA-475D-6493-B5A8-6659B198C3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AE5FE2-F2AC-C173-17C1-E231D68B29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30FE48-A785-D87D-5AB6-0B2C55D7FE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6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691AB-1230-CBB9-40BD-1FC9A2F17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10FD51-C006-3CC1-5622-97B3496E87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39165D-F9D4-3E4D-602C-71500AB221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EC10D3-761C-994D-AE97-FF7BE0D6FC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96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5" Type="http://schemas.openxmlformats.org/officeDocument/2006/relationships/image" Target="../media/image4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A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/>
          <p:cNvSpPr/>
          <p:nvPr/>
        </p:nvSpPr>
        <p:spPr>
          <a:xfrm>
            <a:off x="731520" y="2057400"/>
            <a:ext cx="10698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731520" y="6126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 err="1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Analytische</a:t>
            </a:r>
            <a:r>
              <a:rPr lang="en-US" sz="1400" dirty="0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Geometrie</a:t>
            </a:r>
            <a:endParaRPr lang="en-US" sz="1400" dirty="0"/>
          </a:p>
        </p:txBody>
      </p:sp>
      <p:pic>
        <p:nvPicPr>
          <p:cNvPr id="7" name="Grafik 6" descr="Cube Ebenen Beistelltisch - Sternzeit Design">
            <a:extLst>
              <a:ext uri="{FF2B5EF4-FFF2-40B4-BE49-F238E27FC236}">
                <a16:creationId xmlns:a16="http://schemas.microsoft.com/office/drawing/2014/main" id="{F3EFB72B-A388-ED43-1230-6801277BC2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9335" b="4919"/>
          <a:stretch>
            <a:fillRect/>
          </a:stretch>
        </p:blipFill>
        <p:spPr>
          <a:xfrm>
            <a:off x="8643684" y="1044981"/>
            <a:ext cx="3272024" cy="2478406"/>
          </a:xfrm>
          <a:prstGeom prst="rect">
            <a:avLst/>
          </a:prstGeom>
        </p:spPr>
      </p:pic>
      <p:pic>
        <p:nvPicPr>
          <p:cNvPr id="8" name="Grafik 7" descr="Dach">
            <a:extLst>
              <a:ext uri="{FF2B5EF4-FFF2-40B4-BE49-F238E27FC236}">
                <a16:creationId xmlns:a16="http://schemas.microsoft.com/office/drawing/2014/main" id="{3AF89FFD-E1D5-0DFA-7D03-BACAD7E4BA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593" y="1211580"/>
            <a:ext cx="3333214" cy="207739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EED30D13-69A5-4784-9605-FEF8AA29CE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3432416"/>
            <a:ext cx="3580085" cy="200484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F8C122EC-D26E-8313-B4AC-471F1B7947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54661" y="4134790"/>
            <a:ext cx="3465657" cy="194076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249884F-9CCF-1E6A-0A22-E57D3552C2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1838" y="853516"/>
            <a:ext cx="3486878" cy="2173463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01F4C7B2-D9A9-AD41-45B5-58987FE5DE7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1" r="1817" b="8303"/>
          <a:stretch>
            <a:fillRect/>
          </a:stretch>
        </p:blipFill>
        <p:spPr>
          <a:xfrm>
            <a:off x="4801179" y="3732050"/>
            <a:ext cx="2716349" cy="20498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A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0C60A5-3A0C-FFDA-0D92-5F349EC99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12FE0AD-BAB4-D4A9-CC8B-794124FFB099}"/>
              </a:ext>
            </a:extLst>
          </p:cNvPr>
          <p:cNvSpPr/>
          <p:nvPr/>
        </p:nvSpPr>
        <p:spPr>
          <a:xfrm>
            <a:off x="9509760" y="-1463040"/>
            <a:ext cx="4572000" cy="4572000"/>
          </a:xfrm>
          <a:prstGeom prst="ellipse">
            <a:avLst/>
          </a:prstGeom>
          <a:solidFill>
            <a:srgbClr val="C9821A">
              <a:alpha val="20000"/>
            </a:srgbClr>
          </a:solidFill>
          <a:ln/>
        </p:spPr>
      </p:sp>
      <p:pic>
        <p:nvPicPr>
          <p:cNvPr id="3" name="Image 0" descr="assets/ic_sun.png">
            <a:extLst>
              <a:ext uri="{FF2B5EF4-FFF2-40B4-BE49-F238E27FC236}">
                <a16:creationId xmlns:a16="http://schemas.microsoft.com/office/drawing/2014/main" id="{CA990466-A30F-E649-1C4F-4D8B145007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0" y="137160"/>
            <a:ext cx="868680" cy="868680"/>
          </a:xfrm>
          <a:prstGeom prst="rect">
            <a:avLst/>
          </a:prstGeom>
        </p:spPr>
      </p:pic>
      <p:sp>
        <p:nvSpPr>
          <p:cNvPr id="5" name="Text 2">
            <a:extLst>
              <a:ext uri="{FF2B5EF4-FFF2-40B4-BE49-F238E27FC236}">
                <a16:creationId xmlns:a16="http://schemas.microsoft.com/office/drawing/2014/main" id="{BC45912D-72F9-9CFD-D58C-5F2F2614672E}"/>
              </a:ext>
            </a:extLst>
          </p:cNvPr>
          <p:cNvSpPr/>
          <p:nvPr/>
        </p:nvSpPr>
        <p:spPr>
          <a:xfrm>
            <a:off x="708660" y="1933062"/>
            <a:ext cx="10698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endParaRPr lang="en-US" sz="440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10A1982F-3B3D-9BEC-FCB2-7A030F3FE1AD}"/>
              </a:ext>
            </a:extLst>
          </p:cNvPr>
          <p:cNvSpPr/>
          <p:nvPr/>
        </p:nvSpPr>
        <p:spPr>
          <a:xfrm>
            <a:off x="731520" y="6126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</a:t>
            </a:r>
            <a:r>
              <a:rPr lang="en-US" sz="1400" dirty="0" err="1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Analytische</a:t>
            </a:r>
            <a:r>
              <a:rPr lang="en-US" sz="1400" dirty="0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Geometrie</a:t>
            </a:r>
            <a:endParaRPr lang="en-US" sz="1400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99F36CC-3605-6FFF-2F26-681130C42B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0198" y="1841621"/>
            <a:ext cx="4507499" cy="4093597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E84231AB-E247-CB76-3241-68920E625816}"/>
              </a:ext>
            </a:extLst>
          </p:cNvPr>
          <p:cNvSpPr txBox="1"/>
          <p:nvPr/>
        </p:nvSpPr>
        <p:spPr>
          <a:xfrm>
            <a:off x="419100" y="2304600"/>
            <a:ext cx="4779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i="1" dirty="0">
                <a:solidFill>
                  <a:schemeClr val="bg2"/>
                </a:solidFill>
              </a:rPr>
              <a:t>Website mit GeoGebra-Applet zum Testen:</a:t>
            </a:r>
          </a:p>
        </p:txBody>
      </p:sp>
    </p:spTree>
    <p:extLst>
      <p:ext uri="{BB962C8B-B14F-4D97-AF65-F5344CB8AC3E}">
        <p14:creationId xmlns:p14="http://schemas.microsoft.com/office/powerpoint/2010/main" val="321543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A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150B24-2A8B-1462-C6E1-E84E99F80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B664767-1D73-7884-D75F-31F3BC68F8B9}"/>
              </a:ext>
            </a:extLst>
          </p:cNvPr>
          <p:cNvSpPr/>
          <p:nvPr/>
        </p:nvSpPr>
        <p:spPr>
          <a:xfrm>
            <a:off x="9509760" y="-1463040"/>
            <a:ext cx="4572000" cy="4572000"/>
          </a:xfrm>
          <a:prstGeom prst="ellipse">
            <a:avLst/>
          </a:prstGeom>
          <a:solidFill>
            <a:srgbClr val="C9821A">
              <a:alpha val="20000"/>
            </a:srgbClr>
          </a:solidFill>
          <a:ln/>
        </p:spPr>
      </p:sp>
      <p:pic>
        <p:nvPicPr>
          <p:cNvPr id="3" name="Image 0" descr="assets/ic_sun.png">
            <a:extLst>
              <a:ext uri="{FF2B5EF4-FFF2-40B4-BE49-F238E27FC236}">
                <a16:creationId xmlns:a16="http://schemas.microsoft.com/office/drawing/2014/main" id="{0822313E-3A55-068E-D7A6-144333078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0" y="137160"/>
            <a:ext cx="868680" cy="86868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396AE256-ECF2-D1C6-F32D-C337D64BB9D0}"/>
              </a:ext>
            </a:extLst>
          </p:cNvPr>
          <p:cNvSpPr/>
          <p:nvPr/>
        </p:nvSpPr>
        <p:spPr>
          <a:xfrm>
            <a:off x="786133" y="1098173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D8B98A"/>
                </a:solidFill>
                <a:latin typeface="Trebuchet MS" pitchFamily="34" charset="0"/>
              </a:rPr>
              <a:t>DROHNEN SITUATION:</a:t>
            </a:r>
            <a:endParaRPr lang="en-US" sz="15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660F1D09-D6E6-AB4E-7BD0-7343EB631144}"/>
              </a:ext>
            </a:extLst>
          </p:cNvPr>
          <p:cNvSpPr/>
          <p:nvPr/>
        </p:nvSpPr>
        <p:spPr>
          <a:xfrm>
            <a:off x="731520" y="2057400"/>
            <a:ext cx="10698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endParaRPr lang="en-US" sz="440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ABE152B7-B443-C6B9-DD61-1807D759BB92}"/>
              </a:ext>
            </a:extLst>
          </p:cNvPr>
          <p:cNvSpPr/>
          <p:nvPr/>
        </p:nvSpPr>
        <p:spPr>
          <a:xfrm>
            <a:off x="731520" y="6126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Ebenen im Raum  ·  Analytische Geometrie</a:t>
            </a:r>
            <a:endParaRPr lang="en-US" sz="140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3A75B10-8C0B-8B2E-9EA2-2CA585BA97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636498"/>
            <a:ext cx="5133251" cy="38058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9AE58E82-AF6F-5AC2-8759-88BFF62B034B}"/>
                  </a:ext>
                </a:extLst>
              </p:cNvPr>
              <p:cNvSpPr txBox="1"/>
              <p:nvPr/>
            </p:nvSpPr>
            <p:spPr>
              <a:xfrm>
                <a:off x="1544129" y="4934188"/>
                <a:ext cx="3795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de-DE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de-DE" b="1" dirty="0"/>
              </a:p>
            </p:txBody>
          </p:sp>
        </mc:Choice>
        <mc:Fallback xmlns=""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9AE58E82-AF6F-5AC2-8759-88BFF62B03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129" y="4934188"/>
                <a:ext cx="37956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F0B96181-258A-2028-E0DF-6C9D5251EF3A}"/>
                  </a:ext>
                </a:extLst>
              </p:cNvPr>
              <p:cNvSpPr txBox="1"/>
              <p:nvPr/>
            </p:nvSpPr>
            <p:spPr>
              <a:xfrm>
                <a:off x="4067951" y="5256014"/>
                <a:ext cx="3795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de-DE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de-DE" b="1" dirty="0"/>
              </a:p>
            </p:txBody>
          </p:sp>
        </mc:Choice>
        <mc:Fallback xmlns=""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F0B96181-258A-2028-E0DF-6C9D5251EF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51" y="5256014"/>
                <a:ext cx="379562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feld 13">
                <a:extLst>
                  <a:ext uri="{FF2B5EF4-FFF2-40B4-BE49-F238E27FC236}">
                    <a16:creationId xmlns:a16="http://schemas.microsoft.com/office/drawing/2014/main" id="{97E0362E-FC30-F1A8-78CE-1557577E5D50}"/>
                  </a:ext>
                </a:extLst>
              </p:cNvPr>
              <p:cNvSpPr txBox="1"/>
              <p:nvPr/>
            </p:nvSpPr>
            <p:spPr>
              <a:xfrm>
                <a:off x="2435525" y="2104096"/>
                <a:ext cx="37956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de-DE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de-DE" b="1" dirty="0"/>
              </a:p>
            </p:txBody>
          </p:sp>
        </mc:Choice>
        <mc:Fallback xmlns="">
          <p:sp>
            <p:nvSpPr>
              <p:cNvPr id="14" name="Textfeld 13">
                <a:extLst>
                  <a:ext uri="{FF2B5EF4-FFF2-40B4-BE49-F238E27FC236}">
                    <a16:creationId xmlns:a16="http://schemas.microsoft.com/office/drawing/2014/main" id="{97E0362E-FC30-F1A8-78CE-1557577E5D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5525" y="2104096"/>
                <a:ext cx="379562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6555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A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41C227-0502-BEEB-6A0A-AA6479406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C823215-D1B5-AF8D-11F0-CE3CC091F9EA}"/>
              </a:ext>
            </a:extLst>
          </p:cNvPr>
          <p:cNvSpPr/>
          <p:nvPr/>
        </p:nvSpPr>
        <p:spPr>
          <a:xfrm>
            <a:off x="9509760" y="-1463040"/>
            <a:ext cx="4572000" cy="4572000"/>
          </a:xfrm>
          <a:prstGeom prst="ellipse">
            <a:avLst/>
          </a:prstGeom>
          <a:solidFill>
            <a:srgbClr val="C9821A">
              <a:alpha val="20000"/>
            </a:srgbClr>
          </a:solidFill>
          <a:ln/>
        </p:spPr>
      </p:sp>
      <p:pic>
        <p:nvPicPr>
          <p:cNvPr id="3" name="Image 0" descr="assets/ic_sun.png">
            <a:extLst>
              <a:ext uri="{FF2B5EF4-FFF2-40B4-BE49-F238E27FC236}">
                <a16:creationId xmlns:a16="http://schemas.microsoft.com/office/drawing/2014/main" id="{3E268E88-25BC-B57C-B5F0-30FA87097F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0" y="137160"/>
            <a:ext cx="868680" cy="86868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C6D7FB39-0F3C-7926-4F85-66264C49B117}"/>
              </a:ext>
            </a:extLst>
          </p:cNvPr>
          <p:cNvSpPr/>
          <p:nvPr/>
        </p:nvSpPr>
        <p:spPr>
          <a:xfrm>
            <a:off x="731520" y="15544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5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5DB23ECA-92A6-9116-58C0-7DC6449F5E4C}"/>
              </a:ext>
            </a:extLst>
          </p:cNvPr>
          <p:cNvSpPr/>
          <p:nvPr/>
        </p:nvSpPr>
        <p:spPr>
          <a:xfrm>
            <a:off x="583361" y="2606040"/>
            <a:ext cx="9440317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Was </a:t>
            </a:r>
            <a:r>
              <a:rPr lang="en-US" sz="4400" b="1" dirty="0" err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habt</a:t>
            </a: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4400" b="1" dirty="0" err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ihr</a:t>
            </a: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4400" b="1" dirty="0" err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herausgefunden</a:t>
            </a: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?</a:t>
            </a:r>
            <a:endParaRPr lang="en-US" sz="440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892A8847-64FA-8D6D-51DB-AEE8EDFFF387}"/>
              </a:ext>
            </a:extLst>
          </p:cNvPr>
          <p:cNvSpPr/>
          <p:nvPr/>
        </p:nvSpPr>
        <p:spPr>
          <a:xfrm>
            <a:off x="731520" y="6126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 err="1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Analytische</a:t>
            </a:r>
            <a:r>
              <a:rPr lang="en-US" sz="1400" dirty="0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Geometrie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66096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2A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146304" cy="384048"/>
          </a:xfrm>
          <a:prstGeom prst="rect">
            <a:avLst/>
          </a:prstGeom>
          <a:solidFill>
            <a:srgbClr val="D8B98A"/>
          </a:solidFill>
          <a:ln/>
        </p:spPr>
      </p:sp>
      <p:sp>
        <p:nvSpPr>
          <p:cNvPr id="3" name="Text 1"/>
          <p:cNvSpPr/>
          <p:nvPr/>
        </p:nvSpPr>
        <p:spPr>
          <a:xfrm>
            <a:off x="749808" y="4572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50" dirty="0">
                <a:solidFill>
                  <a:srgbClr val="D8B9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ERGEBNISSICHERUNG - Definition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325880"/>
            <a:ext cx="10698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Ein Punkt + zwei Richtungen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814277"/>
            <a:ext cx="10698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Genau das beschreibt jeden Punkt einer Ebene – das ist die Parameterform.</a:t>
            </a:r>
            <a:endParaRPr lang="en-US" sz="1700" b="1" dirty="0"/>
          </a:p>
        </p:txBody>
      </p:sp>
      <p:sp>
        <p:nvSpPr>
          <p:cNvPr id="6" name="Shape 4"/>
          <p:cNvSpPr/>
          <p:nvPr/>
        </p:nvSpPr>
        <p:spPr>
          <a:xfrm>
            <a:off x="649225" y="2432304"/>
            <a:ext cx="11485530" cy="1101664"/>
          </a:xfrm>
          <a:prstGeom prst="roundRect">
            <a:avLst>
              <a:gd name="adj" fmla="val 6667"/>
            </a:avLst>
          </a:prstGeom>
          <a:solidFill>
            <a:srgbClr val="16365C"/>
          </a:solidFill>
          <a:ln w="19050">
            <a:solidFill>
              <a:srgbClr val="2C7A5A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551327" y="3931920"/>
            <a:ext cx="2862072" cy="1234440"/>
          </a:xfrm>
          <a:prstGeom prst="roundRect">
            <a:avLst>
              <a:gd name="adj" fmla="val 5926"/>
            </a:avLst>
          </a:prstGeom>
          <a:solidFill>
            <a:srgbClr val="13304F"/>
          </a:solidFill>
          <a:ln w="15240">
            <a:solidFill>
              <a:srgbClr val="2C6DA8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825647" y="4187952"/>
            <a:ext cx="411480" cy="109728"/>
          </a:xfrm>
          <a:prstGeom prst="rect">
            <a:avLst/>
          </a:prstGeom>
          <a:solidFill>
            <a:srgbClr val="2C6DA8"/>
          </a:solidFill>
          <a:ln/>
        </p:spPr>
      </p:sp>
      <p:sp>
        <p:nvSpPr>
          <p:cNvPr id="10" name="Text 7"/>
          <p:cNvSpPr/>
          <p:nvPr/>
        </p:nvSpPr>
        <p:spPr>
          <a:xfrm>
            <a:off x="1825647" y="4352544"/>
            <a:ext cx="2313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Stützvektor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825647" y="4700016"/>
            <a:ext cx="23134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fester Punkt – „wo beginne ich?“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555131" y="3931920"/>
            <a:ext cx="2862072" cy="1234440"/>
          </a:xfrm>
          <a:prstGeom prst="roundRect">
            <a:avLst>
              <a:gd name="adj" fmla="val 5926"/>
            </a:avLst>
          </a:prstGeom>
          <a:solidFill>
            <a:srgbClr val="13304F"/>
          </a:solidFill>
          <a:ln w="15240">
            <a:solidFill>
              <a:srgbClr val="C9821A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829451" y="4187952"/>
            <a:ext cx="411480" cy="109728"/>
          </a:xfrm>
          <a:prstGeom prst="rect">
            <a:avLst/>
          </a:prstGeom>
          <a:solidFill>
            <a:srgbClr val="C9821A"/>
          </a:solidFill>
          <a:ln/>
        </p:spPr>
      </p:sp>
      <p:sp>
        <p:nvSpPr>
          <p:cNvPr id="14" name="Text 11"/>
          <p:cNvSpPr/>
          <p:nvPr/>
        </p:nvSpPr>
        <p:spPr>
          <a:xfrm>
            <a:off x="4829451" y="4352544"/>
            <a:ext cx="2313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 err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Spannvektor</a:t>
            </a: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1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4829451" y="4700016"/>
            <a:ext cx="23134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 Richtung in der Ebene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7558935" y="3931920"/>
            <a:ext cx="2862072" cy="1234440"/>
          </a:xfrm>
          <a:prstGeom prst="roundRect">
            <a:avLst>
              <a:gd name="adj" fmla="val 5926"/>
            </a:avLst>
          </a:prstGeom>
          <a:solidFill>
            <a:srgbClr val="13304F"/>
          </a:solidFill>
          <a:ln w="15240">
            <a:solidFill>
              <a:srgbClr val="2C7A5A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7833255" y="4187952"/>
            <a:ext cx="411480" cy="109728"/>
          </a:xfrm>
          <a:prstGeom prst="rect">
            <a:avLst/>
          </a:prstGeom>
          <a:solidFill>
            <a:srgbClr val="2C7A5A"/>
          </a:solidFill>
          <a:ln/>
        </p:spPr>
      </p:sp>
      <p:sp>
        <p:nvSpPr>
          <p:cNvPr id="18" name="Text 15"/>
          <p:cNvSpPr/>
          <p:nvPr/>
        </p:nvSpPr>
        <p:spPr>
          <a:xfrm>
            <a:off x="7833255" y="4352544"/>
            <a:ext cx="2313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 err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Spannvektor</a:t>
            </a: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2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7833255" y="4700016"/>
            <a:ext cx="23134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zweite Richtung in der Ebene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1551327" y="5349240"/>
            <a:ext cx="8869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D8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Bedingung: die beiden </a:t>
            </a:r>
            <a:r>
              <a:rPr lang="en-US" sz="2000" b="1" i="1" dirty="0">
                <a:solidFill>
                  <a:srgbClr val="D8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Spannvektoren</a:t>
            </a:r>
            <a:r>
              <a:rPr lang="en-US" sz="2000" i="1" dirty="0">
                <a:solidFill>
                  <a:srgbClr val="D8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dürfen </a:t>
            </a:r>
            <a:r>
              <a:rPr lang="en-US" sz="2000" b="1" i="1" u="sng" dirty="0">
                <a:solidFill>
                  <a:srgbClr val="D8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nicht kollinear </a:t>
            </a:r>
            <a:r>
              <a:rPr lang="en-US" sz="2000" i="1" dirty="0">
                <a:solidFill>
                  <a:srgbClr val="D8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sein</a:t>
            </a:r>
            <a:r>
              <a:rPr lang="en-US" sz="1300" i="1" dirty="0">
                <a:solidFill>
                  <a:srgbClr val="D8B9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C85DB1E8-FA07-6140-F8CA-86974CBBD3F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81" t="-4399" r="494" b="-22343"/>
          <a:stretch>
            <a:fillRect/>
          </a:stretch>
        </p:blipFill>
        <p:spPr>
          <a:xfrm>
            <a:off x="1215946" y="2708399"/>
            <a:ext cx="10821655" cy="598625"/>
          </a:xfrm>
          <a:prstGeom prst="rect">
            <a:avLst/>
          </a:prstGeom>
        </p:spPr>
      </p:pic>
      <p:sp>
        <p:nvSpPr>
          <p:cNvPr id="25" name="Shape 10">
            <a:extLst>
              <a:ext uri="{FF2B5EF4-FFF2-40B4-BE49-F238E27FC236}">
                <a16:creationId xmlns:a16="http://schemas.microsoft.com/office/drawing/2014/main" id="{60021AAC-E254-635E-280F-B7B3BA66635F}"/>
              </a:ext>
            </a:extLst>
          </p:cNvPr>
          <p:cNvSpPr/>
          <p:nvPr/>
        </p:nvSpPr>
        <p:spPr>
          <a:xfrm>
            <a:off x="2388262" y="3205709"/>
            <a:ext cx="627378" cy="138997"/>
          </a:xfrm>
          <a:prstGeom prst="rect">
            <a:avLst/>
          </a:prstGeom>
          <a:solidFill>
            <a:srgbClr val="C9821A"/>
          </a:solidFill>
          <a:ln/>
        </p:spPr>
      </p:sp>
      <p:sp>
        <p:nvSpPr>
          <p:cNvPr id="26" name="Shape 14">
            <a:extLst>
              <a:ext uri="{FF2B5EF4-FFF2-40B4-BE49-F238E27FC236}">
                <a16:creationId xmlns:a16="http://schemas.microsoft.com/office/drawing/2014/main" id="{721DBE3D-0D81-1362-FF43-E3E0AFB9F38F}"/>
              </a:ext>
            </a:extLst>
          </p:cNvPr>
          <p:cNvSpPr/>
          <p:nvPr/>
        </p:nvSpPr>
        <p:spPr>
          <a:xfrm>
            <a:off x="3347183" y="3218069"/>
            <a:ext cx="533908" cy="131580"/>
          </a:xfrm>
          <a:prstGeom prst="rect">
            <a:avLst/>
          </a:prstGeom>
          <a:solidFill>
            <a:srgbClr val="2C7A5A"/>
          </a:solidFill>
          <a:ln/>
        </p:spPr>
      </p:sp>
      <p:sp>
        <p:nvSpPr>
          <p:cNvPr id="27" name="Shape 6">
            <a:extLst>
              <a:ext uri="{FF2B5EF4-FFF2-40B4-BE49-F238E27FC236}">
                <a16:creationId xmlns:a16="http://schemas.microsoft.com/office/drawing/2014/main" id="{5EFDEE16-0D93-B5A8-9BAD-05EA87CB9020}"/>
              </a:ext>
            </a:extLst>
          </p:cNvPr>
          <p:cNvSpPr/>
          <p:nvPr/>
        </p:nvSpPr>
        <p:spPr>
          <a:xfrm>
            <a:off x="1693422" y="3205709"/>
            <a:ext cx="411480" cy="124507"/>
          </a:xfrm>
          <a:prstGeom prst="rect">
            <a:avLst/>
          </a:prstGeom>
          <a:solidFill>
            <a:srgbClr val="2C6DA8"/>
          </a:solidFill>
          <a:ln/>
        </p:spPr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CA513AA-18A6-7013-3E47-96F167422BF5}"/>
              </a:ext>
            </a:extLst>
          </p:cNvPr>
          <p:cNvSpPr txBox="1"/>
          <p:nvPr/>
        </p:nvSpPr>
        <p:spPr>
          <a:xfrm>
            <a:off x="613517" y="2611702"/>
            <a:ext cx="602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chemeClr val="bg1"/>
                </a:solidFill>
              </a:rPr>
              <a:t>E: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A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F7A714-ECBC-F109-16AB-9A1D4DF5E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81B6469-CC63-EC55-DAB5-546DF0577C97}"/>
              </a:ext>
            </a:extLst>
          </p:cNvPr>
          <p:cNvSpPr/>
          <p:nvPr/>
        </p:nvSpPr>
        <p:spPr>
          <a:xfrm>
            <a:off x="502920" y="457200"/>
            <a:ext cx="146304" cy="384048"/>
          </a:xfrm>
          <a:prstGeom prst="rect">
            <a:avLst/>
          </a:prstGeom>
          <a:solidFill>
            <a:srgbClr val="D8B98A"/>
          </a:solidFill>
          <a:ln/>
        </p:spPr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6B4CB45-A9D0-90DD-453A-A076593794C0}"/>
              </a:ext>
            </a:extLst>
          </p:cNvPr>
          <p:cNvSpPr/>
          <p:nvPr/>
        </p:nvSpPr>
        <p:spPr>
          <a:xfrm>
            <a:off x="749808" y="4572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50" dirty="0">
                <a:solidFill>
                  <a:srgbClr val="D8B9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AUFGABE</a:t>
            </a:r>
            <a:endParaRPr lang="en-US" sz="1300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CC07336B-3652-121E-AE10-AF4298D79262}"/>
              </a:ext>
            </a:extLst>
          </p:cNvPr>
          <p:cNvSpPr txBox="1"/>
          <p:nvPr/>
        </p:nvSpPr>
        <p:spPr>
          <a:xfrm>
            <a:off x="7558935" y="457200"/>
            <a:ext cx="4478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feld 23">
                <a:extLst>
                  <a:ext uri="{FF2B5EF4-FFF2-40B4-BE49-F238E27FC236}">
                    <a16:creationId xmlns:a16="http://schemas.microsoft.com/office/drawing/2014/main" id="{C742FA84-994D-6C94-0ED4-302EF01B2137}"/>
                  </a:ext>
                </a:extLst>
              </p:cNvPr>
              <p:cNvSpPr txBox="1"/>
              <p:nvPr/>
            </p:nvSpPr>
            <p:spPr>
              <a:xfrm>
                <a:off x="798291" y="1435628"/>
                <a:ext cx="9911749" cy="4278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de-DE" sz="3200" dirty="0">
                    <a:solidFill>
                      <a:schemeClr val="bg1"/>
                    </a:solidFill>
                  </a:rPr>
                  <a:t>Gegeben sind die drei Punkte in der Ebene!</a:t>
                </a:r>
              </a:p>
              <a:p>
                <a:endParaRPr lang="de-DE" sz="3200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de-DE" sz="36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de-DE" sz="36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36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1∣2∣0</m:t>
                        </m:r>
                      </m:e>
                    </m:d>
                  </m:oMath>
                </a14:m>
                <a:r>
                  <a:rPr lang="de-DE" sz="3600" dirty="0">
                    <a:solidFill>
                      <a:schemeClr val="bg1"/>
                    </a:solidFill>
                  </a:rPr>
                  <a:t>,</a:t>
                </a:r>
                <a:br>
                  <a:rPr lang="de-DE" sz="3600" dirty="0">
                    <a:solidFill>
                      <a:schemeClr val="bg1"/>
                    </a:solidFill>
                  </a:rPr>
                </a:br>
                <a14:m>
                  <m:oMath xmlns:m="http://schemas.openxmlformats.org/officeDocument/2006/math">
                    <m:r>
                      <a:rPr lang="de-DE" sz="36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de-DE" sz="36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36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4∣2∣1</m:t>
                        </m:r>
                      </m:e>
                    </m:d>
                  </m:oMath>
                </a14:m>
                <a:r>
                  <a:rPr lang="de-DE" sz="3600" dirty="0">
                    <a:solidFill>
                      <a:schemeClr val="bg1"/>
                    </a:solidFill>
                  </a:rPr>
                  <a:t>,</a:t>
                </a:r>
                <a:br>
                  <a:rPr lang="de-DE" sz="3600" dirty="0">
                    <a:solidFill>
                      <a:schemeClr val="bg1"/>
                    </a:solidFill>
                  </a:rPr>
                </a:br>
                <a14:m>
                  <m:oMath xmlns:m="http://schemas.openxmlformats.org/officeDocument/2006/math">
                    <m:r>
                      <a:rPr lang="de-DE" sz="36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de-DE" sz="36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36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2∣5∣3</m:t>
                        </m:r>
                      </m:e>
                    </m:d>
                  </m:oMath>
                </a14:m>
                <a:r>
                  <a:rPr lang="de-DE" sz="3600" dirty="0">
                    <a:solidFill>
                      <a:schemeClr val="bg1"/>
                    </a:solidFill>
                  </a:rPr>
                  <a:t>.</a:t>
                </a:r>
              </a:p>
              <a:p>
                <a:endParaRPr lang="de-DE" sz="3600" dirty="0">
                  <a:solidFill>
                    <a:schemeClr val="bg1"/>
                  </a:solidFill>
                </a:endParaRPr>
              </a:p>
              <a:p>
                <a:r>
                  <a:rPr lang="de-DE" sz="3200" dirty="0">
                    <a:solidFill>
                      <a:schemeClr val="bg1"/>
                    </a:solidFill>
                  </a:rPr>
                  <a:t>Bestimme eine </a:t>
                </a:r>
                <a:r>
                  <a:rPr lang="de-DE" sz="3200" b="1" dirty="0">
                    <a:solidFill>
                      <a:schemeClr val="bg1"/>
                    </a:solidFill>
                  </a:rPr>
                  <a:t>Ebenengleichung in Parameterform</a:t>
                </a:r>
                <a:r>
                  <a:rPr lang="de-DE" sz="3200" dirty="0">
                    <a:solidFill>
                      <a:schemeClr val="bg1"/>
                    </a:solidFill>
                  </a:rPr>
                  <a:t> der Ebene </a:t>
                </a:r>
                <a14:m>
                  <m:oMath xmlns:m="http://schemas.openxmlformats.org/officeDocument/2006/math">
                    <m:r>
                      <a:rPr lang="de-DE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de-DE" sz="3200" dirty="0">
                    <a:solidFill>
                      <a:schemeClr val="bg1"/>
                    </a:solidFill>
                  </a:rPr>
                  <a:t>, die durch diese drei Punkte verläuft.</a:t>
                </a:r>
              </a:p>
            </p:txBody>
          </p:sp>
        </mc:Choice>
        <mc:Fallback xmlns="">
          <p:sp>
            <p:nvSpPr>
              <p:cNvPr id="24" name="Textfeld 23">
                <a:extLst>
                  <a:ext uri="{FF2B5EF4-FFF2-40B4-BE49-F238E27FC236}">
                    <a16:creationId xmlns:a16="http://schemas.microsoft.com/office/drawing/2014/main" id="{C742FA84-994D-6C94-0ED4-302EF01B2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291" y="1435628"/>
                <a:ext cx="9911749" cy="4278094"/>
              </a:xfrm>
              <a:prstGeom prst="rect">
                <a:avLst/>
              </a:prstGeom>
              <a:blipFill>
                <a:blip r:embed="rId3"/>
                <a:stretch>
                  <a:fillRect l="-1599" t="-1854" b="-399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3157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A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F10417-C1A5-9C41-8CAF-6FBA900A4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4999C52-0BA6-B9EF-7024-328FA624709F}"/>
              </a:ext>
            </a:extLst>
          </p:cNvPr>
          <p:cNvSpPr/>
          <p:nvPr/>
        </p:nvSpPr>
        <p:spPr>
          <a:xfrm>
            <a:off x="9509760" y="-1463040"/>
            <a:ext cx="4572000" cy="4572000"/>
          </a:xfrm>
          <a:prstGeom prst="ellipse">
            <a:avLst/>
          </a:prstGeom>
          <a:solidFill>
            <a:srgbClr val="C9821A">
              <a:alpha val="20000"/>
            </a:srgbClr>
          </a:solidFill>
          <a:ln/>
        </p:spPr>
      </p:sp>
      <p:pic>
        <p:nvPicPr>
          <p:cNvPr id="3" name="Image 0" descr="assets/ic_sun.png">
            <a:extLst>
              <a:ext uri="{FF2B5EF4-FFF2-40B4-BE49-F238E27FC236}">
                <a16:creationId xmlns:a16="http://schemas.microsoft.com/office/drawing/2014/main" id="{E9CDB550-D717-19E5-18DD-E23A7DC62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0" y="137160"/>
            <a:ext cx="868680" cy="86868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24C91F87-1A17-B8A8-4E75-2F82FDC2FE8F}"/>
              </a:ext>
            </a:extLst>
          </p:cNvPr>
          <p:cNvSpPr/>
          <p:nvPr/>
        </p:nvSpPr>
        <p:spPr>
          <a:xfrm>
            <a:off x="625990" y="15544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D8B9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ÜBEN: AUFGABEN IM BUCH:</a:t>
            </a:r>
            <a:endParaRPr lang="en-US" sz="15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3496C1CE-E346-8F56-F8A4-7226D3D91DF3}"/>
              </a:ext>
            </a:extLst>
          </p:cNvPr>
          <p:cNvSpPr/>
          <p:nvPr/>
        </p:nvSpPr>
        <p:spPr>
          <a:xfrm>
            <a:off x="625990" y="2027208"/>
            <a:ext cx="10698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4400" dirty="0">
                <a:solidFill>
                  <a:schemeClr val="bg2"/>
                </a:solidFill>
              </a:rPr>
              <a:t>S.208 Nr. 1 </a:t>
            </a:r>
            <a:r>
              <a:rPr lang="en-US" sz="4400" dirty="0" err="1">
                <a:solidFill>
                  <a:schemeClr val="bg2"/>
                </a:solidFill>
              </a:rPr>
              <a:t>a,b</a:t>
            </a:r>
            <a:endParaRPr lang="en-US" sz="4400" dirty="0">
              <a:solidFill>
                <a:schemeClr val="bg2"/>
              </a:solidFill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4400" dirty="0">
                <a:solidFill>
                  <a:schemeClr val="bg2"/>
                </a:solidFill>
              </a:rPr>
              <a:t>		  2 </a:t>
            </a:r>
            <a:r>
              <a:rPr lang="en-US" sz="4400" dirty="0" err="1">
                <a:solidFill>
                  <a:schemeClr val="bg2"/>
                </a:solidFill>
              </a:rPr>
              <a:t>a,b</a:t>
            </a:r>
            <a:endParaRPr lang="en-US" sz="4400" dirty="0">
              <a:solidFill>
                <a:schemeClr val="bg2"/>
              </a:solidFill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4400" dirty="0">
                <a:solidFill>
                  <a:schemeClr val="bg2"/>
                </a:solidFill>
              </a:rPr>
              <a:t>		  4 a (*für Schnelle b)</a:t>
            </a: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C2A25D36-C73A-5CF4-E4C3-27018CBE104A}"/>
              </a:ext>
            </a:extLst>
          </p:cNvPr>
          <p:cNvSpPr/>
          <p:nvPr/>
        </p:nvSpPr>
        <p:spPr>
          <a:xfrm>
            <a:off x="731520" y="6126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Ebenen im Raum  ·  Analytische Geometrie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7211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A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2C5397-0BAF-00FE-A31C-804325745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73B41BF-90A2-499E-9B27-FFF406399F28}"/>
              </a:ext>
            </a:extLst>
          </p:cNvPr>
          <p:cNvSpPr/>
          <p:nvPr/>
        </p:nvSpPr>
        <p:spPr>
          <a:xfrm>
            <a:off x="9509760" y="-1463040"/>
            <a:ext cx="4572000" cy="4572000"/>
          </a:xfrm>
          <a:prstGeom prst="ellipse">
            <a:avLst/>
          </a:prstGeom>
          <a:solidFill>
            <a:srgbClr val="C9821A">
              <a:alpha val="20000"/>
            </a:srgbClr>
          </a:solidFill>
          <a:ln/>
        </p:spPr>
      </p:sp>
      <p:pic>
        <p:nvPicPr>
          <p:cNvPr id="3" name="Image 0" descr="assets/ic_sun.png">
            <a:extLst>
              <a:ext uri="{FF2B5EF4-FFF2-40B4-BE49-F238E27FC236}">
                <a16:creationId xmlns:a16="http://schemas.microsoft.com/office/drawing/2014/main" id="{236AD31A-37F8-5B07-823E-8D304498C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0" y="137160"/>
            <a:ext cx="868680" cy="86868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5B3808EE-A133-DB1D-5C6D-3CDCE0329F06}"/>
              </a:ext>
            </a:extLst>
          </p:cNvPr>
          <p:cNvSpPr/>
          <p:nvPr/>
        </p:nvSpPr>
        <p:spPr>
          <a:xfrm>
            <a:off x="1341982" y="1519974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kern="0" spc="300" dirty="0" err="1">
                <a:solidFill>
                  <a:srgbClr val="D8B9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Schönes</a:t>
            </a:r>
            <a:r>
              <a:rPr lang="en-US" sz="4800" b="1" kern="0" spc="300" dirty="0">
                <a:solidFill>
                  <a:srgbClr val="D8B9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4800" b="1" kern="0" spc="300" dirty="0" err="1">
                <a:solidFill>
                  <a:srgbClr val="D8B9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Wochenende</a:t>
            </a:r>
            <a:r>
              <a:rPr lang="en-US" sz="4800" b="1" kern="0" spc="300" dirty="0">
                <a:solidFill>
                  <a:srgbClr val="D8B9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!</a:t>
            </a:r>
            <a:endParaRPr lang="en-US" sz="480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A2A7F8B2-5DE4-7D91-CA44-97F95D25646C}"/>
              </a:ext>
            </a:extLst>
          </p:cNvPr>
          <p:cNvSpPr/>
          <p:nvPr/>
        </p:nvSpPr>
        <p:spPr>
          <a:xfrm>
            <a:off x="731520" y="61264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9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Ebenen im Raum  ·  Analytische Geometrie</a:t>
            </a:r>
            <a:endParaRPr lang="en-US" sz="1400" dirty="0"/>
          </a:p>
        </p:txBody>
      </p:sp>
      <p:pic>
        <p:nvPicPr>
          <p:cNvPr id="7" name="Grafik 6" descr="52 Hilarious Math Memes Only People Who Didn't Fail Math In School Will  Understand | Bored Panda">
            <a:extLst>
              <a:ext uri="{FF2B5EF4-FFF2-40B4-BE49-F238E27FC236}">
                <a16:creationId xmlns:a16="http://schemas.microsoft.com/office/drawing/2014/main" id="{E3FA99B5-38A8-C91D-3E88-10C091D35C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9138" y="2526366"/>
            <a:ext cx="2740289" cy="277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142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Breitbild</PresentationFormat>
  <Paragraphs>42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Trebuchet MS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Ebenen im Raum – Einstieg (offen)</dc:title>
  <dc:subject>PptxGenJS Presentation</dc:subject>
  <dc:creator>Leon</dc:creator>
  <cp:lastModifiedBy>Leon Bechtel</cp:lastModifiedBy>
  <cp:revision>14</cp:revision>
  <dcterms:created xsi:type="dcterms:W3CDTF">2026-05-28T12:00:28Z</dcterms:created>
  <dcterms:modified xsi:type="dcterms:W3CDTF">2026-05-29T10:31:46Z</dcterms:modified>
</cp:coreProperties>
</file>