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1" d="100"/>
          <a:sy n="91" d="100"/>
        </p:scale>
        <p:origin x="10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7212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E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716768" y="0"/>
            <a:ext cx="1051560" cy="914400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625328" y="4800600"/>
            <a:ext cx="1508760" cy="1508760"/>
          </a:xfrm>
          <a:prstGeom prst="arc">
            <a:avLst/>
          </a:prstGeom>
          <a:solidFill>
            <a:srgbClr val="F5A20A"/>
          </a:solidFill>
          <a:ln w="12700">
            <a:solidFill>
              <a:srgbClr val="F5A20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877824"/>
            <a:ext cx="5303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Binäre Bäume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676656" y="1435608"/>
            <a:ext cx="5577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C8D7E2"/>
                </a:solidFill>
              </a:rPr>
              <a:t>Morsecode, Teilbäume und Traversierung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658368" y="1993392"/>
            <a:ext cx="1508760" cy="292608"/>
          </a:xfrm>
          <a:prstGeom prst="roundRect">
            <a:avLst>
              <a:gd name="adj" fmla="val 25000"/>
            </a:avLst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13232" y="2084832"/>
            <a:ext cx="1399032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30" b="1" dirty="0">
                <a:solidFill>
                  <a:srgbClr val="FFFFFF"/>
                </a:solidFill>
              </a:rPr>
              <a:t>nichtlineare Datenstrukturen</a:t>
            </a:r>
            <a:endParaRPr lang="en-US" sz="530" dirty="0"/>
          </a:p>
        </p:txBody>
      </p:sp>
      <p:sp>
        <p:nvSpPr>
          <p:cNvPr id="8" name="Shape 6"/>
          <p:cNvSpPr/>
          <p:nvPr/>
        </p:nvSpPr>
        <p:spPr>
          <a:xfrm>
            <a:off x="2304288" y="1993392"/>
            <a:ext cx="886968" cy="292608"/>
          </a:xfrm>
          <a:prstGeom prst="roundRect">
            <a:avLst>
              <a:gd name="adj" fmla="val 25000"/>
            </a:avLst>
          </a:prstGeom>
          <a:solidFill>
            <a:srgbClr val="F5A20A"/>
          </a:solidFill>
          <a:ln w="12700">
            <a:solidFill>
              <a:srgbClr val="F5A2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304288" y="2084832"/>
            <a:ext cx="886968" cy="1005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" b="1" dirty="0">
                <a:solidFill>
                  <a:srgbClr val="0D1E30"/>
                </a:solidFill>
              </a:rPr>
              <a:t>2. Stunde</a:t>
            </a:r>
            <a:endParaRPr lang="en-US" sz="560" dirty="0"/>
          </a:p>
        </p:txBody>
      </p:sp>
      <p:sp>
        <p:nvSpPr>
          <p:cNvPr id="10" name="Text 8"/>
          <p:cNvSpPr/>
          <p:nvPr/>
        </p:nvSpPr>
        <p:spPr>
          <a:xfrm>
            <a:off x="658368" y="3730752"/>
            <a:ext cx="10058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F5A20A"/>
                </a:solidFill>
              </a:rPr>
              <a:t>Leitfrage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658368" y="3986784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</a:rPr>
              <a:t>Wie kann man einen Baum systematisch lesen?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58368" y="4507992"/>
            <a:ext cx="5760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8D7E2"/>
                </a:solidFill>
              </a:rPr>
              <a:t>Heute: vom allgemeinen Spielbaum zum binären Codebaum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825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Sicherung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512064" y="6035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dirty="0">
                <a:solidFill>
                  <a:srgbClr val="5B6775"/>
                </a:solidFill>
              </a:rPr>
              <a:t>Gemeinsam präzise formulieren</a:t>
            </a:r>
            <a:endParaRPr lang="en-US" sz="730" dirty="0"/>
          </a:p>
        </p:txBody>
      </p:sp>
      <p:sp>
        <p:nvSpPr>
          <p:cNvPr id="5" name="Text 3"/>
          <p:cNvSpPr/>
          <p:nvPr/>
        </p:nvSpPr>
        <p:spPr>
          <a:xfrm>
            <a:off x="347472" y="6565392"/>
            <a:ext cx="2743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90" dirty="0">
                <a:solidFill>
                  <a:srgbClr val="7B8794"/>
                </a:solidFill>
              </a:rPr>
              <a:t>Baumstrukturen · Binäre Bäume</a:t>
            </a:r>
            <a:endParaRPr lang="en-US" sz="490" dirty="0"/>
          </a:p>
        </p:txBody>
      </p:sp>
      <p:sp>
        <p:nvSpPr>
          <p:cNvPr id="6" name="Text 4"/>
          <p:cNvSpPr/>
          <p:nvPr/>
        </p:nvSpPr>
        <p:spPr>
          <a:xfrm>
            <a:off x="10332720" y="6565392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490" dirty="0">
                <a:solidFill>
                  <a:srgbClr val="7B8794"/>
                </a:solidFill>
              </a:rPr>
              <a:t>Typ: Baum als Datenstruktur</a:t>
            </a:r>
            <a:endParaRPr lang="en-US" sz="490" dirty="0"/>
          </a:p>
        </p:txBody>
      </p:sp>
      <p:sp>
        <p:nvSpPr>
          <p:cNvPr id="7" name="Text 5"/>
          <p:cNvSpPr/>
          <p:nvPr/>
        </p:nvSpPr>
        <p:spPr>
          <a:xfrm>
            <a:off x="5989320" y="6565392"/>
            <a:ext cx="228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90" dirty="0">
                <a:solidFill>
                  <a:srgbClr val="7B8794"/>
                </a:solidFill>
              </a:rPr>
              <a:t>10</a:t>
            </a:r>
            <a:endParaRPr lang="en-US" sz="490" dirty="0"/>
          </a:p>
        </p:txBody>
      </p:sp>
      <p:sp>
        <p:nvSpPr>
          <p:cNvPr id="8" name="Shape 6"/>
          <p:cNvSpPr/>
          <p:nvPr/>
        </p:nvSpPr>
        <p:spPr>
          <a:xfrm>
            <a:off x="777240" y="1143000"/>
            <a:ext cx="48920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60704" y="141732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2536"/>
                </a:solidFill>
              </a:rPr>
              <a:t>Merksatz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060704" y="1874520"/>
            <a:ext cx="4206240" cy="1188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550" dirty="0">
                <a:solidFill>
                  <a:srgbClr val="182536"/>
                </a:solidFill>
              </a:rPr>
              <a:t>Ein binärer Baum besitzt an jedem Knoten höchstens zwei Nachfolger. Die beiden Nachfolger heißen linker und rechter Teilbaum. Diese Teilbäume sind selbst wieder binäre Bäume.</a:t>
            </a:r>
            <a:endParaRPr lang="en-US" sz="1550" dirty="0"/>
          </a:p>
        </p:txBody>
      </p:sp>
      <p:sp>
        <p:nvSpPr>
          <p:cNvPr id="11" name="Shape 9"/>
          <p:cNvSpPr/>
          <p:nvPr/>
        </p:nvSpPr>
        <p:spPr>
          <a:xfrm>
            <a:off x="1060704" y="3822192"/>
            <a:ext cx="4160520" cy="566928"/>
          </a:xfrm>
          <a:prstGeom prst="roundRect">
            <a:avLst>
              <a:gd name="adj" fmla="val 9677"/>
            </a:avLst>
          </a:prstGeom>
          <a:solidFill>
            <a:srgbClr val="DFF7F7"/>
          </a:solidFill>
          <a:ln w="12700">
            <a:solidFill>
              <a:srgbClr val="DFF7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61872" y="4005072"/>
            <a:ext cx="3749040" cy="1554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40" b="1" dirty="0">
                <a:solidFill>
                  <a:srgbClr val="182536"/>
                </a:solidFill>
              </a:rPr>
              <a:t>Traversierungen legen fest, in welcher Reihenfolge alle Knoten besucht werden.</a:t>
            </a:r>
            <a:endParaRPr lang="en-US" sz="940" dirty="0"/>
          </a:p>
        </p:txBody>
      </p:sp>
      <p:sp>
        <p:nvSpPr>
          <p:cNvPr id="13" name="Shape 11"/>
          <p:cNvSpPr/>
          <p:nvPr/>
        </p:nvSpPr>
        <p:spPr>
          <a:xfrm>
            <a:off x="6108192" y="1143000"/>
            <a:ext cx="525780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141732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2536"/>
                </a:solidFill>
              </a:rPr>
              <a:t>Checkfragen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6400800" y="1920240"/>
            <a:ext cx="4434840" cy="228600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27000" indent="-127000">
              <a:lnSpc>
                <a:spcPct val="200000"/>
              </a:lnSpc>
              <a:buSzPct val="100000"/>
              <a:buChar char="•"/>
            </a:pPr>
            <a:r>
              <a:rPr lang="en-US" sz="1200" b="1" dirty="0">
                <a:solidFill>
                  <a:srgbClr val="182536"/>
                </a:solidFill>
              </a:rPr>
              <a:t>Woran erkenne ich einen binären Baum?</a:t>
            </a:r>
            <a:endParaRPr lang="en-US" sz="1200" b="1" dirty="0"/>
          </a:p>
          <a:p>
            <a:pPr marL="127000" indent="-127000">
              <a:lnSpc>
                <a:spcPct val="200000"/>
              </a:lnSpc>
              <a:buSzPct val="100000"/>
              <a:buChar char="•"/>
            </a:pPr>
            <a:r>
              <a:rPr lang="en-US" sz="1200" b="1" dirty="0">
                <a:solidFill>
                  <a:srgbClr val="182536"/>
                </a:solidFill>
              </a:rPr>
              <a:t>Warum ist der Morsecode-Baum binär?</a:t>
            </a:r>
            <a:endParaRPr lang="en-US" sz="1200" b="1" dirty="0"/>
          </a:p>
          <a:p>
            <a:pPr marL="127000" indent="-127000">
              <a:lnSpc>
                <a:spcPct val="200000"/>
              </a:lnSpc>
              <a:buSzPct val="100000"/>
              <a:buChar char="•"/>
            </a:pPr>
            <a:r>
              <a:rPr lang="en-US" sz="1200" b="1" dirty="0">
                <a:solidFill>
                  <a:srgbClr val="182536"/>
                </a:solidFill>
              </a:rPr>
              <a:t>Was ist die rekursive Idee bei der Traversierung?</a:t>
            </a:r>
            <a:endParaRPr lang="en-US" sz="1200" b="1" dirty="0"/>
          </a:p>
          <a:p>
            <a:pPr marL="127000" indent="-127000">
              <a:lnSpc>
                <a:spcPct val="200000"/>
              </a:lnSpc>
              <a:buSzPct val="100000"/>
              <a:buChar char="•"/>
            </a:pPr>
            <a:r>
              <a:rPr lang="en-US" sz="1200" b="1" dirty="0">
                <a:solidFill>
                  <a:srgbClr val="182536"/>
                </a:solidFill>
              </a:rPr>
              <a:t>Worin unterscheiden sich Preorder, Inorder und Postorder?</a:t>
            </a:r>
            <a:endParaRPr lang="en-US" sz="1200" b="1" dirty="0"/>
          </a:p>
          <a:p>
            <a:pPr marL="127000" indent="-127000">
              <a:lnSpc>
                <a:spcPct val="200000"/>
              </a:lnSpc>
              <a:buSzPct val="100000"/>
              <a:buChar char="•"/>
            </a:pPr>
            <a:r>
              <a:rPr lang="en-US" sz="1200" b="1" dirty="0">
                <a:solidFill>
                  <a:srgbClr val="182536"/>
                </a:solidFill>
              </a:rPr>
              <a:t>Welche Aufgabe war am schwierigsten und warum?</a:t>
            </a:r>
            <a:endParaRPr lang="en-US" sz="1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D1E3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58368" y="822960"/>
            <a:ext cx="1554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5A20A"/>
                </a:solidFill>
              </a:rPr>
              <a:t>Ausblick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58368" y="1078992"/>
            <a:ext cx="5120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Von Traversierung zu Suche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58368" y="1664208"/>
            <a:ext cx="5852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C8D7E2"/>
                </a:solidFill>
              </a:rPr>
              <a:t>Nächste Frage: Wie kann man in einem Baum gezielt einen bestimmten Inhalt finden?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658368" y="3977640"/>
            <a:ext cx="4206240" cy="868680"/>
          </a:xfrm>
          <a:prstGeom prst="roundRect">
            <a:avLst>
              <a:gd name="adj" fmla="val 6316"/>
            </a:avLst>
          </a:prstGeom>
          <a:solidFill>
            <a:srgbClr val="173A5B"/>
          </a:solidFill>
          <a:ln w="10160">
            <a:solidFill>
              <a:srgbClr val="173A5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96112" y="425196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40" b="1" dirty="0">
                <a:solidFill>
                  <a:srgbClr val="FFFFFF"/>
                </a:solidFill>
              </a:rPr>
              <a:t>Heute: binäre Bäume lesen und beschreiben</a:t>
            </a:r>
            <a:endParaRPr lang="en-US" sz="1040" dirty="0"/>
          </a:p>
          <a:p>
            <a:pPr marL="0" indent="0">
              <a:buNone/>
            </a:pPr>
            <a:r>
              <a:rPr lang="en-US" sz="1040" b="1" dirty="0">
                <a:solidFill>
                  <a:srgbClr val="FFFFFF"/>
                </a:solidFill>
              </a:rPr>
              <a:t>Nächste Stunde: gezielt in Bäumen suchen</a:t>
            </a:r>
            <a:endParaRPr lang="en-US" sz="1040" dirty="0"/>
          </a:p>
        </p:txBody>
      </p:sp>
      <p:sp>
        <p:nvSpPr>
          <p:cNvPr id="7" name="Shape 5"/>
          <p:cNvSpPr/>
          <p:nvPr/>
        </p:nvSpPr>
        <p:spPr>
          <a:xfrm flipH="1">
            <a:off x="7541172" y="1444752"/>
            <a:ext cx="1008468" cy="777240"/>
          </a:xfrm>
          <a:prstGeom prst="line">
            <a:avLst/>
          </a:prstGeom>
          <a:noFill/>
          <a:ln w="13970">
            <a:solidFill>
              <a:srgbClr val="74D2D1"/>
            </a:solidFill>
            <a:prstDash val="solid"/>
            <a:headEnd type="none"/>
            <a:tailEnd type="none"/>
          </a:ln>
        </p:spPr>
      </p:sp>
      <p:sp>
        <p:nvSpPr>
          <p:cNvPr id="8" name="Shape 6"/>
          <p:cNvSpPr/>
          <p:nvPr/>
        </p:nvSpPr>
        <p:spPr>
          <a:xfrm>
            <a:off x="8549640" y="1444752"/>
            <a:ext cx="1051560" cy="813816"/>
          </a:xfrm>
          <a:prstGeom prst="line">
            <a:avLst/>
          </a:prstGeom>
          <a:noFill/>
          <a:ln w="13970">
            <a:solidFill>
              <a:srgbClr val="74D2D1"/>
            </a:solidFill>
            <a:prstDash val="solid"/>
            <a:headEnd type="none"/>
            <a:tailEnd type="none"/>
          </a:ln>
        </p:spPr>
      </p:sp>
      <p:sp>
        <p:nvSpPr>
          <p:cNvPr id="9" name="Shape 7"/>
          <p:cNvSpPr/>
          <p:nvPr/>
        </p:nvSpPr>
        <p:spPr>
          <a:xfrm flipH="1">
            <a:off x="6995160" y="2587752"/>
            <a:ext cx="502920" cy="777240"/>
          </a:xfrm>
          <a:prstGeom prst="line">
            <a:avLst/>
          </a:prstGeom>
          <a:noFill/>
          <a:ln w="13970">
            <a:solidFill>
              <a:srgbClr val="74D2D1"/>
            </a:solidFill>
            <a:prstDash val="solid"/>
            <a:headEnd type="none"/>
            <a:tailEnd type="none"/>
          </a:ln>
        </p:spPr>
      </p:sp>
      <p:sp>
        <p:nvSpPr>
          <p:cNvPr id="10" name="Shape 8"/>
          <p:cNvSpPr/>
          <p:nvPr/>
        </p:nvSpPr>
        <p:spPr>
          <a:xfrm>
            <a:off x="7498080" y="2587752"/>
            <a:ext cx="502920" cy="813816"/>
          </a:xfrm>
          <a:prstGeom prst="line">
            <a:avLst/>
          </a:prstGeom>
          <a:noFill/>
          <a:ln w="13970">
            <a:solidFill>
              <a:srgbClr val="74D2D1"/>
            </a:solidFill>
            <a:prstDash val="solid"/>
            <a:headEnd type="none"/>
            <a:tailEnd type="none"/>
          </a:ln>
        </p:spPr>
      </p:sp>
      <p:sp>
        <p:nvSpPr>
          <p:cNvPr id="11" name="Shape 9"/>
          <p:cNvSpPr/>
          <p:nvPr/>
        </p:nvSpPr>
        <p:spPr>
          <a:xfrm flipH="1">
            <a:off x="9098280" y="2587752"/>
            <a:ext cx="502920" cy="786384"/>
          </a:xfrm>
          <a:prstGeom prst="line">
            <a:avLst/>
          </a:prstGeom>
          <a:noFill/>
          <a:ln w="13970">
            <a:solidFill>
              <a:srgbClr val="74D2D1"/>
            </a:solidFill>
            <a:prstDash val="solid"/>
            <a:headEnd type="none"/>
            <a:tailEnd type="none"/>
          </a:ln>
        </p:spPr>
      </p:sp>
      <p:sp>
        <p:nvSpPr>
          <p:cNvPr id="12" name="Shape 10"/>
          <p:cNvSpPr/>
          <p:nvPr/>
        </p:nvSpPr>
        <p:spPr>
          <a:xfrm>
            <a:off x="9601200" y="2587752"/>
            <a:ext cx="502920" cy="813816"/>
          </a:xfrm>
          <a:prstGeom prst="line">
            <a:avLst/>
          </a:prstGeom>
          <a:noFill/>
          <a:ln w="13970">
            <a:solidFill>
              <a:srgbClr val="74D2D1"/>
            </a:solidFill>
            <a:prstDash val="solid"/>
            <a:headEnd type="none"/>
            <a:tailEnd type="none"/>
          </a:ln>
        </p:spPr>
      </p:sp>
      <p:sp>
        <p:nvSpPr>
          <p:cNvPr id="13" name="Shape 11"/>
          <p:cNvSpPr/>
          <p:nvPr/>
        </p:nvSpPr>
        <p:spPr>
          <a:xfrm>
            <a:off x="8348472" y="1078992"/>
            <a:ext cx="402336" cy="402336"/>
          </a:xfrm>
          <a:prstGeom prst="ellipse">
            <a:avLst/>
          </a:prstGeom>
          <a:solidFill>
            <a:srgbClr val="FFF0D2"/>
          </a:solidFill>
          <a:ln w="13970">
            <a:solidFill>
              <a:srgbClr val="19A7A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348472" y="1202436"/>
            <a:ext cx="4023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A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7296912" y="2221992"/>
            <a:ext cx="402336" cy="402336"/>
          </a:xfrm>
          <a:prstGeom prst="ellipse">
            <a:avLst/>
          </a:prstGeom>
          <a:solidFill>
            <a:srgbClr val="FFFFFF"/>
          </a:solidFill>
          <a:ln w="13970">
            <a:solidFill>
              <a:srgbClr val="19A7A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296912" y="2345436"/>
            <a:ext cx="4023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B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9400032" y="2221992"/>
            <a:ext cx="402336" cy="402336"/>
          </a:xfrm>
          <a:prstGeom prst="ellipse">
            <a:avLst/>
          </a:prstGeom>
          <a:solidFill>
            <a:srgbClr val="FFFFFF"/>
          </a:solidFill>
          <a:ln w="13970">
            <a:solidFill>
              <a:srgbClr val="19A7A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400032" y="2345436"/>
            <a:ext cx="4023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C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793992" y="3364992"/>
            <a:ext cx="402336" cy="402336"/>
          </a:xfrm>
          <a:prstGeom prst="ellipse">
            <a:avLst/>
          </a:prstGeom>
          <a:solidFill>
            <a:srgbClr val="FFFFFF"/>
          </a:solidFill>
          <a:ln w="13970">
            <a:solidFill>
              <a:srgbClr val="19A7A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793992" y="3488436"/>
            <a:ext cx="4023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D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7799832" y="3364992"/>
            <a:ext cx="402336" cy="402336"/>
          </a:xfrm>
          <a:prstGeom prst="ellipse">
            <a:avLst/>
          </a:prstGeom>
          <a:solidFill>
            <a:srgbClr val="FFFFFF"/>
          </a:solidFill>
          <a:ln w="13970">
            <a:solidFill>
              <a:srgbClr val="19A7A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99832" y="3488436"/>
            <a:ext cx="4023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E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8897112" y="3364992"/>
            <a:ext cx="402336" cy="402336"/>
          </a:xfrm>
          <a:prstGeom prst="ellipse">
            <a:avLst/>
          </a:prstGeom>
          <a:solidFill>
            <a:srgbClr val="FFFFFF"/>
          </a:solidFill>
          <a:ln w="13970">
            <a:solidFill>
              <a:srgbClr val="19A7A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897112" y="3488436"/>
            <a:ext cx="4023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F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9902952" y="3364992"/>
            <a:ext cx="402336" cy="402336"/>
          </a:xfrm>
          <a:prstGeom prst="ellipse">
            <a:avLst/>
          </a:prstGeom>
          <a:solidFill>
            <a:srgbClr val="FFFFFF"/>
          </a:solidFill>
          <a:ln w="13970">
            <a:solidFill>
              <a:srgbClr val="19A7A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9902952" y="3488436"/>
            <a:ext cx="40233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G</a:t>
            </a:r>
            <a:endParaRPr lang="en-US" sz="9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825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Rückblick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512064" y="6035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dirty="0">
                <a:solidFill>
                  <a:srgbClr val="5B6775"/>
                </a:solidFill>
              </a:rPr>
              <a:t>Vom Tic-Tac-Toe-Spielbaum zum neuen Baumtyp</a:t>
            </a:r>
            <a:endParaRPr lang="en-US" sz="730" dirty="0"/>
          </a:p>
        </p:txBody>
      </p:sp>
      <p:sp>
        <p:nvSpPr>
          <p:cNvPr id="5" name="Text 3"/>
          <p:cNvSpPr/>
          <p:nvPr/>
        </p:nvSpPr>
        <p:spPr>
          <a:xfrm>
            <a:off x="347472" y="6565392"/>
            <a:ext cx="2743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90" dirty="0">
                <a:solidFill>
                  <a:srgbClr val="7B8794"/>
                </a:solidFill>
              </a:rPr>
              <a:t>Baumstrukturen · Binäre Bäume</a:t>
            </a:r>
            <a:endParaRPr lang="en-US" sz="490" dirty="0"/>
          </a:p>
        </p:txBody>
      </p:sp>
      <p:sp>
        <p:nvSpPr>
          <p:cNvPr id="6" name="Text 4"/>
          <p:cNvSpPr/>
          <p:nvPr/>
        </p:nvSpPr>
        <p:spPr>
          <a:xfrm>
            <a:off x="10332720" y="6565392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490" dirty="0">
                <a:solidFill>
                  <a:srgbClr val="7B8794"/>
                </a:solidFill>
              </a:rPr>
              <a:t>Typ: Baum als Datenstruktur</a:t>
            </a:r>
            <a:endParaRPr lang="en-US" sz="490" dirty="0"/>
          </a:p>
        </p:txBody>
      </p:sp>
      <p:sp>
        <p:nvSpPr>
          <p:cNvPr id="7" name="Text 5"/>
          <p:cNvSpPr/>
          <p:nvPr/>
        </p:nvSpPr>
        <p:spPr>
          <a:xfrm>
            <a:off x="5989320" y="6565392"/>
            <a:ext cx="228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90" dirty="0">
                <a:solidFill>
                  <a:srgbClr val="7B8794"/>
                </a:solidFill>
              </a:rPr>
              <a:t>2</a:t>
            </a:r>
            <a:endParaRPr lang="en-US" sz="490" dirty="0"/>
          </a:p>
        </p:txBody>
      </p:sp>
      <p:sp>
        <p:nvSpPr>
          <p:cNvPr id="8" name="Shape 6"/>
          <p:cNvSpPr/>
          <p:nvPr/>
        </p:nvSpPr>
        <p:spPr>
          <a:xfrm>
            <a:off x="777240" y="1170432"/>
            <a:ext cx="3931920" cy="4389120"/>
          </a:xfrm>
          <a:prstGeom prst="roundRect">
            <a:avLst>
              <a:gd name="adj" fmla="val 1395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42416" y="141732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2536"/>
                </a:solidFill>
              </a:rPr>
              <a:t>Letzte Stunde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2295144" y="2302459"/>
            <a:ext cx="0" cy="480060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11" name="Shape 9"/>
          <p:cNvSpPr/>
          <p:nvPr/>
        </p:nvSpPr>
        <p:spPr>
          <a:xfrm>
            <a:off x="2295144" y="2302459"/>
            <a:ext cx="720090" cy="480060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12" name="Shape 10"/>
          <p:cNvSpPr/>
          <p:nvPr/>
        </p:nvSpPr>
        <p:spPr>
          <a:xfrm>
            <a:off x="1575054" y="3089758"/>
            <a:ext cx="0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13" name="Shape 11"/>
          <p:cNvSpPr/>
          <p:nvPr/>
        </p:nvSpPr>
        <p:spPr>
          <a:xfrm>
            <a:off x="1575054" y="3089758"/>
            <a:ext cx="336042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14" name="Shape 12"/>
          <p:cNvSpPr/>
          <p:nvPr/>
        </p:nvSpPr>
        <p:spPr>
          <a:xfrm>
            <a:off x="3015234" y="3089758"/>
            <a:ext cx="0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15" name="Shape 13"/>
          <p:cNvSpPr/>
          <p:nvPr/>
        </p:nvSpPr>
        <p:spPr>
          <a:xfrm>
            <a:off x="3015234" y="3089758"/>
            <a:ext cx="336042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16" name="Shape 14"/>
          <p:cNvSpPr/>
          <p:nvPr/>
        </p:nvSpPr>
        <p:spPr>
          <a:xfrm>
            <a:off x="2141525" y="1995221"/>
            <a:ext cx="307238" cy="307238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41525" y="2071116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1421435" y="2782519"/>
            <a:ext cx="307238" cy="307238"/>
          </a:xfrm>
          <a:prstGeom prst="ellipse">
            <a:avLst/>
          </a:prstGeom>
          <a:solidFill>
            <a:srgbClr val="FFFFFF"/>
          </a:solidFill>
          <a:ln w="13970">
            <a:solidFill>
              <a:srgbClr val="078B8E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19" name="Text 17"/>
          <p:cNvSpPr/>
          <p:nvPr/>
        </p:nvSpPr>
        <p:spPr>
          <a:xfrm>
            <a:off x="1421435" y="2858414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861615" y="2782519"/>
            <a:ext cx="307238" cy="307238"/>
          </a:xfrm>
          <a:prstGeom prst="ellipse">
            <a:avLst/>
          </a:prstGeom>
          <a:solidFill>
            <a:srgbClr val="FFFFFF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861615" y="2858414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1085393" y="355061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85393" y="3626510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1757477" y="355061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757477" y="3626510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2525573" y="355061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525573" y="3626510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197657" y="355061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197657" y="3626510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914400" y="4480560"/>
            <a:ext cx="3474720" cy="8229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ein Spielzustand ist ein Knoten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ein Zug führt zu einem Nachfolger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ein Knoten kann viele Nachfolger haben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230368" y="1170432"/>
            <a:ext cx="6172200" cy="4389120"/>
          </a:xfrm>
          <a:prstGeom prst="roundRect">
            <a:avLst>
              <a:gd name="adj" fmla="val 1250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5504688" y="141732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2536"/>
                </a:solidFill>
              </a:rPr>
              <a:t>Neue Frage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5504688" y="1847088"/>
            <a:ext cx="53949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78B8E"/>
                </a:solidFill>
              </a:rPr>
              <a:t>Was passiert, wenn jeder Knoten höchstens zwei direkte Nachfolger haben darf?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5504687" y="2852928"/>
            <a:ext cx="5525919" cy="86773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300" dirty="0">
                <a:solidFill>
                  <a:srgbClr val="182536"/>
                </a:solidFill>
              </a:rPr>
              <a:t>Denkt an den Tic-Tac-Toe-Baum. Welche Eigenschaften bleiben gleich, welche ändern </a:t>
            </a:r>
            <a:r>
              <a:rPr lang="en-US" sz="1300" dirty="0" err="1">
                <a:solidFill>
                  <a:srgbClr val="182536"/>
                </a:solidFill>
              </a:rPr>
              <a:t>sich</a:t>
            </a:r>
            <a:r>
              <a:rPr lang="en-US" sz="1300" dirty="0">
                <a:solidFill>
                  <a:srgbClr val="182536"/>
                </a:solidFill>
              </a:rPr>
              <a:t>? </a:t>
            </a:r>
          </a:p>
          <a:p>
            <a:pPr marL="0" indent="0">
              <a:buNone/>
            </a:pPr>
            <a:endParaRPr lang="en-US" sz="1300" dirty="0">
              <a:solidFill>
                <a:srgbClr val="182536"/>
              </a:solidFill>
            </a:endParaRPr>
          </a:p>
          <a:p>
            <a:pPr marL="0" indent="0">
              <a:buNone/>
            </a:pPr>
            <a:r>
              <a:rPr lang="en-US" sz="1300" b="1" dirty="0" err="1">
                <a:solidFill>
                  <a:srgbClr val="182536"/>
                </a:solidFill>
              </a:rPr>
              <a:t>Skizziert</a:t>
            </a:r>
            <a:r>
              <a:rPr lang="en-US" sz="1300" b="1" dirty="0">
                <a:solidFill>
                  <a:srgbClr val="182536"/>
                </a:solidFill>
              </a:rPr>
              <a:t> </a:t>
            </a:r>
            <a:r>
              <a:rPr lang="en-US" sz="1300" b="1" dirty="0" err="1">
                <a:solidFill>
                  <a:srgbClr val="182536"/>
                </a:solidFill>
              </a:rPr>
              <a:t>einen</a:t>
            </a:r>
            <a:r>
              <a:rPr lang="en-US" sz="1300" b="1" dirty="0">
                <a:solidFill>
                  <a:srgbClr val="182536"/>
                </a:solidFill>
              </a:rPr>
              <a:t> </a:t>
            </a:r>
            <a:r>
              <a:rPr lang="en-US" sz="1300" b="1" dirty="0" err="1">
                <a:solidFill>
                  <a:srgbClr val="182536"/>
                </a:solidFill>
              </a:rPr>
              <a:t>solchen</a:t>
            </a:r>
            <a:r>
              <a:rPr lang="en-US" sz="1300" b="1" dirty="0">
                <a:solidFill>
                  <a:srgbClr val="182536"/>
                </a:solidFill>
              </a:rPr>
              <a:t> Baum </a:t>
            </a:r>
            <a:r>
              <a:rPr lang="en-US" sz="1300" b="1" dirty="0" err="1">
                <a:solidFill>
                  <a:srgbClr val="182536"/>
                </a:solidFill>
              </a:rPr>
              <a:t>mit</a:t>
            </a:r>
            <a:r>
              <a:rPr lang="en-US" sz="1300" b="1" dirty="0">
                <a:solidFill>
                  <a:srgbClr val="182536"/>
                </a:solidFill>
              </a:rPr>
              <a:t> der </a:t>
            </a:r>
            <a:r>
              <a:rPr lang="en-US" sz="1300" b="1" dirty="0" err="1">
                <a:solidFill>
                  <a:srgbClr val="182536"/>
                </a:solidFill>
              </a:rPr>
              <a:t>Höhe</a:t>
            </a:r>
            <a:r>
              <a:rPr lang="en-US" sz="1300" b="1" dirty="0">
                <a:solidFill>
                  <a:srgbClr val="182536"/>
                </a:solidFill>
              </a:rPr>
              <a:t> 3!</a:t>
            </a:r>
            <a:endParaRPr lang="en-US" sz="1300" b="1" dirty="0"/>
          </a:p>
        </p:txBody>
      </p:sp>
      <p:sp>
        <p:nvSpPr>
          <p:cNvPr id="38" name="Shape 9">
            <a:extLst>
              <a:ext uri="{FF2B5EF4-FFF2-40B4-BE49-F238E27FC236}">
                <a16:creationId xmlns:a16="http://schemas.microsoft.com/office/drawing/2014/main" id="{7A76421E-31E1-49D1-C06A-356D86953C98}"/>
              </a:ext>
            </a:extLst>
          </p:cNvPr>
          <p:cNvSpPr/>
          <p:nvPr/>
        </p:nvSpPr>
        <p:spPr>
          <a:xfrm flipH="1">
            <a:off x="1638606" y="2296059"/>
            <a:ext cx="656538" cy="486459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39" name="Shape 11">
            <a:extLst>
              <a:ext uri="{FF2B5EF4-FFF2-40B4-BE49-F238E27FC236}">
                <a16:creationId xmlns:a16="http://schemas.microsoft.com/office/drawing/2014/main" id="{BD1E2B26-DD0B-22BF-B53F-64D68284EFE8}"/>
              </a:ext>
            </a:extLst>
          </p:cNvPr>
          <p:cNvSpPr/>
          <p:nvPr/>
        </p:nvSpPr>
        <p:spPr>
          <a:xfrm flipH="1">
            <a:off x="1267814" y="3098900"/>
            <a:ext cx="296574" cy="451716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40" name="Shape 20">
            <a:extLst>
              <a:ext uri="{FF2B5EF4-FFF2-40B4-BE49-F238E27FC236}">
                <a16:creationId xmlns:a16="http://schemas.microsoft.com/office/drawing/2014/main" id="{614AD7FE-0FC9-0611-60FB-3B724E41883D}"/>
              </a:ext>
            </a:extLst>
          </p:cNvPr>
          <p:cNvSpPr/>
          <p:nvPr/>
        </p:nvSpPr>
        <p:spPr>
          <a:xfrm>
            <a:off x="1421435" y="356378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1" name="Shape 24">
            <a:extLst>
              <a:ext uri="{FF2B5EF4-FFF2-40B4-BE49-F238E27FC236}">
                <a16:creationId xmlns:a16="http://schemas.microsoft.com/office/drawing/2014/main" id="{4938A81A-F128-EE29-EFDD-B764E6B91478}"/>
              </a:ext>
            </a:extLst>
          </p:cNvPr>
          <p:cNvSpPr/>
          <p:nvPr/>
        </p:nvSpPr>
        <p:spPr>
          <a:xfrm>
            <a:off x="2141525" y="2769718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2" name="Shape 13">
            <a:extLst>
              <a:ext uri="{FF2B5EF4-FFF2-40B4-BE49-F238E27FC236}">
                <a16:creationId xmlns:a16="http://schemas.microsoft.com/office/drawing/2014/main" id="{E8D7F9AF-3252-8295-25C9-20DB8AC70D76}"/>
              </a:ext>
            </a:extLst>
          </p:cNvPr>
          <p:cNvSpPr/>
          <p:nvPr/>
        </p:nvSpPr>
        <p:spPr>
          <a:xfrm flipH="1">
            <a:off x="2676450" y="3098900"/>
            <a:ext cx="338784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43" name="Shape 24">
            <a:extLst>
              <a:ext uri="{FF2B5EF4-FFF2-40B4-BE49-F238E27FC236}">
                <a16:creationId xmlns:a16="http://schemas.microsoft.com/office/drawing/2014/main" id="{350D0F34-25A6-EDDE-160D-EF91B71A34FF}"/>
              </a:ext>
            </a:extLst>
          </p:cNvPr>
          <p:cNvSpPr/>
          <p:nvPr/>
        </p:nvSpPr>
        <p:spPr>
          <a:xfrm>
            <a:off x="2850950" y="3531561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825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Einstieg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512064" y="6035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dirty="0">
                <a:solidFill>
                  <a:srgbClr val="5B6775"/>
                </a:solidFill>
              </a:rPr>
              <a:t>Der Morsecode-Baum als erstes Beispiel</a:t>
            </a:r>
            <a:endParaRPr lang="en-US" sz="730" dirty="0"/>
          </a:p>
        </p:txBody>
      </p:sp>
      <p:sp>
        <p:nvSpPr>
          <p:cNvPr id="5" name="Text 3"/>
          <p:cNvSpPr/>
          <p:nvPr/>
        </p:nvSpPr>
        <p:spPr>
          <a:xfrm>
            <a:off x="347472" y="6565392"/>
            <a:ext cx="2743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90" dirty="0">
                <a:solidFill>
                  <a:srgbClr val="7B8794"/>
                </a:solidFill>
              </a:rPr>
              <a:t>Baumstrukturen · Binäre Bäume</a:t>
            </a:r>
            <a:endParaRPr lang="en-US" sz="490" dirty="0"/>
          </a:p>
        </p:txBody>
      </p:sp>
      <p:sp>
        <p:nvSpPr>
          <p:cNvPr id="6" name="Text 4"/>
          <p:cNvSpPr/>
          <p:nvPr/>
        </p:nvSpPr>
        <p:spPr>
          <a:xfrm>
            <a:off x="10332720" y="6565392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490" dirty="0">
                <a:solidFill>
                  <a:srgbClr val="7B8794"/>
                </a:solidFill>
              </a:rPr>
              <a:t>Typ: Baum als Datenstruktur</a:t>
            </a:r>
            <a:endParaRPr lang="en-US" sz="490" dirty="0"/>
          </a:p>
        </p:txBody>
      </p:sp>
      <p:sp>
        <p:nvSpPr>
          <p:cNvPr id="7" name="Text 5"/>
          <p:cNvSpPr/>
          <p:nvPr/>
        </p:nvSpPr>
        <p:spPr>
          <a:xfrm>
            <a:off x="5989320" y="6565392"/>
            <a:ext cx="228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90" dirty="0">
                <a:solidFill>
                  <a:srgbClr val="7B8794"/>
                </a:solidFill>
              </a:rPr>
              <a:t>3</a:t>
            </a:r>
            <a:endParaRPr lang="en-US" sz="490" dirty="0"/>
          </a:p>
        </p:txBody>
      </p:sp>
      <p:sp>
        <p:nvSpPr>
          <p:cNvPr id="8" name="Shape 6"/>
          <p:cNvSpPr/>
          <p:nvPr/>
        </p:nvSpPr>
        <p:spPr>
          <a:xfrm>
            <a:off x="548640" y="1051560"/>
            <a:ext cx="7635240" cy="5029200"/>
          </a:xfrm>
          <a:prstGeom prst="roundRect">
            <a:avLst>
              <a:gd name="adj" fmla="val 1091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9" name="Image 0" descr="/mnt/data/morse_tree_ful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36" y="1261872"/>
            <a:ext cx="6908561" cy="4517136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8458200" y="1051560"/>
            <a:ext cx="3154680" cy="5029200"/>
          </a:xfrm>
          <a:prstGeom prst="roundRect">
            <a:avLst>
              <a:gd name="adj" fmla="val 1739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1" name="Text 8"/>
          <p:cNvSpPr/>
          <p:nvPr/>
        </p:nvSpPr>
        <p:spPr>
          <a:xfrm>
            <a:off x="8732520" y="1353312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2536"/>
                </a:solidFill>
              </a:rPr>
              <a:t>Beobachtet den Baum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8641080" y="1828800"/>
            <a:ext cx="2697480" cy="233172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Welche Bedeutung haben Punkt und Strich?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Wie viele Nachfolger kann ein Knoten höchstens haben?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Woran erkennt man linke und rechte Teilbäume?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Warum endet jeder Code bei einem Buchstaben?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8732520" y="4690872"/>
            <a:ext cx="2468880" cy="566928"/>
          </a:xfrm>
          <a:prstGeom prst="roundRect">
            <a:avLst>
              <a:gd name="adj" fmla="val 9677"/>
            </a:avLst>
          </a:prstGeom>
          <a:solidFill>
            <a:srgbClr val="DFF7F7"/>
          </a:solidFill>
          <a:ln w="12700">
            <a:solidFill>
              <a:srgbClr val="DFF7F7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887968" y="4809744"/>
            <a:ext cx="2176272" cy="3383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830" b="1" dirty="0">
                <a:solidFill>
                  <a:srgbClr val="182536"/>
                </a:solidFill>
              </a:rPr>
              <a:t>Arbeitsimpuls</a:t>
            </a:r>
            <a:endParaRPr lang="en-US" sz="830" dirty="0"/>
          </a:p>
          <a:p>
            <a:pPr marL="0" indent="0">
              <a:buNone/>
            </a:pPr>
            <a:r>
              <a:rPr lang="en-US" sz="830" b="1" dirty="0">
                <a:solidFill>
                  <a:srgbClr val="182536"/>
                </a:solidFill>
              </a:rPr>
              <a:t>Erklärt einen Buchstaben über seinen Weg von der Wurzel.</a:t>
            </a:r>
            <a:endParaRPr lang="en-US" sz="83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825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Vergleich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512064" y="6035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dirty="0">
                <a:solidFill>
                  <a:srgbClr val="5B6775"/>
                </a:solidFill>
              </a:rPr>
              <a:t>Was unterscheidet den Morsecode-Baum vom Tic-Tac-Toe-Baum?</a:t>
            </a:r>
            <a:endParaRPr lang="en-US" sz="730" dirty="0"/>
          </a:p>
        </p:txBody>
      </p:sp>
      <p:sp>
        <p:nvSpPr>
          <p:cNvPr id="5" name="Text 3"/>
          <p:cNvSpPr/>
          <p:nvPr/>
        </p:nvSpPr>
        <p:spPr>
          <a:xfrm>
            <a:off x="347472" y="6565392"/>
            <a:ext cx="2743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90" dirty="0">
                <a:solidFill>
                  <a:srgbClr val="7B8794"/>
                </a:solidFill>
              </a:rPr>
              <a:t>Baumstrukturen · Binäre Bäume</a:t>
            </a:r>
            <a:endParaRPr lang="en-US" sz="490" dirty="0"/>
          </a:p>
        </p:txBody>
      </p:sp>
      <p:sp>
        <p:nvSpPr>
          <p:cNvPr id="6" name="Text 4"/>
          <p:cNvSpPr/>
          <p:nvPr/>
        </p:nvSpPr>
        <p:spPr>
          <a:xfrm>
            <a:off x="10332720" y="6565392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490" dirty="0">
                <a:solidFill>
                  <a:srgbClr val="7B8794"/>
                </a:solidFill>
              </a:rPr>
              <a:t>Typ: Baum als Datenstruktur</a:t>
            </a:r>
            <a:endParaRPr lang="en-US" sz="490" dirty="0"/>
          </a:p>
        </p:txBody>
      </p:sp>
      <p:sp>
        <p:nvSpPr>
          <p:cNvPr id="7" name="Text 5"/>
          <p:cNvSpPr/>
          <p:nvPr/>
        </p:nvSpPr>
        <p:spPr>
          <a:xfrm>
            <a:off x="5989320" y="6565392"/>
            <a:ext cx="228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90" dirty="0">
                <a:solidFill>
                  <a:srgbClr val="7B8794"/>
                </a:solidFill>
              </a:rPr>
              <a:t>4</a:t>
            </a:r>
            <a:endParaRPr lang="en-US" sz="490" dirty="0"/>
          </a:p>
        </p:txBody>
      </p:sp>
      <p:sp>
        <p:nvSpPr>
          <p:cNvPr id="8" name="Shape 6"/>
          <p:cNvSpPr/>
          <p:nvPr/>
        </p:nvSpPr>
        <p:spPr>
          <a:xfrm>
            <a:off x="777240" y="1143000"/>
            <a:ext cx="507492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51560" y="141732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2536"/>
                </a:solidFill>
              </a:rPr>
              <a:t>Tic-Tac-Toe-Spielbaum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1024128" y="4389120"/>
            <a:ext cx="4480560" cy="804672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Knoten stehen für Spielzustände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Nachfolger entstehen durch mögliche Züge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ein Knoten kann mehr als zwei Nachfolger haben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6309360" y="1143000"/>
            <a:ext cx="507492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583680" y="141732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82536"/>
                </a:solidFill>
              </a:rPr>
              <a:t>Morsecode-Baum</a:t>
            </a:r>
            <a:endParaRPr lang="en-US" sz="1600" dirty="0"/>
          </a:p>
        </p:txBody>
      </p:sp>
      <p:sp>
        <p:nvSpPr>
          <p:cNvPr id="33" name="Shape 31"/>
          <p:cNvSpPr/>
          <p:nvPr/>
        </p:nvSpPr>
        <p:spPr>
          <a:xfrm flipH="1">
            <a:off x="7520026" y="2126894"/>
            <a:ext cx="618134" cy="502920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34" name="Shape 32"/>
          <p:cNvSpPr/>
          <p:nvPr/>
        </p:nvSpPr>
        <p:spPr>
          <a:xfrm>
            <a:off x="8138160" y="2126894"/>
            <a:ext cx="754380" cy="502920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35" name="Shape 33"/>
          <p:cNvSpPr/>
          <p:nvPr/>
        </p:nvSpPr>
        <p:spPr>
          <a:xfrm flipH="1">
            <a:off x="7039051" y="2951683"/>
            <a:ext cx="344729" cy="471831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36" name="Shape 34"/>
          <p:cNvSpPr/>
          <p:nvPr/>
        </p:nvSpPr>
        <p:spPr>
          <a:xfrm>
            <a:off x="7383780" y="2951683"/>
            <a:ext cx="352044" cy="482803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37" name="Shape 35"/>
          <p:cNvSpPr/>
          <p:nvPr/>
        </p:nvSpPr>
        <p:spPr>
          <a:xfrm flipH="1">
            <a:off x="8570671" y="2951683"/>
            <a:ext cx="321869" cy="471831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38" name="Shape 36"/>
          <p:cNvSpPr/>
          <p:nvPr/>
        </p:nvSpPr>
        <p:spPr>
          <a:xfrm>
            <a:off x="8892540" y="2951683"/>
            <a:ext cx="352044" cy="482803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39" name="Shape 37"/>
          <p:cNvSpPr/>
          <p:nvPr/>
        </p:nvSpPr>
        <p:spPr>
          <a:xfrm>
            <a:off x="7977226" y="1805026"/>
            <a:ext cx="321869" cy="321869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7977226" y="1888236"/>
            <a:ext cx="321869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A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7222846" y="2629814"/>
            <a:ext cx="321869" cy="321869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222846" y="2713025"/>
            <a:ext cx="321869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B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8731606" y="2629814"/>
            <a:ext cx="321869" cy="321869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8731606" y="2713025"/>
            <a:ext cx="321869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C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6870802" y="3434486"/>
            <a:ext cx="321869" cy="321869"/>
          </a:xfrm>
          <a:prstGeom prst="ellipse">
            <a:avLst/>
          </a:prstGeom>
          <a:solidFill>
            <a:srgbClr val="FFFFFF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870802" y="3517697"/>
            <a:ext cx="321869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D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7574890" y="3434486"/>
            <a:ext cx="321869" cy="321869"/>
          </a:xfrm>
          <a:prstGeom prst="ellipse">
            <a:avLst/>
          </a:prstGeom>
          <a:solidFill>
            <a:srgbClr val="FFFFFF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7574890" y="3517697"/>
            <a:ext cx="321869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E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8379562" y="3434486"/>
            <a:ext cx="321869" cy="321869"/>
          </a:xfrm>
          <a:prstGeom prst="ellipse">
            <a:avLst/>
          </a:prstGeom>
          <a:solidFill>
            <a:srgbClr val="FFFFFF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8379562" y="3517697"/>
            <a:ext cx="321869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F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9083650" y="3434486"/>
            <a:ext cx="321869" cy="321869"/>
          </a:xfrm>
          <a:prstGeom prst="ellipse">
            <a:avLst/>
          </a:prstGeom>
          <a:solidFill>
            <a:srgbClr val="FFFFFF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9083650" y="3517697"/>
            <a:ext cx="321869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b="1" dirty="0">
                <a:solidFill>
                  <a:srgbClr val="182536"/>
                </a:solidFill>
              </a:rPr>
              <a:t>G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903720" y="3913632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78B8E"/>
                </a:solidFill>
              </a:rPr>
              <a:t>Punkt oder Strich entscheidet die Richtung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6565392" y="4389120"/>
            <a:ext cx="4480560" cy="804672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Knoten stehen für Zeichen oder Zwischenstationen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jeder Schritt ist Punkt oder Strich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höchstens zwei Nachfolger pro Knoten</a:t>
            </a:r>
            <a:endParaRPr lang="en-US" sz="1100" dirty="0"/>
          </a:p>
        </p:txBody>
      </p:sp>
      <p:sp>
        <p:nvSpPr>
          <p:cNvPr id="57" name="Shape 8">
            <a:extLst>
              <a:ext uri="{FF2B5EF4-FFF2-40B4-BE49-F238E27FC236}">
                <a16:creationId xmlns:a16="http://schemas.microsoft.com/office/drawing/2014/main" id="{5D5C36F2-20F1-EFFF-5A8A-08051657205C}"/>
              </a:ext>
            </a:extLst>
          </p:cNvPr>
          <p:cNvSpPr/>
          <p:nvPr/>
        </p:nvSpPr>
        <p:spPr>
          <a:xfrm>
            <a:off x="2295144" y="2302459"/>
            <a:ext cx="0" cy="480060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58" name="Shape 9">
            <a:extLst>
              <a:ext uri="{FF2B5EF4-FFF2-40B4-BE49-F238E27FC236}">
                <a16:creationId xmlns:a16="http://schemas.microsoft.com/office/drawing/2014/main" id="{117332BB-A6B5-6D57-C836-EFD6230D43D5}"/>
              </a:ext>
            </a:extLst>
          </p:cNvPr>
          <p:cNvSpPr/>
          <p:nvPr/>
        </p:nvSpPr>
        <p:spPr>
          <a:xfrm>
            <a:off x="2295144" y="2302459"/>
            <a:ext cx="720090" cy="480060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59" name="Shape 10">
            <a:extLst>
              <a:ext uri="{FF2B5EF4-FFF2-40B4-BE49-F238E27FC236}">
                <a16:creationId xmlns:a16="http://schemas.microsoft.com/office/drawing/2014/main" id="{CD471863-3F22-FC54-2AB1-B7F351F9163A}"/>
              </a:ext>
            </a:extLst>
          </p:cNvPr>
          <p:cNvSpPr/>
          <p:nvPr/>
        </p:nvSpPr>
        <p:spPr>
          <a:xfrm>
            <a:off x="1575054" y="3089758"/>
            <a:ext cx="0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60" name="Shape 11">
            <a:extLst>
              <a:ext uri="{FF2B5EF4-FFF2-40B4-BE49-F238E27FC236}">
                <a16:creationId xmlns:a16="http://schemas.microsoft.com/office/drawing/2014/main" id="{1F5D832D-6E1A-A61F-5A20-88EB4DBCDB46}"/>
              </a:ext>
            </a:extLst>
          </p:cNvPr>
          <p:cNvSpPr/>
          <p:nvPr/>
        </p:nvSpPr>
        <p:spPr>
          <a:xfrm>
            <a:off x="1575054" y="3089758"/>
            <a:ext cx="336042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61" name="Shape 12">
            <a:extLst>
              <a:ext uri="{FF2B5EF4-FFF2-40B4-BE49-F238E27FC236}">
                <a16:creationId xmlns:a16="http://schemas.microsoft.com/office/drawing/2014/main" id="{9C94E611-9C6E-51B8-FE40-328746AB87F3}"/>
              </a:ext>
            </a:extLst>
          </p:cNvPr>
          <p:cNvSpPr/>
          <p:nvPr/>
        </p:nvSpPr>
        <p:spPr>
          <a:xfrm>
            <a:off x="3015234" y="3089758"/>
            <a:ext cx="0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62" name="Shape 13">
            <a:extLst>
              <a:ext uri="{FF2B5EF4-FFF2-40B4-BE49-F238E27FC236}">
                <a16:creationId xmlns:a16="http://schemas.microsoft.com/office/drawing/2014/main" id="{113D6560-FC0C-381B-AA1B-756B30D5C117}"/>
              </a:ext>
            </a:extLst>
          </p:cNvPr>
          <p:cNvSpPr/>
          <p:nvPr/>
        </p:nvSpPr>
        <p:spPr>
          <a:xfrm>
            <a:off x="3015234" y="3089758"/>
            <a:ext cx="336042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63" name="Shape 14">
            <a:extLst>
              <a:ext uri="{FF2B5EF4-FFF2-40B4-BE49-F238E27FC236}">
                <a16:creationId xmlns:a16="http://schemas.microsoft.com/office/drawing/2014/main" id="{903A0DB7-1E92-4C98-9AAC-092C7E90FF87}"/>
              </a:ext>
            </a:extLst>
          </p:cNvPr>
          <p:cNvSpPr/>
          <p:nvPr/>
        </p:nvSpPr>
        <p:spPr>
          <a:xfrm>
            <a:off x="2141525" y="1995221"/>
            <a:ext cx="307238" cy="307238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64" name="Text 15">
            <a:extLst>
              <a:ext uri="{FF2B5EF4-FFF2-40B4-BE49-F238E27FC236}">
                <a16:creationId xmlns:a16="http://schemas.microsoft.com/office/drawing/2014/main" id="{5295A5EA-74FB-BF41-EF2D-2EDB712C9F40}"/>
              </a:ext>
            </a:extLst>
          </p:cNvPr>
          <p:cNvSpPr/>
          <p:nvPr/>
        </p:nvSpPr>
        <p:spPr>
          <a:xfrm>
            <a:off x="2141525" y="2071116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65" name="Shape 16">
            <a:extLst>
              <a:ext uri="{FF2B5EF4-FFF2-40B4-BE49-F238E27FC236}">
                <a16:creationId xmlns:a16="http://schemas.microsoft.com/office/drawing/2014/main" id="{12B999A6-FC66-5873-27E5-20BA413D23EE}"/>
              </a:ext>
            </a:extLst>
          </p:cNvPr>
          <p:cNvSpPr/>
          <p:nvPr/>
        </p:nvSpPr>
        <p:spPr>
          <a:xfrm>
            <a:off x="1421435" y="2782519"/>
            <a:ext cx="307238" cy="307238"/>
          </a:xfrm>
          <a:prstGeom prst="ellipse">
            <a:avLst/>
          </a:prstGeom>
          <a:solidFill>
            <a:srgbClr val="FFFFFF"/>
          </a:solidFill>
          <a:ln w="13970">
            <a:solidFill>
              <a:srgbClr val="078B8E"/>
            </a:solidFill>
            <a:prstDash val="solid"/>
          </a:ln>
        </p:spPr>
        <p:txBody>
          <a:bodyPr/>
          <a:lstStyle/>
          <a:p>
            <a:endParaRPr lang="de-DE" dirty="0"/>
          </a:p>
        </p:txBody>
      </p:sp>
      <p:sp>
        <p:nvSpPr>
          <p:cNvPr id="66" name="Text 17">
            <a:extLst>
              <a:ext uri="{FF2B5EF4-FFF2-40B4-BE49-F238E27FC236}">
                <a16:creationId xmlns:a16="http://schemas.microsoft.com/office/drawing/2014/main" id="{0D6D1BA0-5B2A-3F12-1AFD-001BF73DABB4}"/>
              </a:ext>
            </a:extLst>
          </p:cNvPr>
          <p:cNvSpPr/>
          <p:nvPr/>
        </p:nvSpPr>
        <p:spPr>
          <a:xfrm>
            <a:off x="1421435" y="2858414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67" name="Shape 18">
            <a:extLst>
              <a:ext uri="{FF2B5EF4-FFF2-40B4-BE49-F238E27FC236}">
                <a16:creationId xmlns:a16="http://schemas.microsoft.com/office/drawing/2014/main" id="{0A02FD1A-6858-1929-4F4C-010A04C88CF2}"/>
              </a:ext>
            </a:extLst>
          </p:cNvPr>
          <p:cNvSpPr/>
          <p:nvPr/>
        </p:nvSpPr>
        <p:spPr>
          <a:xfrm>
            <a:off x="2861615" y="2782519"/>
            <a:ext cx="307238" cy="307238"/>
          </a:xfrm>
          <a:prstGeom prst="ellipse">
            <a:avLst/>
          </a:prstGeom>
          <a:solidFill>
            <a:srgbClr val="FFFFFF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68" name="Text 19">
            <a:extLst>
              <a:ext uri="{FF2B5EF4-FFF2-40B4-BE49-F238E27FC236}">
                <a16:creationId xmlns:a16="http://schemas.microsoft.com/office/drawing/2014/main" id="{5776C518-F019-5512-0851-D0DDC1C39EA8}"/>
              </a:ext>
            </a:extLst>
          </p:cNvPr>
          <p:cNvSpPr/>
          <p:nvPr/>
        </p:nvSpPr>
        <p:spPr>
          <a:xfrm>
            <a:off x="2861615" y="2858414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69" name="Shape 20">
            <a:extLst>
              <a:ext uri="{FF2B5EF4-FFF2-40B4-BE49-F238E27FC236}">
                <a16:creationId xmlns:a16="http://schemas.microsoft.com/office/drawing/2014/main" id="{9702396B-456D-EEDD-FA22-66DA37E2E866}"/>
              </a:ext>
            </a:extLst>
          </p:cNvPr>
          <p:cNvSpPr/>
          <p:nvPr/>
        </p:nvSpPr>
        <p:spPr>
          <a:xfrm>
            <a:off x="1085393" y="355061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70" name="Text 21">
            <a:extLst>
              <a:ext uri="{FF2B5EF4-FFF2-40B4-BE49-F238E27FC236}">
                <a16:creationId xmlns:a16="http://schemas.microsoft.com/office/drawing/2014/main" id="{67390121-99AC-005D-D438-FFA3886E9407}"/>
              </a:ext>
            </a:extLst>
          </p:cNvPr>
          <p:cNvSpPr/>
          <p:nvPr/>
        </p:nvSpPr>
        <p:spPr>
          <a:xfrm>
            <a:off x="1085393" y="3626510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71" name="Shape 22">
            <a:extLst>
              <a:ext uri="{FF2B5EF4-FFF2-40B4-BE49-F238E27FC236}">
                <a16:creationId xmlns:a16="http://schemas.microsoft.com/office/drawing/2014/main" id="{696F2982-68BC-C560-460C-9FEEC78C27CB}"/>
              </a:ext>
            </a:extLst>
          </p:cNvPr>
          <p:cNvSpPr/>
          <p:nvPr/>
        </p:nvSpPr>
        <p:spPr>
          <a:xfrm>
            <a:off x="1757477" y="355061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72" name="Text 23">
            <a:extLst>
              <a:ext uri="{FF2B5EF4-FFF2-40B4-BE49-F238E27FC236}">
                <a16:creationId xmlns:a16="http://schemas.microsoft.com/office/drawing/2014/main" id="{C484B436-35FD-757F-EC5A-0535D31A702E}"/>
              </a:ext>
            </a:extLst>
          </p:cNvPr>
          <p:cNvSpPr/>
          <p:nvPr/>
        </p:nvSpPr>
        <p:spPr>
          <a:xfrm>
            <a:off x="1757477" y="3626510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73" name="Shape 24">
            <a:extLst>
              <a:ext uri="{FF2B5EF4-FFF2-40B4-BE49-F238E27FC236}">
                <a16:creationId xmlns:a16="http://schemas.microsoft.com/office/drawing/2014/main" id="{38737012-9D49-E556-0DCE-E3989FEE8E67}"/>
              </a:ext>
            </a:extLst>
          </p:cNvPr>
          <p:cNvSpPr/>
          <p:nvPr/>
        </p:nvSpPr>
        <p:spPr>
          <a:xfrm>
            <a:off x="2525573" y="355061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74" name="Text 25">
            <a:extLst>
              <a:ext uri="{FF2B5EF4-FFF2-40B4-BE49-F238E27FC236}">
                <a16:creationId xmlns:a16="http://schemas.microsoft.com/office/drawing/2014/main" id="{85F9A5D9-6712-78AA-A7E0-4460CCD14B00}"/>
              </a:ext>
            </a:extLst>
          </p:cNvPr>
          <p:cNvSpPr/>
          <p:nvPr/>
        </p:nvSpPr>
        <p:spPr>
          <a:xfrm>
            <a:off x="2525573" y="3626510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75" name="Shape 26">
            <a:extLst>
              <a:ext uri="{FF2B5EF4-FFF2-40B4-BE49-F238E27FC236}">
                <a16:creationId xmlns:a16="http://schemas.microsoft.com/office/drawing/2014/main" id="{B7A49D99-CEE3-28AF-35F6-8037BE03BEA4}"/>
              </a:ext>
            </a:extLst>
          </p:cNvPr>
          <p:cNvSpPr/>
          <p:nvPr/>
        </p:nvSpPr>
        <p:spPr>
          <a:xfrm>
            <a:off x="3197657" y="355061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76" name="Text 27">
            <a:extLst>
              <a:ext uri="{FF2B5EF4-FFF2-40B4-BE49-F238E27FC236}">
                <a16:creationId xmlns:a16="http://schemas.microsoft.com/office/drawing/2014/main" id="{79C48255-7E5F-6152-9268-052B04B090D9}"/>
              </a:ext>
            </a:extLst>
          </p:cNvPr>
          <p:cNvSpPr/>
          <p:nvPr/>
        </p:nvSpPr>
        <p:spPr>
          <a:xfrm>
            <a:off x="3197657" y="3626510"/>
            <a:ext cx="30723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77" name="Shape 9">
            <a:extLst>
              <a:ext uri="{FF2B5EF4-FFF2-40B4-BE49-F238E27FC236}">
                <a16:creationId xmlns:a16="http://schemas.microsoft.com/office/drawing/2014/main" id="{E53C4CC9-C56C-CA9B-2C68-2316FF3EA522}"/>
              </a:ext>
            </a:extLst>
          </p:cNvPr>
          <p:cNvSpPr/>
          <p:nvPr/>
        </p:nvSpPr>
        <p:spPr>
          <a:xfrm flipH="1">
            <a:off x="1638606" y="2296059"/>
            <a:ext cx="656538" cy="486459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78" name="Shape 11">
            <a:extLst>
              <a:ext uri="{FF2B5EF4-FFF2-40B4-BE49-F238E27FC236}">
                <a16:creationId xmlns:a16="http://schemas.microsoft.com/office/drawing/2014/main" id="{C93112E9-CD1B-D6FA-FEC5-CA2EA7B9674B}"/>
              </a:ext>
            </a:extLst>
          </p:cNvPr>
          <p:cNvSpPr/>
          <p:nvPr/>
        </p:nvSpPr>
        <p:spPr>
          <a:xfrm flipH="1">
            <a:off x="1267814" y="3098900"/>
            <a:ext cx="296574" cy="451716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79" name="Shape 20">
            <a:extLst>
              <a:ext uri="{FF2B5EF4-FFF2-40B4-BE49-F238E27FC236}">
                <a16:creationId xmlns:a16="http://schemas.microsoft.com/office/drawing/2014/main" id="{FAB3196F-F3FD-581D-C3AD-BD82A61AE2E3}"/>
              </a:ext>
            </a:extLst>
          </p:cNvPr>
          <p:cNvSpPr/>
          <p:nvPr/>
        </p:nvSpPr>
        <p:spPr>
          <a:xfrm>
            <a:off x="1421435" y="3563785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80" name="Shape 24">
            <a:extLst>
              <a:ext uri="{FF2B5EF4-FFF2-40B4-BE49-F238E27FC236}">
                <a16:creationId xmlns:a16="http://schemas.microsoft.com/office/drawing/2014/main" id="{19444782-88AA-7D8E-7457-5D637DF0BDDF}"/>
              </a:ext>
            </a:extLst>
          </p:cNvPr>
          <p:cNvSpPr/>
          <p:nvPr/>
        </p:nvSpPr>
        <p:spPr>
          <a:xfrm>
            <a:off x="2141525" y="2769718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81" name="Shape 13">
            <a:extLst>
              <a:ext uri="{FF2B5EF4-FFF2-40B4-BE49-F238E27FC236}">
                <a16:creationId xmlns:a16="http://schemas.microsoft.com/office/drawing/2014/main" id="{AFD45E11-0AFF-721E-8FEF-CDA845177C6F}"/>
              </a:ext>
            </a:extLst>
          </p:cNvPr>
          <p:cNvSpPr/>
          <p:nvPr/>
        </p:nvSpPr>
        <p:spPr>
          <a:xfrm flipH="1">
            <a:off x="2676450" y="3098900"/>
            <a:ext cx="338784" cy="46085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82" name="Shape 24">
            <a:extLst>
              <a:ext uri="{FF2B5EF4-FFF2-40B4-BE49-F238E27FC236}">
                <a16:creationId xmlns:a16="http://schemas.microsoft.com/office/drawing/2014/main" id="{2ED490AE-3EB3-DCDA-30BB-793D0931198C}"/>
              </a:ext>
            </a:extLst>
          </p:cNvPr>
          <p:cNvSpPr/>
          <p:nvPr/>
        </p:nvSpPr>
        <p:spPr>
          <a:xfrm>
            <a:off x="2850950" y="3531561"/>
            <a:ext cx="307238" cy="307238"/>
          </a:xfrm>
          <a:prstGeom prst="ellipse">
            <a:avLst/>
          </a:prstGeom>
          <a:solidFill>
            <a:srgbClr val="FFF0D2"/>
          </a:solidFill>
          <a:ln w="13970">
            <a:solidFill>
              <a:srgbClr val="078B8E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825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Definition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512064" y="6035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dirty="0">
                <a:solidFill>
                  <a:srgbClr val="5B6775"/>
                </a:solidFill>
              </a:rPr>
              <a:t>Was macht einen Baum zu einem binären Baum?</a:t>
            </a:r>
            <a:endParaRPr lang="en-US" sz="730" dirty="0"/>
          </a:p>
        </p:txBody>
      </p:sp>
      <p:sp>
        <p:nvSpPr>
          <p:cNvPr id="5" name="Text 3"/>
          <p:cNvSpPr/>
          <p:nvPr/>
        </p:nvSpPr>
        <p:spPr>
          <a:xfrm>
            <a:off x="347472" y="6565392"/>
            <a:ext cx="2743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90" dirty="0">
                <a:solidFill>
                  <a:srgbClr val="7B8794"/>
                </a:solidFill>
              </a:rPr>
              <a:t>Baumstrukturen · Binäre Bäume</a:t>
            </a:r>
            <a:endParaRPr lang="en-US" sz="490" dirty="0"/>
          </a:p>
        </p:txBody>
      </p:sp>
      <p:sp>
        <p:nvSpPr>
          <p:cNvPr id="6" name="Text 4"/>
          <p:cNvSpPr/>
          <p:nvPr/>
        </p:nvSpPr>
        <p:spPr>
          <a:xfrm>
            <a:off x="10332720" y="6565392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490" dirty="0">
                <a:solidFill>
                  <a:srgbClr val="7B8794"/>
                </a:solidFill>
              </a:rPr>
              <a:t>Typ: Baum als Datenstruktur</a:t>
            </a:r>
            <a:endParaRPr lang="en-US" sz="490" dirty="0"/>
          </a:p>
        </p:txBody>
      </p:sp>
      <p:sp>
        <p:nvSpPr>
          <p:cNvPr id="7" name="Text 5"/>
          <p:cNvSpPr/>
          <p:nvPr/>
        </p:nvSpPr>
        <p:spPr>
          <a:xfrm>
            <a:off x="5989320" y="6565392"/>
            <a:ext cx="228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90" dirty="0">
                <a:solidFill>
                  <a:srgbClr val="7B8794"/>
                </a:solidFill>
              </a:rPr>
              <a:t>5</a:t>
            </a:r>
            <a:endParaRPr lang="en-US" sz="490" dirty="0"/>
          </a:p>
        </p:txBody>
      </p:sp>
      <p:sp>
        <p:nvSpPr>
          <p:cNvPr id="8" name="Shape 6"/>
          <p:cNvSpPr/>
          <p:nvPr/>
        </p:nvSpPr>
        <p:spPr>
          <a:xfrm>
            <a:off x="822960" y="1115568"/>
            <a:ext cx="4892040" cy="4434840"/>
          </a:xfrm>
          <a:prstGeom prst="roundRect">
            <a:avLst>
              <a:gd name="adj" fmla="val 1237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115568" y="141732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2536"/>
                </a:solidFill>
              </a:rPr>
              <a:t>Binärer Baum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115568" y="1901952"/>
            <a:ext cx="4251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078B8E"/>
                </a:solidFill>
              </a:rPr>
              <a:t>Ein binärer Baum ist eine Baumstruktur, bei der jeder Knoten höchstens zwei direkte Nachfolger besitzt.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1115568" y="2953512"/>
            <a:ext cx="3977640" cy="749808"/>
          </a:xfrm>
          <a:prstGeom prst="roundRect">
            <a:avLst>
              <a:gd name="adj" fmla="val 7317"/>
            </a:avLst>
          </a:prstGeom>
          <a:solidFill>
            <a:srgbClr val="FFF0D2"/>
          </a:solidFill>
          <a:ln w="12700">
            <a:solidFill>
              <a:srgbClr val="FFF0D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335024" y="3118104"/>
            <a:ext cx="3474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182536"/>
                </a:solidFill>
              </a:rPr>
              <a:t>Typische Bezeichnung</a:t>
            </a:r>
            <a:endParaRPr lang="en-US" sz="1150" dirty="0"/>
          </a:p>
          <a:p>
            <a:pPr marL="0" indent="0" algn="ctr">
              <a:buNone/>
            </a:pPr>
            <a:r>
              <a:rPr lang="en-US" sz="1150" b="1" dirty="0">
                <a:solidFill>
                  <a:srgbClr val="182536"/>
                </a:solidFill>
              </a:rPr>
              <a:t>linker Teilbaum und rechter Teilbaum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1078992" y="4069080"/>
            <a:ext cx="4251960" cy="8229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en-US" sz="1200" dirty="0">
                <a:solidFill>
                  <a:srgbClr val="182536"/>
                </a:solidFill>
              </a:rPr>
              <a:t>ein leerer Baum ist erlaubt</a:t>
            </a:r>
            <a:endParaRPr lang="en-US" sz="1200" dirty="0"/>
          </a:p>
          <a:p>
            <a:pPr marL="127000" indent="-127000">
              <a:buSzPct val="100000"/>
              <a:buChar char="•"/>
            </a:pPr>
            <a:r>
              <a:rPr lang="en-US" sz="1200" dirty="0">
                <a:solidFill>
                  <a:srgbClr val="182536"/>
                </a:solidFill>
              </a:rPr>
              <a:t>Teilbäume sind wieder binäre Bäume</a:t>
            </a:r>
            <a:endParaRPr lang="en-US" sz="1200" dirty="0"/>
          </a:p>
          <a:p>
            <a:pPr marL="127000" indent="-127000">
              <a:buSzPct val="100000"/>
              <a:buChar char="•"/>
            </a:pPr>
            <a:r>
              <a:rPr lang="en-US" sz="1200" dirty="0">
                <a:solidFill>
                  <a:srgbClr val="182536"/>
                </a:solidFill>
              </a:rPr>
              <a:t>die Definition ist rekursiv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199632" y="1115568"/>
            <a:ext cx="5029200" cy="4434840"/>
          </a:xfrm>
          <a:prstGeom prst="roundRect">
            <a:avLst>
              <a:gd name="adj" fmla="val 1237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473952" y="141732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82536"/>
                </a:solidFill>
              </a:rPr>
              <a:t>Am Baum erkennen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 flipH="1">
            <a:off x="7756634" y="2231136"/>
            <a:ext cx="884446" cy="74980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17" name="Shape 15"/>
          <p:cNvSpPr/>
          <p:nvPr/>
        </p:nvSpPr>
        <p:spPr>
          <a:xfrm>
            <a:off x="8641080" y="2231136"/>
            <a:ext cx="1005840" cy="74980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18" name="Shape 16"/>
          <p:cNvSpPr/>
          <p:nvPr/>
        </p:nvSpPr>
        <p:spPr>
          <a:xfrm flipH="1">
            <a:off x="7242048" y="3328416"/>
            <a:ext cx="39319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19" name="Shape 17"/>
          <p:cNvSpPr/>
          <p:nvPr/>
        </p:nvSpPr>
        <p:spPr>
          <a:xfrm>
            <a:off x="7635240" y="3328416"/>
            <a:ext cx="48463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20" name="Shape 18"/>
          <p:cNvSpPr/>
          <p:nvPr/>
        </p:nvSpPr>
        <p:spPr>
          <a:xfrm flipH="1">
            <a:off x="9259614" y="3328416"/>
            <a:ext cx="387306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21" name="Shape 19"/>
          <p:cNvSpPr/>
          <p:nvPr/>
        </p:nvSpPr>
        <p:spPr>
          <a:xfrm>
            <a:off x="9646920" y="3328416"/>
            <a:ext cx="48463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22" name="Shape 20"/>
          <p:cNvSpPr/>
          <p:nvPr/>
        </p:nvSpPr>
        <p:spPr>
          <a:xfrm>
            <a:off x="8467344" y="1883664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467344" y="1979676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7461504" y="2980944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461504" y="3076956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9473184" y="2980944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9473184" y="3076956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976872" y="3986784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976872" y="4082796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7946136" y="3986784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946136" y="4082796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8988552" y="3986784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8988552" y="4082796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9957816" y="3986784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9957816" y="4082796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7406640" y="4864608"/>
            <a:ext cx="24231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5A20A"/>
                </a:solidFill>
              </a:rPr>
              <a:t>Grad je Knoten </a:t>
            </a:r>
            <a:r>
              <a:rPr lang="en-US" sz="1300" b="1" dirty="0" err="1">
                <a:solidFill>
                  <a:srgbClr val="F5A20A"/>
                </a:solidFill>
              </a:rPr>
              <a:t>höchstens</a:t>
            </a:r>
            <a:r>
              <a:rPr lang="en-US" sz="1300" b="1" dirty="0">
                <a:solidFill>
                  <a:srgbClr val="F5A20A"/>
                </a:solidFill>
              </a:rPr>
              <a:t> 2!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825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Morsecode lesen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512064" y="6035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dirty="0">
                <a:solidFill>
                  <a:srgbClr val="5B6775"/>
                </a:solidFill>
              </a:rPr>
              <a:t>Ein Code beschreibt einen Pfad durch den Baum</a:t>
            </a:r>
            <a:endParaRPr lang="en-US" sz="730" dirty="0"/>
          </a:p>
        </p:txBody>
      </p:sp>
      <p:sp>
        <p:nvSpPr>
          <p:cNvPr id="5" name="Text 3"/>
          <p:cNvSpPr/>
          <p:nvPr/>
        </p:nvSpPr>
        <p:spPr>
          <a:xfrm>
            <a:off x="347472" y="6565392"/>
            <a:ext cx="2743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90" dirty="0">
                <a:solidFill>
                  <a:srgbClr val="7B8794"/>
                </a:solidFill>
              </a:rPr>
              <a:t>Baumstrukturen · Binäre Bäume</a:t>
            </a:r>
            <a:endParaRPr lang="en-US" sz="490" dirty="0"/>
          </a:p>
        </p:txBody>
      </p:sp>
      <p:sp>
        <p:nvSpPr>
          <p:cNvPr id="6" name="Text 4"/>
          <p:cNvSpPr/>
          <p:nvPr/>
        </p:nvSpPr>
        <p:spPr>
          <a:xfrm>
            <a:off x="10332720" y="6565392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490" dirty="0">
                <a:solidFill>
                  <a:srgbClr val="7B8794"/>
                </a:solidFill>
              </a:rPr>
              <a:t>Typ: Baum als Datenstruktur</a:t>
            </a:r>
            <a:endParaRPr lang="en-US" sz="490" dirty="0"/>
          </a:p>
        </p:txBody>
      </p:sp>
      <p:sp>
        <p:nvSpPr>
          <p:cNvPr id="7" name="Text 5"/>
          <p:cNvSpPr/>
          <p:nvPr/>
        </p:nvSpPr>
        <p:spPr>
          <a:xfrm>
            <a:off x="5989320" y="6565392"/>
            <a:ext cx="228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90" dirty="0">
                <a:solidFill>
                  <a:srgbClr val="7B8794"/>
                </a:solidFill>
              </a:rPr>
              <a:t>6</a:t>
            </a:r>
            <a:endParaRPr lang="en-US" sz="490" dirty="0"/>
          </a:p>
        </p:txBody>
      </p:sp>
      <p:sp>
        <p:nvSpPr>
          <p:cNvPr id="8" name="Shape 6"/>
          <p:cNvSpPr/>
          <p:nvPr/>
        </p:nvSpPr>
        <p:spPr>
          <a:xfrm>
            <a:off x="685800" y="1078992"/>
            <a:ext cx="4663440" cy="4709160"/>
          </a:xfrm>
          <a:prstGeom prst="roundRect">
            <a:avLst>
              <a:gd name="adj" fmla="val 1176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987552" y="1408176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2536"/>
                </a:solidFill>
              </a:rPr>
              <a:t>Prinzip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960120" y="1947672"/>
            <a:ext cx="4023360" cy="1572768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en-US" sz="1300" dirty="0">
                <a:solidFill>
                  <a:srgbClr val="182536"/>
                </a:solidFill>
              </a:rPr>
              <a:t>Start an der Wurzel</a:t>
            </a:r>
            <a:endParaRPr lang="en-US" sz="1300" dirty="0"/>
          </a:p>
          <a:p>
            <a:pPr marL="127000" indent="-127000">
              <a:buSzPct val="100000"/>
              <a:buChar char="•"/>
            </a:pPr>
            <a:r>
              <a:rPr lang="en-US" sz="1300" dirty="0">
                <a:solidFill>
                  <a:srgbClr val="182536"/>
                </a:solidFill>
              </a:rPr>
              <a:t>jedes Zeichen entscheidet über die Richtung</a:t>
            </a:r>
            <a:endParaRPr lang="en-US" sz="1300" dirty="0"/>
          </a:p>
          <a:p>
            <a:pPr marL="127000" indent="-127000">
              <a:buSzPct val="100000"/>
              <a:buChar char="•"/>
            </a:pPr>
            <a:r>
              <a:rPr lang="en-US" sz="1300" dirty="0">
                <a:solidFill>
                  <a:srgbClr val="182536"/>
                </a:solidFill>
              </a:rPr>
              <a:t>der Endknoten liefert den Buchstaben</a:t>
            </a:r>
            <a:endParaRPr lang="en-US" sz="1300" dirty="0"/>
          </a:p>
          <a:p>
            <a:pPr marL="127000" indent="-127000">
              <a:buSzPct val="100000"/>
              <a:buChar char="•"/>
            </a:pPr>
            <a:r>
              <a:rPr lang="en-US" sz="1300" dirty="0">
                <a:solidFill>
                  <a:srgbClr val="182536"/>
                </a:solidFill>
              </a:rPr>
              <a:t>ein Teilbaum kann wieder genauso gelesen werden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987552" y="4041648"/>
            <a:ext cx="3794760" cy="777240"/>
          </a:xfrm>
          <a:prstGeom prst="roundRect">
            <a:avLst>
              <a:gd name="adj" fmla="val 7059"/>
            </a:avLst>
          </a:prstGeom>
          <a:solidFill>
            <a:srgbClr val="DFF7F7"/>
          </a:solidFill>
          <a:ln w="12700">
            <a:solidFill>
              <a:srgbClr val="DFF7F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207008" y="4224528"/>
            <a:ext cx="33375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 err="1">
                <a:solidFill>
                  <a:srgbClr val="182536"/>
                </a:solidFill>
              </a:rPr>
              <a:t>Warum</a:t>
            </a:r>
            <a:r>
              <a:rPr lang="en-US" sz="1050" b="1" dirty="0">
                <a:solidFill>
                  <a:srgbClr val="182536"/>
                </a:solidFill>
              </a:rPr>
              <a:t> passt diese Idee besonders gut zu einem binären Baum?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760720" y="1078992"/>
            <a:ext cx="5715000" cy="4709160"/>
          </a:xfrm>
          <a:prstGeom prst="roundRect">
            <a:avLst>
              <a:gd name="adj" fmla="val 1165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14" name="Image 0" descr="/mnt/data/morse_tree_full.png"/>
          <p:cNvPicPr>
            <a:picLocks noChangeAspect="1"/>
          </p:cNvPicPr>
          <p:nvPr/>
        </p:nvPicPr>
        <p:blipFill>
          <a:blip r:embed="rId3"/>
          <a:srcRect l="6566" r="6566"/>
          <a:stretch/>
        </p:blipFill>
        <p:spPr>
          <a:xfrm>
            <a:off x="6053328" y="1371600"/>
            <a:ext cx="5102352" cy="3840480"/>
          </a:xfrm>
          <a:prstGeom prst="rect">
            <a:avLst/>
          </a:prstGeom>
        </p:spPr>
      </p:pic>
      <p:sp>
        <p:nvSpPr>
          <p:cNvPr id="15" name="Shape 12"/>
          <p:cNvSpPr/>
          <p:nvPr/>
        </p:nvSpPr>
        <p:spPr>
          <a:xfrm>
            <a:off x="8229600" y="5413248"/>
            <a:ext cx="2286000" cy="256032"/>
          </a:xfrm>
          <a:prstGeom prst="roundRect">
            <a:avLst>
              <a:gd name="adj" fmla="val 28571"/>
            </a:avLst>
          </a:prstGeom>
          <a:solidFill>
            <a:srgbClr val="078B8E"/>
          </a:solidFill>
          <a:ln w="12700">
            <a:solidFill>
              <a:srgbClr val="078B8E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8229600" y="5472684"/>
            <a:ext cx="2286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20" b="1" dirty="0">
                <a:solidFill>
                  <a:srgbClr val="FFFFFF"/>
                </a:solidFill>
              </a:rPr>
              <a:t>Punkt / Strich als Entscheidung</a:t>
            </a:r>
            <a:endParaRPr lang="en-US" sz="6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825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Traversierung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512064" y="6035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dirty="0">
                <a:solidFill>
                  <a:srgbClr val="5B6775"/>
                </a:solidFill>
              </a:rPr>
              <a:t>Preorder: Wurzel zuerst</a:t>
            </a:r>
            <a:endParaRPr lang="en-US" sz="730" dirty="0"/>
          </a:p>
        </p:txBody>
      </p:sp>
      <p:sp>
        <p:nvSpPr>
          <p:cNvPr id="5" name="Text 3"/>
          <p:cNvSpPr/>
          <p:nvPr/>
        </p:nvSpPr>
        <p:spPr>
          <a:xfrm>
            <a:off x="347472" y="6565392"/>
            <a:ext cx="2743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90" dirty="0">
                <a:solidFill>
                  <a:srgbClr val="7B8794"/>
                </a:solidFill>
              </a:rPr>
              <a:t>Baumstrukturen · Binäre Bäume</a:t>
            </a:r>
            <a:endParaRPr lang="en-US" sz="490" dirty="0"/>
          </a:p>
        </p:txBody>
      </p:sp>
      <p:sp>
        <p:nvSpPr>
          <p:cNvPr id="6" name="Text 4"/>
          <p:cNvSpPr/>
          <p:nvPr/>
        </p:nvSpPr>
        <p:spPr>
          <a:xfrm>
            <a:off x="10332720" y="6565392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490" dirty="0">
                <a:solidFill>
                  <a:srgbClr val="7B8794"/>
                </a:solidFill>
              </a:rPr>
              <a:t>Typ: Baum als Datenstruktur</a:t>
            </a:r>
            <a:endParaRPr lang="en-US" sz="490" dirty="0"/>
          </a:p>
        </p:txBody>
      </p:sp>
      <p:sp>
        <p:nvSpPr>
          <p:cNvPr id="7" name="Text 5"/>
          <p:cNvSpPr/>
          <p:nvPr/>
        </p:nvSpPr>
        <p:spPr>
          <a:xfrm>
            <a:off x="5989320" y="6565392"/>
            <a:ext cx="228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90" dirty="0">
                <a:solidFill>
                  <a:srgbClr val="7B8794"/>
                </a:solidFill>
              </a:rPr>
              <a:t>7</a:t>
            </a:r>
            <a:endParaRPr lang="en-US" sz="490" dirty="0"/>
          </a:p>
        </p:txBody>
      </p:sp>
      <p:sp>
        <p:nvSpPr>
          <p:cNvPr id="8" name="Shape 6"/>
          <p:cNvSpPr/>
          <p:nvPr/>
        </p:nvSpPr>
        <p:spPr>
          <a:xfrm>
            <a:off x="777240" y="1115568"/>
            <a:ext cx="4434840" cy="4526280"/>
          </a:xfrm>
          <a:prstGeom prst="roundRect">
            <a:avLst>
              <a:gd name="adj" fmla="val 1237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51560" y="141732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2536"/>
                </a:solidFill>
              </a:rPr>
              <a:t>Definition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051560" y="1901952"/>
            <a:ext cx="37947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FF0000"/>
                </a:solidFill>
              </a:rPr>
              <a:t>Preorder</a:t>
            </a:r>
            <a:r>
              <a:rPr lang="en-US" sz="1800" b="1" dirty="0">
                <a:solidFill>
                  <a:srgbClr val="078B8E"/>
                </a:solidFill>
              </a:rPr>
              <a:t> bedeutet: zuerst die Wurzel, dann der linke Teilbaum, dann der rechte Teilbaum.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1060704" y="3063240"/>
            <a:ext cx="3675888" cy="1645920"/>
          </a:xfrm>
          <a:prstGeom prst="roundRect">
            <a:avLst>
              <a:gd name="adj" fmla="val 3333"/>
            </a:avLst>
          </a:prstGeom>
          <a:solidFill>
            <a:srgbClr val="FFF0D2"/>
          </a:solidFill>
          <a:ln w="10160">
            <a:solidFill>
              <a:srgbClr val="D8E0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325880" y="3364992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82536"/>
                </a:solidFill>
              </a:rPr>
              <a:t>rekursive Regel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1325880" y="3803904"/>
            <a:ext cx="3108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5A20A"/>
                </a:solidFill>
              </a:rPr>
              <a:t>Wurzel → links → rechts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5687568" y="1115568"/>
            <a:ext cx="5577840" cy="4526280"/>
          </a:xfrm>
          <a:prstGeom prst="roundRect">
            <a:avLst>
              <a:gd name="adj" fmla="val 1212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961888" y="1417320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82536"/>
                </a:solidFill>
              </a:rPr>
              <a:t>Beispielbaum aus der Aufgabe</a:t>
            </a:r>
            <a:endParaRPr lang="en-US" sz="1500" dirty="0"/>
          </a:p>
        </p:txBody>
      </p:sp>
      <p:sp>
        <p:nvSpPr>
          <p:cNvPr id="37" name="Shape 14">
            <a:extLst>
              <a:ext uri="{FF2B5EF4-FFF2-40B4-BE49-F238E27FC236}">
                <a16:creationId xmlns:a16="http://schemas.microsoft.com/office/drawing/2014/main" id="{5D61881F-90C6-4B13-98F2-14883C5223F8}"/>
              </a:ext>
            </a:extLst>
          </p:cNvPr>
          <p:cNvSpPr/>
          <p:nvPr/>
        </p:nvSpPr>
        <p:spPr>
          <a:xfrm flipH="1">
            <a:off x="7635240" y="2606040"/>
            <a:ext cx="884446" cy="74980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38" name="Shape 15">
            <a:extLst>
              <a:ext uri="{FF2B5EF4-FFF2-40B4-BE49-F238E27FC236}">
                <a16:creationId xmlns:a16="http://schemas.microsoft.com/office/drawing/2014/main" id="{DD3A73BF-AD2D-EA2E-ACC8-025A5C6E55A1}"/>
              </a:ext>
            </a:extLst>
          </p:cNvPr>
          <p:cNvSpPr/>
          <p:nvPr/>
        </p:nvSpPr>
        <p:spPr>
          <a:xfrm>
            <a:off x="8519686" y="2606040"/>
            <a:ext cx="1005840" cy="74980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39" name="Shape 16">
            <a:extLst>
              <a:ext uri="{FF2B5EF4-FFF2-40B4-BE49-F238E27FC236}">
                <a16:creationId xmlns:a16="http://schemas.microsoft.com/office/drawing/2014/main" id="{B8611BA4-0BEF-D6B7-2CC6-873F484C6496}"/>
              </a:ext>
            </a:extLst>
          </p:cNvPr>
          <p:cNvSpPr/>
          <p:nvPr/>
        </p:nvSpPr>
        <p:spPr>
          <a:xfrm flipH="1">
            <a:off x="7120654" y="3703320"/>
            <a:ext cx="39319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40" name="Shape 17">
            <a:extLst>
              <a:ext uri="{FF2B5EF4-FFF2-40B4-BE49-F238E27FC236}">
                <a16:creationId xmlns:a16="http://schemas.microsoft.com/office/drawing/2014/main" id="{CE8225D4-0CEE-1676-C30F-D205779DCAAE}"/>
              </a:ext>
            </a:extLst>
          </p:cNvPr>
          <p:cNvSpPr/>
          <p:nvPr/>
        </p:nvSpPr>
        <p:spPr>
          <a:xfrm>
            <a:off x="7513846" y="3703320"/>
            <a:ext cx="48463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41" name="Shape 18">
            <a:extLst>
              <a:ext uri="{FF2B5EF4-FFF2-40B4-BE49-F238E27FC236}">
                <a16:creationId xmlns:a16="http://schemas.microsoft.com/office/drawing/2014/main" id="{DD700C41-5632-6BE8-9E84-83F3EBFBB89B}"/>
              </a:ext>
            </a:extLst>
          </p:cNvPr>
          <p:cNvSpPr/>
          <p:nvPr/>
        </p:nvSpPr>
        <p:spPr>
          <a:xfrm flipH="1">
            <a:off x="9138220" y="3703320"/>
            <a:ext cx="387306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42" name="Shape 19">
            <a:extLst>
              <a:ext uri="{FF2B5EF4-FFF2-40B4-BE49-F238E27FC236}">
                <a16:creationId xmlns:a16="http://schemas.microsoft.com/office/drawing/2014/main" id="{216F34BE-1A64-D585-C398-837F98E59DF9}"/>
              </a:ext>
            </a:extLst>
          </p:cNvPr>
          <p:cNvSpPr/>
          <p:nvPr/>
        </p:nvSpPr>
        <p:spPr>
          <a:xfrm>
            <a:off x="9525526" y="3703320"/>
            <a:ext cx="48463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43" name="Shape 20">
            <a:extLst>
              <a:ext uri="{FF2B5EF4-FFF2-40B4-BE49-F238E27FC236}">
                <a16:creationId xmlns:a16="http://schemas.microsoft.com/office/drawing/2014/main" id="{3E9CFED2-F113-7FF3-7009-869E34347F40}"/>
              </a:ext>
            </a:extLst>
          </p:cNvPr>
          <p:cNvSpPr/>
          <p:nvPr/>
        </p:nvSpPr>
        <p:spPr>
          <a:xfrm>
            <a:off x="8345950" y="2258568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4" name="Text 21">
            <a:extLst>
              <a:ext uri="{FF2B5EF4-FFF2-40B4-BE49-F238E27FC236}">
                <a16:creationId xmlns:a16="http://schemas.microsoft.com/office/drawing/2014/main" id="{CCA359A0-0ADA-E577-3124-E59FD0FB19D2}"/>
              </a:ext>
            </a:extLst>
          </p:cNvPr>
          <p:cNvSpPr/>
          <p:nvPr/>
        </p:nvSpPr>
        <p:spPr>
          <a:xfrm>
            <a:off x="8345950" y="2354580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45" name="Shape 22">
            <a:extLst>
              <a:ext uri="{FF2B5EF4-FFF2-40B4-BE49-F238E27FC236}">
                <a16:creationId xmlns:a16="http://schemas.microsoft.com/office/drawing/2014/main" id="{2D202767-3632-E386-11D7-4CD222ED0FA7}"/>
              </a:ext>
            </a:extLst>
          </p:cNvPr>
          <p:cNvSpPr/>
          <p:nvPr/>
        </p:nvSpPr>
        <p:spPr>
          <a:xfrm>
            <a:off x="7340110" y="3355848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6" name="Text 23">
            <a:extLst>
              <a:ext uri="{FF2B5EF4-FFF2-40B4-BE49-F238E27FC236}">
                <a16:creationId xmlns:a16="http://schemas.microsoft.com/office/drawing/2014/main" id="{452878E5-3CAD-6E43-F82A-44D84BA44813}"/>
              </a:ext>
            </a:extLst>
          </p:cNvPr>
          <p:cNvSpPr/>
          <p:nvPr/>
        </p:nvSpPr>
        <p:spPr>
          <a:xfrm>
            <a:off x="7340110" y="3451860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47" name="Shape 24">
            <a:extLst>
              <a:ext uri="{FF2B5EF4-FFF2-40B4-BE49-F238E27FC236}">
                <a16:creationId xmlns:a16="http://schemas.microsoft.com/office/drawing/2014/main" id="{402C7AE7-9B18-38AE-6AC0-B23B46D0B7D1}"/>
              </a:ext>
            </a:extLst>
          </p:cNvPr>
          <p:cNvSpPr/>
          <p:nvPr/>
        </p:nvSpPr>
        <p:spPr>
          <a:xfrm>
            <a:off x="9351790" y="3355848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48" name="Text 25">
            <a:extLst>
              <a:ext uri="{FF2B5EF4-FFF2-40B4-BE49-F238E27FC236}">
                <a16:creationId xmlns:a16="http://schemas.microsoft.com/office/drawing/2014/main" id="{ACF03859-C4A8-82D7-B3E5-4DD350E2E7FC}"/>
              </a:ext>
            </a:extLst>
          </p:cNvPr>
          <p:cNvSpPr/>
          <p:nvPr/>
        </p:nvSpPr>
        <p:spPr>
          <a:xfrm>
            <a:off x="9351790" y="3451860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49" name="Shape 26">
            <a:extLst>
              <a:ext uri="{FF2B5EF4-FFF2-40B4-BE49-F238E27FC236}">
                <a16:creationId xmlns:a16="http://schemas.microsoft.com/office/drawing/2014/main" id="{44B85D9D-316D-32B5-148D-B5818F0EAFED}"/>
              </a:ext>
            </a:extLst>
          </p:cNvPr>
          <p:cNvSpPr/>
          <p:nvPr/>
        </p:nvSpPr>
        <p:spPr>
          <a:xfrm>
            <a:off x="6855478" y="4361688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50" name="Text 27">
            <a:extLst>
              <a:ext uri="{FF2B5EF4-FFF2-40B4-BE49-F238E27FC236}">
                <a16:creationId xmlns:a16="http://schemas.microsoft.com/office/drawing/2014/main" id="{1DC20F5C-463B-159A-C45A-03F2E279E838}"/>
              </a:ext>
            </a:extLst>
          </p:cNvPr>
          <p:cNvSpPr/>
          <p:nvPr/>
        </p:nvSpPr>
        <p:spPr>
          <a:xfrm>
            <a:off x="6855478" y="4457700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51" name="Shape 28">
            <a:extLst>
              <a:ext uri="{FF2B5EF4-FFF2-40B4-BE49-F238E27FC236}">
                <a16:creationId xmlns:a16="http://schemas.microsoft.com/office/drawing/2014/main" id="{9BC56315-0EA6-D8DD-A57F-3130CBC8540E}"/>
              </a:ext>
            </a:extLst>
          </p:cNvPr>
          <p:cNvSpPr/>
          <p:nvPr/>
        </p:nvSpPr>
        <p:spPr>
          <a:xfrm>
            <a:off x="7824742" y="4361688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52" name="Text 29">
            <a:extLst>
              <a:ext uri="{FF2B5EF4-FFF2-40B4-BE49-F238E27FC236}">
                <a16:creationId xmlns:a16="http://schemas.microsoft.com/office/drawing/2014/main" id="{9EDA9784-1FB5-412B-C6EC-64E23B79FA44}"/>
              </a:ext>
            </a:extLst>
          </p:cNvPr>
          <p:cNvSpPr/>
          <p:nvPr/>
        </p:nvSpPr>
        <p:spPr>
          <a:xfrm>
            <a:off x="7824742" y="4457700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53" name="Shape 30">
            <a:extLst>
              <a:ext uri="{FF2B5EF4-FFF2-40B4-BE49-F238E27FC236}">
                <a16:creationId xmlns:a16="http://schemas.microsoft.com/office/drawing/2014/main" id="{7EE0BDF1-326F-99D9-8DE7-34506A06E14C}"/>
              </a:ext>
            </a:extLst>
          </p:cNvPr>
          <p:cNvSpPr/>
          <p:nvPr/>
        </p:nvSpPr>
        <p:spPr>
          <a:xfrm>
            <a:off x="8867158" y="4361688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54" name="Text 31">
            <a:extLst>
              <a:ext uri="{FF2B5EF4-FFF2-40B4-BE49-F238E27FC236}">
                <a16:creationId xmlns:a16="http://schemas.microsoft.com/office/drawing/2014/main" id="{D5602FE6-B610-AC9F-C001-AB7A6633A031}"/>
              </a:ext>
            </a:extLst>
          </p:cNvPr>
          <p:cNvSpPr/>
          <p:nvPr/>
        </p:nvSpPr>
        <p:spPr>
          <a:xfrm>
            <a:off x="8867158" y="4457700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55" name="Shape 32">
            <a:extLst>
              <a:ext uri="{FF2B5EF4-FFF2-40B4-BE49-F238E27FC236}">
                <a16:creationId xmlns:a16="http://schemas.microsoft.com/office/drawing/2014/main" id="{066A97C8-A7C1-19DC-9A0F-3ACF7F32E7EB}"/>
              </a:ext>
            </a:extLst>
          </p:cNvPr>
          <p:cNvSpPr/>
          <p:nvPr/>
        </p:nvSpPr>
        <p:spPr>
          <a:xfrm>
            <a:off x="9836422" y="4361688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56" name="Text 33">
            <a:extLst>
              <a:ext uri="{FF2B5EF4-FFF2-40B4-BE49-F238E27FC236}">
                <a16:creationId xmlns:a16="http://schemas.microsoft.com/office/drawing/2014/main" id="{2766EB04-E5BA-2A4C-9D26-6060B4CC5BDC}"/>
              </a:ext>
            </a:extLst>
          </p:cNvPr>
          <p:cNvSpPr/>
          <p:nvPr/>
        </p:nvSpPr>
        <p:spPr>
          <a:xfrm>
            <a:off x="9836422" y="4457700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825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Traversierung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512064" y="6035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dirty="0">
                <a:solidFill>
                  <a:srgbClr val="5B6775"/>
                </a:solidFill>
              </a:rPr>
              <a:t>Inorder und Postorder vergleichen</a:t>
            </a:r>
            <a:endParaRPr lang="en-US" sz="730" dirty="0"/>
          </a:p>
        </p:txBody>
      </p:sp>
      <p:sp>
        <p:nvSpPr>
          <p:cNvPr id="5" name="Text 3"/>
          <p:cNvSpPr/>
          <p:nvPr/>
        </p:nvSpPr>
        <p:spPr>
          <a:xfrm>
            <a:off x="347472" y="6565392"/>
            <a:ext cx="2743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90" dirty="0">
                <a:solidFill>
                  <a:srgbClr val="7B8794"/>
                </a:solidFill>
              </a:rPr>
              <a:t>Baumstrukturen · Binäre Bäume</a:t>
            </a:r>
            <a:endParaRPr lang="en-US" sz="490" dirty="0"/>
          </a:p>
        </p:txBody>
      </p:sp>
      <p:sp>
        <p:nvSpPr>
          <p:cNvPr id="6" name="Text 4"/>
          <p:cNvSpPr/>
          <p:nvPr/>
        </p:nvSpPr>
        <p:spPr>
          <a:xfrm>
            <a:off x="10332720" y="6565392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490" dirty="0">
                <a:solidFill>
                  <a:srgbClr val="7B8794"/>
                </a:solidFill>
              </a:rPr>
              <a:t>Typ: Baum als Datenstruktur</a:t>
            </a:r>
            <a:endParaRPr lang="en-US" sz="490" dirty="0"/>
          </a:p>
        </p:txBody>
      </p:sp>
      <p:sp>
        <p:nvSpPr>
          <p:cNvPr id="7" name="Text 5"/>
          <p:cNvSpPr/>
          <p:nvPr/>
        </p:nvSpPr>
        <p:spPr>
          <a:xfrm>
            <a:off x="5989320" y="6565392"/>
            <a:ext cx="228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90" dirty="0">
                <a:solidFill>
                  <a:srgbClr val="7B8794"/>
                </a:solidFill>
              </a:rPr>
              <a:t>8</a:t>
            </a:r>
            <a:endParaRPr lang="en-US" sz="490" dirty="0"/>
          </a:p>
        </p:txBody>
      </p:sp>
      <p:sp>
        <p:nvSpPr>
          <p:cNvPr id="8" name="Shape 6"/>
          <p:cNvSpPr/>
          <p:nvPr/>
        </p:nvSpPr>
        <p:spPr>
          <a:xfrm>
            <a:off x="658368" y="1051560"/>
            <a:ext cx="5394960" cy="4892040"/>
          </a:xfrm>
          <a:prstGeom prst="roundRect">
            <a:avLst>
              <a:gd name="adj" fmla="val 1121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914400" y="1353312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0000"/>
                </a:solidFill>
              </a:rPr>
              <a:t>Inorder</a:t>
            </a: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10" name="Text 8"/>
          <p:cNvSpPr/>
          <p:nvPr/>
        </p:nvSpPr>
        <p:spPr>
          <a:xfrm>
            <a:off x="914400" y="1737360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78B8E"/>
                </a:solidFill>
              </a:rPr>
              <a:t>linker Teilbaum → Wurzel → rechter Teilbaum</a:t>
            </a:r>
            <a:endParaRPr lang="en-US" sz="1500" dirty="0"/>
          </a:p>
        </p:txBody>
      </p:sp>
      <p:sp>
        <p:nvSpPr>
          <p:cNvPr id="32" name="Shape 30"/>
          <p:cNvSpPr/>
          <p:nvPr/>
        </p:nvSpPr>
        <p:spPr>
          <a:xfrm>
            <a:off x="6309360" y="1051560"/>
            <a:ext cx="5212080" cy="4892040"/>
          </a:xfrm>
          <a:prstGeom prst="roundRect">
            <a:avLst>
              <a:gd name="adj" fmla="val 1121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6565392" y="1353312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0000"/>
                </a:solidFill>
              </a:rPr>
              <a:t>Postorder</a:t>
            </a:r>
            <a:endParaRPr lang="en-US" sz="1700" dirty="0">
              <a:solidFill>
                <a:srgbClr val="FF0000"/>
              </a:solidFill>
            </a:endParaRPr>
          </a:p>
        </p:txBody>
      </p:sp>
      <p:sp>
        <p:nvSpPr>
          <p:cNvPr id="34" name="Text 32"/>
          <p:cNvSpPr/>
          <p:nvPr/>
        </p:nvSpPr>
        <p:spPr>
          <a:xfrm>
            <a:off x="6565392" y="1737360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78B8E"/>
                </a:solidFill>
              </a:rPr>
              <a:t>linker Teilbaum → rechter Teilbaum → Wurzel</a:t>
            </a:r>
            <a:endParaRPr lang="en-US" sz="1500" dirty="0"/>
          </a:p>
        </p:txBody>
      </p:sp>
      <p:sp>
        <p:nvSpPr>
          <p:cNvPr id="56" name="Shape 14">
            <a:extLst>
              <a:ext uri="{FF2B5EF4-FFF2-40B4-BE49-F238E27FC236}">
                <a16:creationId xmlns:a16="http://schemas.microsoft.com/office/drawing/2014/main" id="{2BEE84D6-686E-5787-4FE7-450549AB6F17}"/>
              </a:ext>
            </a:extLst>
          </p:cNvPr>
          <p:cNvSpPr/>
          <p:nvPr/>
        </p:nvSpPr>
        <p:spPr>
          <a:xfrm flipH="1">
            <a:off x="2279904" y="2673464"/>
            <a:ext cx="912172" cy="74980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57" name="Shape 15">
            <a:extLst>
              <a:ext uri="{FF2B5EF4-FFF2-40B4-BE49-F238E27FC236}">
                <a16:creationId xmlns:a16="http://schemas.microsoft.com/office/drawing/2014/main" id="{90919FC2-7992-1237-9334-B1FFFA0C6C9F}"/>
              </a:ext>
            </a:extLst>
          </p:cNvPr>
          <p:cNvSpPr/>
          <p:nvPr/>
        </p:nvSpPr>
        <p:spPr>
          <a:xfrm>
            <a:off x="3192076" y="2673464"/>
            <a:ext cx="1005840" cy="74980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58" name="Shape 16">
            <a:extLst>
              <a:ext uri="{FF2B5EF4-FFF2-40B4-BE49-F238E27FC236}">
                <a16:creationId xmlns:a16="http://schemas.microsoft.com/office/drawing/2014/main" id="{7357ACE2-C201-EB2D-C3D1-AC662437E433}"/>
              </a:ext>
            </a:extLst>
          </p:cNvPr>
          <p:cNvSpPr/>
          <p:nvPr/>
        </p:nvSpPr>
        <p:spPr>
          <a:xfrm flipH="1">
            <a:off x="1793044" y="3770744"/>
            <a:ext cx="39319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59" name="Shape 17">
            <a:extLst>
              <a:ext uri="{FF2B5EF4-FFF2-40B4-BE49-F238E27FC236}">
                <a16:creationId xmlns:a16="http://schemas.microsoft.com/office/drawing/2014/main" id="{7B1AE558-20EA-A778-D274-F978385272AE}"/>
              </a:ext>
            </a:extLst>
          </p:cNvPr>
          <p:cNvSpPr/>
          <p:nvPr/>
        </p:nvSpPr>
        <p:spPr>
          <a:xfrm>
            <a:off x="2186236" y="3770744"/>
            <a:ext cx="48463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60" name="Shape 18">
            <a:extLst>
              <a:ext uri="{FF2B5EF4-FFF2-40B4-BE49-F238E27FC236}">
                <a16:creationId xmlns:a16="http://schemas.microsoft.com/office/drawing/2014/main" id="{375D6A5E-83FB-C546-19A5-336A5F1EDEB8}"/>
              </a:ext>
            </a:extLst>
          </p:cNvPr>
          <p:cNvSpPr/>
          <p:nvPr/>
        </p:nvSpPr>
        <p:spPr>
          <a:xfrm flipH="1">
            <a:off x="3810610" y="3770744"/>
            <a:ext cx="387306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61" name="Shape 19">
            <a:extLst>
              <a:ext uri="{FF2B5EF4-FFF2-40B4-BE49-F238E27FC236}">
                <a16:creationId xmlns:a16="http://schemas.microsoft.com/office/drawing/2014/main" id="{14229A83-0E20-EA08-9E88-2F4E29275A60}"/>
              </a:ext>
            </a:extLst>
          </p:cNvPr>
          <p:cNvSpPr/>
          <p:nvPr/>
        </p:nvSpPr>
        <p:spPr>
          <a:xfrm>
            <a:off x="4197916" y="3770744"/>
            <a:ext cx="48463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62" name="Shape 20">
            <a:extLst>
              <a:ext uri="{FF2B5EF4-FFF2-40B4-BE49-F238E27FC236}">
                <a16:creationId xmlns:a16="http://schemas.microsoft.com/office/drawing/2014/main" id="{7B0AC558-9869-4AFF-D6B1-EC1F56023E12}"/>
              </a:ext>
            </a:extLst>
          </p:cNvPr>
          <p:cNvSpPr/>
          <p:nvPr/>
        </p:nvSpPr>
        <p:spPr>
          <a:xfrm>
            <a:off x="3018340" y="2325992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63" name="Text 21">
            <a:extLst>
              <a:ext uri="{FF2B5EF4-FFF2-40B4-BE49-F238E27FC236}">
                <a16:creationId xmlns:a16="http://schemas.microsoft.com/office/drawing/2014/main" id="{95B2054A-C338-5A0F-135B-47EE82816420}"/>
              </a:ext>
            </a:extLst>
          </p:cNvPr>
          <p:cNvSpPr/>
          <p:nvPr/>
        </p:nvSpPr>
        <p:spPr>
          <a:xfrm>
            <a:off x="3018340" y="2422004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64" name="Shape 22">
            <a:extLst>
              <a:ext uri="{FF2B5EF4-FFF2-40B4-BE49-F238E27FC236}">
                <a16:creationId xmlns:a16="http://schemas.microsoft.com/office/drawing/2014/main" id="{A7E22A10-95D8-214E-D30F-EAA606B3FB8D}"/>
              </a:ext>
            </a:extLst>
          </p:cNvPr>
          <p:cNvSpPr/>
          <p:nvPr/>
        </p:nvSpPr>
        <p:spPr>
          <a:xfrm>
            <a:off x="2012500" y="3423272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65" name="Text 23">
            <a:extLst>
              <a:ext uri="{FF2B5EF4-FFF2-40B4-BE49-F238E27FC236}">
                <a16:creationId xmlns:a16="http://schemas.microsoft.com/office/drawing/2014/main" id="{5B0B7B21-C556-C926-567D-F02775DB58CD}"/>
              </a:ext>
            </a:extLst>
          </p:cNvPr>
          <p:cNvSpPr/>
          <p:nvPr/>
        </p:nvSpPr>
        <p:spPr>
          <a:xfrm>
            <a:off x="2012500" y="3519284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66" name="Shape 24">
            <a:extLst>
              <a:ext uri="{FF2B5EF4-FFF2-40B4-BE49-F238E27FC236}">
                <a16:creationId xmlns:a16="http://schemas.microsoft.com/office/drawing/2014/main" id="{B3F99ED3-560B-5B92-1B2B-F231C095542A}"/>
              </a:ext>
            </a:extLst>
          </p:cNvPr>
          <p:cNvSpPr/>
          <p:nvPr/>
        </p:nvSpPr>
        <p:spPr>
          <a:xfrm>
            <a:off x="4024180" y="3423272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67" name="Text 25">
            <a:extLst>
              <a:ext uri="{FF2B5EF4-FFF2-40B4-BE49-F238E27FC236}">
                <a16:creationId xmlns:a16="http://schemas.microsoft.com/office/drawing/2014/main" id="{EBED2D57-E906-BC55-9013-8370CA10EF97}"/>
              </a:ext>
            </a:extLst>
          </p:cNvPr>
          <p:cNvSpPr/>
          <p:nvPr/>
        </p:nvSpPr>
        <p:spPr>
          <a:xfrm>
            <a:off x="4024180" y="3519284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68" name="Shape 26">
            <a:extLst>
              <a:ext uri="{FF2B5EF4-FFF2-40B4-BE49-F238E27FC236}">
                <a16:creationId xmlns:a16="http://schemas.microsoft.com/office/drawing/2014/main" id="{4E0C7267-9A4F-C010-6F53-471F37BE3237}"/>
              </a:ext>
            </a:extLst>
          </p:cNvPr>
          <p:cNvSpPr/>
          <p:nvPr/>
        </p:nvSpPr>
        <p:spPr>
          <a:xfrm>
            <a:off x="1527868" y="4429112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69" name="Text 27">
            <a:extLst>
              <a:ext uri="{FF2B5EF4-FFF2-40B4-BE49-F238E27FC236}">
                <a16:creationId xmlns:a16="http://schemas.microsoft.com/office/drawing/2014/main" id="{2D6B6221-98A2-A6A7-4F9A-85C8FFEBFB31}"/>
              </a:ext>
            </a:extLst>
          </p:cNvPr>
          <p:cNvSpPr/>
          <p:nvPr/>
        </p:nvSpPr>
        <p:spPr>
          <a:xfrm>
            <a:off x="1527868" y="4525124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70" name="Shape 28">
            <a:extLst>
              <a:ext uri="{FF2B5EF4-FFF2-40B4-BE49-F238E27FC236}">
                <a16:creationId xmlns:a16="http://schemas.microsoft.com/office/drawing/2014/main" id="{1449F288-FE90-8CE6-BD11-178E5B7D75EB}"/>
              </a:ext>
            </a:extLst>
          </p:cNvPr>
          <p:cNvSpPr/>
          <p:nvPr/>
        </p:nvSpPr>
        <p:spPr>
          <a:xfrm>
            <a:off x="2497132" y="4429112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71" name="Text 29">
            <a:extLst>
              <a:ext uri="{FF2B5EF4-FFF2-40B4-BE49-F238E27FC236}">
                <a16:creationId xmlns:a16="http://schemas.microsoft.com/office/drawing/2014/main" id="{E79B9483-2461-BE88-0200-D957341F04A0}"/>
              </a:ext>
            </a:extLst>
          </p:cNvPr>
          <p:cNvSpPr/>
          <p:nvPr/>
        </p:nvSpPr>
        <p:spPr>
          <a:xfrm>
            <a:off x="2497132" y="4525124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72" name="Shape 30">
            <a:extLst>
              <a:ext uri="{FF2B5EF4-FFF2-40B4-BE49-F238E27FC236}">
                <a16:creationId xmlns:a16="http://schemas.microsoft.com/office/drawing/2014/main" id="{B516D55B-04BC-C077-C0EA-B9C9FDD46E3B}"/>
              </a:ext>
            </a:extLst>
          </p:cNvPr>
          <p:cNvSpPr/>
          <p:nvPr/>
        </p:nvSpPr>
        <p:spPr>
          <a:xfrm>
            <a:off x="3539548" y="4429112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73" name="Text 31">
            <a:extLst>
              <a:ext uri="{FF2B5EF4-FFF2-40B4-BE49-F238E27FC236}">
                <a16:creationId xmlns:a16="http://schemas.microsoft.com/office/drawing/2014/main" id="{64A71746-1AFE-436E-B3D5-165DCAB02F56}"/>
              </a:ext>
            </a:extLst>
          </p:cNvPr>
          <p:cNvSpPr/>
          <p:nvPr/>
        </p:nvSpPr>
        <p:spPr>
          <a:xfrm>
            <a:off x="3539548" y="4525124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74" name="Shape 32">
            <a:extLst>
              <a:ext uri="{FF2B5EF4-FFF2-40B4-BE49-F238E27FC236}">
                <a16:creationId xmlns:a16="http://schemas.microsoft.com/office/drawing/2014/main" id="{4CBBEF99-E9A9-28BF-26A6-7C975F6EE22C}"/>
              </a:ext>
            </a:extLst>
          </p:cNvPr>
          <p:cNvSpPr/>
          <p:nvPr/>
        </p:nvSpPr>
        <p:spPr>
          <a:xfrm>
            <a:off x="4508812" y="4429112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75" name="Text 33">
            <a:extLst>
              <a:ext uri="{FF2B5EF4-FFF2-40B4-BE49-F238E27FC236}">
                <a16:creationId xmlns:a16="http://schemas.microsoft.com/office/drawing/2014/main" id="{67968078-4676-2890-D23E-E99B22EDE7F6}"/>
              </a:ext>
            </a:extLst>
          </p:cNvPr>
          <p:cNvSpPr/>
          <p:nvPr/>
        </p:nvSpPr>
        <p:spPr>
          <a:xfrm>
            <a:off x="4508812" y="4525124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76" name="Shape 14">
            <a:extLst>
              <a:ext uri="{FF2B5EF4-FFF2-40B4-BE49-F238E27FC236}">
                <a16:creationId xmlns:a16="http://schemas.microsoft.com/office/drawing/2014/main" id="{A4A2738F-03EF-05AC-AAFC-303561747700}"/>
              </a:ext>
            </a:extLst>
          </p:cNvPr>
          <p:cNvSpPr/>
          <p:nvPr/>
        </p:nvSpPr>
        <p:spPr>
          <a:xfrm flipH="1">
            <a:off x="8021810" y="2702683"/>
            <a:ext cx="884446" cy="74980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77" name="Shape 15">
            <a:extLst>
              <a:ext uri="{FF2B5EF4-FFF2-40B4-BE49-F238E27FC236}">
                <a16:creationId xmlns:a16="http://schemas.microsoft.com/office/drawing/2014/main" id="{101EF7EA-1C06-37E9-0236-A5FF15548724}"/>
              </a:ext>
            </a:extLst>
          </p:cNvPr>
          <p:cNvSpPr/>
          <p:nvPr/>
        </p:nvSpPr>
        <p:spPr>
          <a:xfrm>
            <a:off x="8906256" y="2702683"/>
            <a:ext cx="1005840" cy="74980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78" name="Shape 16">
            <a:extLst>
              <a:ext uri="{FF2B5EF4-FFF2-40B4-BE49-F238E27FC236}">
                <a16:creationId xmlns:a16="http://schemas.microsoft.com/office/drawing/2014/main" id="{98DDFB88-78DE-EFEF-BDA4-9D271B7769B6}"/>
              </a:ext>
            </a:extLst>
          </p:cNvPr>
          <p:cNvSpPr/>
          <p:nvPr/>
        </p:nvSpPr>
        <p:spPr>
          <a:xfrm flipH="1">
            <a:off x="7507224" y="3799963"/>
            <a:ext cx="39319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79" name="Shape 17">
            <a:extLst>
              <a:ext uri="{FF2B5EF4-FFF2-40B4-BE49-F238E27FC236}">
                <a16:creationId xmlns:a16="http://schemas.microsoft.com/office/drawing/2014/main" id="{3448B602-0FD8-D75A-52A5-73F6EFE47250}"/>
              </a:ext>
            </a:extLst>
          </p:cNvPr>
          <p:cNvSpPr/>
          <p:nvPr/>
        </p:nvSpPr>
        <p:spPr>
          <a:xfrm>
            <a:off x="7900416" y="3799963"/>
            <a:ext cx="48463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80" name="Shape 18">
            <a:extLst>
              <a:ext uri="{FF2B5EF4-FFF2-40B4-BE49-F238E27FC236}">
                <a16:creationId xmlns:a16="http://schemas.microsoft.com/office/drawing/2014/main" id="{36815A47-F0EC-5B5E-001B-87EFE61D9B0C}"/>
              </a:ext>
            </a:extLst>
          </p:cNvPr>
          <p:cNvSpPr/>
          <p:nvPr/>
        </p:nvSpPr>
        <p:spPr>
          <a:xfrm flipH="1">
            <a:off x="9524790" y="3799963"/>
            <a:ext cx="387306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81" name="Shape 19">
            <a:extLst>
              <a:ext uri="{FF2B5EF4-FFF2-40B4-BE49-F238E27FC236}">
                <a16:creationId xmlns:a16="http://schemas.microsoft.com/office/drawing/2014/main" id="{842C713B-994C-24E7-9957-55F53BADDF94}"/>
              </a:ext>
            </a:extLst>
          </p:cNvPr>
          <p:cNvSpPr/>
          <p:nvPr/>
        </p:nvSpPr>
        <p:spPr>
          <a:xfrm>
            <a:off x="9912096" y="3799963"/>
            <a:ext cx="484632" cy="658368"/>
          </a:xfrm>
          <a:prstGeom prst="line">
            <a:avLst/>
          </a:prstGeom>
          <a:noFill/>
          <a:ln w="15240">
            <a:solidFill>
              <a:srgbClr val="88C7C9"/>
            </a:solidFill>
            <a:prstDash val="solid"/>
            <a:headEnd type="none"/>
            <a:tailEnd type="none"/>
          </a:ln>
        </p:spPr>
      </p:sp>
      <p:sp>
        <p:nvSpPr>
          <p:cNvPr id="82" name="Shape 20">
            <a:extLst>
              <a:ext uri="{FF2B5EF4-FFF2-40B4-BE49-F238E27FC236}">
                <a16:creationId xmlns:a16="http://schemas.microsoft.com/office/drawing/2014/main" id="{DE09F940-81A7-5CEA-6FF0-1265FEDFAAC3}"/>
              </a:ext>
            </a:extLst>
          </p:cNvPr>
          <p:cNvSpPr/>
          <p:nvPr/>
        </p:nvSpPr>
        <p:spPr>
          <a:xfrm>
            <a:off x="8732520" y="2355211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83" name="Text 21">
            <a:extLst>
              <a:ext uri="{FF2B5EF4-FFF2-40B4-BE49-F238E27FC236}">
                <a16:creationId xmlns:a16="http://schemas.microsoft.com/office/drawing/2014/main" id="{2A621EAA-5326-8B35-5183-26F59CC58A4D}"/>
              </a:ext>
            </a:extLst>
          </p:cNvPr>
          <p:cNvSpPr/>
          <p:nvPr/>
        </p:nvSpPr>
        <p:spPr>
          <a:xfrm>
            <a:off x="8732520" y="2451223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84" name="Shape 22">
            <a:extLst>
              <a:ext uri="{FF2B5EF4-FFF2-40B4-BE49-F238E27FC236}">
                <a16:creationId xmlns:a16="http://schemas.microsoft.com/office/drawing/2014/main" id="{07CBED28-2623-B225-80C2-AD33E375AC89}"/>
              </a:ext>
            </a:extLst>
          </p:cNvPr>
          <p:cNvSpPr/>
          <p:nvPr/>
        </p:nvSpPr>
        <p:spPr>
          <a:xfrm>
            <a:off x="7726680" y="3452491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85" name="Text 23">
            <a:extLst>
              <a:ext uri="{FF2B5EF4-FFF2-40B4-BE49-F238E27FC236}">
                <a16:creationId xmlns:a16="http://schemas.microsoft.com/office/drawing/2014/main" id="{54DDE258-6544-955E-26A7-5A6408FDB5D8}"/>
              </a:ext>
            </a:extLst>
          </p:cNvPr>
          <p:cNvSpPr/>
          <p:nvPr/>
        </p:nvSpPr>
        <p:spPr>
          <a:xfrm>
            <a:off x="7726680" y="3548503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86" name="Shape 24">
            <a:extLst>
              <a:ext uri="{FF2B5EF4-FFF2-40B4-BE49-F238E27FC236}">
                <a16:creationId xmlns:a16="http://schemas.microsoft.com/office/drawing/2014/main" id="{477CBB02-C991-4D17-17B6-2AE83EBBA8EC}"/>
              </a:ext>
            </a:extLst>
          </p:cNvPr>
          <p:cNvSpPr/>
          <p:nvPr/>
        </p:nvSpPr>
        <p:spPr>
          <a:xfrm>
            <a:off x="9738360" y="3452491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87" name="Text 25">
            <a:extLst>
              <a:ext uri="{FF2B5EF4-FFF2-40B4-BE49-F238E27FC236}">
                <a16:creationId xmlns:a16="http://schemas.microsoft.com/office/drawing/2014/main" id="{026F2732-1270-DA4B-29D7-80894CCF68F2}"/>
              </a:ext>
            </a:extLst>
          </p:cNvPr>
          <p:cNvSpPr/>
          <p:nvPr/>
        </p:nvSpPr>
        <p:spPr>
          <a:xfrm>
            <a:off x="9738360" y="3548503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88" name="Shape 26">
            <a:extLst>
              <a:ext uri="{FF2B5EF4-FFF2-40B4-BE49-F238E27FC236}">
                <a16:creationId xmlns:a16="http://schemas.microsoft.com/office/drawing/2014/main" id="{469BA301-F57F-1BCD-EE24-E3A528174B51}"/>
              </a:ext>
            </a:extLst>
          </p:cNvPr>
          <p:cNvSpPr/>
          <p:nvPr/>
        </p:nvSpPr>
        <p:spPr>
          <a:xfrm>
            <a:off x="7242048" y="4458331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89" name="Text 27">
            <a:extLst>
              <a:ext uri="{FF2B5EF4-FFF2-40B4-BE49-F238E27FC236}">
                <a16:creationId xmlns:a16="http://schemas.microsoft.com/office/drawing/2014/main" id="{A9841C8F-0A46-CF4A-155C-73C665BE0A07}"/>
              </a:ext>
            </a:extLst>
          </p:cNvPr>
          <p:cNvSpPr/>
          <p:nvPr/>
        </p:nvSpPr>
        <p:spPr>
          <a:xfrm>
            <a:off x="7242048" y="4554343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90" name="Shape 28">
            <a:extLst>
              <a:ext uri="{FF2B5EF4-FFF2-40B4-BE49-F238E27FC236}">
                <a16:creationId xmlns:a16="http://schemas.microsoft.com/office/drawing/2014/main" id="{A96B5FD6-2892-1E7C-8139-6EE521907220}"/>
              </a:ext>
            </a:extLst>
          </p:cNvPr>
          <p:cNvSpPr/>
          <p:nvPr/>
        </p:nvSpPr>
        <p:spPr>
          <a:xfrm>
            <a:off x="8211312" y="4458331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91" name="Text 29">
            <a:extLst>
              <a:ext uri="{FF2B5EF4-FFF2-40B4-BE49-F238E27FC236}">
                <a16:creationId xmlns:a16="http://schemas.microsoft.com/office/drawing/2014/main" id="{842ABB3B-4C66-9D27-B838-5D6A14BB9662}"/>
              </a:ext>
            </a:extLst>
          </p:cNvPr>
          <p:cNvSpPr/>
          <p:nvPr/>
        </p:nvSpPr>
        <p:spPr>
          <a:xfrm>
            <a:off x="8211312" y="4554343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92" name="Shape 30">
            <a:extLst>
              <a:ext uri="{FF2B5EF4-FFF2-40B4-BE49-F238E27FC236}">
                <a16:creationId xmlns:a16="http://schemas.microsoft.com/office/drawing/2014/main" id="{FB858E6E-2D61-5503-8617-75D3C8045A4E}"/>
              </a:ext>
            </a:extLst>
          </p:cNvPr>
          <p:cNvSpPr/>
          <p:nvPr/>
        </p:nvSpPr>
        <p:spPr>
          <a:xfrm>
            <a:off x="9253728" y="4458331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93" name="Text 31">
            <a:extLst>
              <a:ext uri="{FF2B5EF4-FFF2-40B4-BE49-F238E27FC236}">
                <a16:creationId xmlns:a16="http://schemas.microsoft.com/office/drawing/2014/main" id="{174E373D-1844-67A1-29DC-45FA61AFCD7E}"/>
              </a:ext>
            </a:extLst>
          </p:cNvPr>
          <p:cNvSpPr/>
          <p:nvPr/>
        </p:nvSpPr>
        <p:spPr>
          <a:xfrm>
            <a:off x="9253728" y="4554343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  <p:sp>
        <p:nvSpPr>
          <p:cNvPr id="94" name="Shape 32">
            <a:extLst>
              <a:ext uri="{FF2B5EF4-FFF2-40B4-BE49-F238E27FC236}">
                <a16:creationId xmlns:a16="http://schemas.microsoft.com/office/drawing/2014/main" id="{C4EA18B2-58BA-77BD-1103-7350CC91510D}"/>
              </a:ext>
            </a:extLst>
          </p:cNvPr>
          <p:cNvSpPr/>
          <p:nvPr/>
        </p:nvSpPr>
        <p:spPr>
          <a:xfrm>
            <a:off x="10222992" y="4458331"/>
            <a:ext cx="347472" cy="347472"/>
          </a:xfrm>
          <a:prstGeom prst="ellipse">
            <a:avLst/>
          </a:prstGeom>
          <a:solidFill>
            <a:srgbClr val="E9F9F9"/>
          </a:solidFill>
          <a:ln w="13970">
            <a:solidFill>
              <a:srgbClr val="078B8E"/>
            </a:solidFill>
            <a:prstDash val="solid"/>
          </a:ln>
        </p:spPr>
      </p:sp>
      <p:sp>
        <p:nvSpPr>
          <p:cNvPr id="95" name="Text 33">
            <a:extLst>
              <a:ext uri="{FF2B5EF4-FFF2-40B4-BE49-F238E27FC236}">
                <a16:creationId xmlns:a16="http://schemas.microsoft.com/office/drawing/2014/main" id="{7212A7B8-2BDE-A50F-1A77-024962D3BA5E}"/>
              </a:ext>
            </a:extLst>
          </p:cNvPr>
          <p:cNvSpPr/>
          <p:nvPr/>
        </p:nvSpPr>
        <p:spPr>
          <a:xfrm>
            <a:off x="10222992" y="4554343"/>
            <a:ext cx="34747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6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25603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18253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Arbeitsphase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512064" y="603504"/>
            <a:ext cx="8046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30" dirty="0">
                <a:solidFill>
                  <a:srgbClr val="5B6775"/>
                </a:solidFill>
              </a:rPr>
              <a:t>Ihr übt binäre Bäume und Traversierungen im Buch</a:t>
            </a:r>
            <a:endParaRPr lang="en-US" sz="730" dirty="0"/>
          </a:p>
        </p:txBody>
      </p:sp>
      <p:sp>
        <p:nvSpPr>
          <p:cNvPr id="5" name="Text 3"/>
          <p:cNvSpPr/>
          <p:nvPr/>
        </p:nvSpPr>
        <p:spPr>
          <a:xfrm>
            <a:off x="347472" y="6565392"/>
            <a:ext cx="27432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90" dirty="0">
                <a:solidFill>
                  <a:srgbClr val="7B8794"/>
                </a:solidFill>
              </a:rPr>
              <a:t>Baumstrukturen · Binäre Bäume</a:t>
            </a:r>
            <a:endParaRPr lang="en-US" sz="490" dirty="0"/>
          </a:p>
        </p:txBody>
      </p:sp>
      <p:sp>
        <p:nvSpPr>
          <p:cNvPr id="6" name="Text 4"/>
          <p:cNvSpPr/>
          <p:nvPr/>
        </p:nvSpPr>
        <p:spPr>
          <a:xfrm>
            <a:off x="10332720" y="6565392"/>
            <a:ext cx="15087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490" dirty="0">
                <a:solidFill>
                  <a:srgbClr val="7B8794"/>
                </a:solidFill>
              </a:rPr>
              <a:t>Typ: Baum als Datenstruktur</a:t>
            </a:r>
            <a:endParaRPr lang="en-US" sz="490" dirty="0"/>
          </a:p>
        </p:txBody>
      </p:sp>
      <p:sp>
        <p:nvSpPr>
          <p:cNvPr id="7" name="Text 5"/>
          <p:cNvSpPr/>
          <p:nvPr/>
        </p:nvSpPr>
        <p:spPr>
          <a:xfrm>
            <a:off x="5989320" y="6565392"/>
            <a:ext cx="2286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90" dirty="0">
                <a:solidFill>
                  <a:srgbClr val="7B8794"/>
                </a:solidFill>
              </a:rPr>
              <a:t>9</a:t>
            </a:r>
            <a:endParaRPr lang="en-US" sz="490" dirty="0"/>
          </a:p>
        </p:txBody>
      </p:sp>
      <p:sp>
        <p:nvSpPr>
          <p:cNvPr id="8" name="Shape 6"/>
          <p:cNvSpPr/>
          <p:nvPr/>
        </p:nvSpPr>
        <p:spPr>
          <a:xfrm>
            <a:off x="777240" y="1097280"/>
            <a:ext cx="3657600" cy="4800600"/>
          </a:xfrm>
          <a:prstGeom prst="roundRect">
            <a:avLst>
              <a:gd name="adj" fmla="val 1500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1078992" y="1426464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2536"/>
                </a:solidFill>
              </a:rPr>
              <a:t>Aufgaben im Buch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1078992" y="1810512"/>
            <a:ext cx="100584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5A20A"/>
                </a:solidFill>
              </a:rPr>
              <a:t>S. 206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1078992" y="2331720"/>
            <a:ext cx="301752" cy="301752"/>
          </a:xfrm>
          <a:prstGeom prst="ellipse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78992" y="2414016"/>
            <a:ext cx="301752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" b="1" dirty="0">
                <a:solidFill>
                  <a:srgbClr val="FFFFFF"/>
                </a:solidFill>
              </a:rPr>
              <a:t>1</a:t>
            </a:r>
            <a:endParaRPr lang="en-US" sz="580" dirty="0"/>
          </a:p>
        </p:txBody>
      </p:sp>
      <p:sp>
        <p:nvSpPr>
          <p:cNvPr id="13" name="Text 11"/>
          <p:cNvSpPr/>
          <p:nvPr/>
        </p:nvSpPr>
        <p:spPr>
          <a:xfrm>
            <a:off x="1536192" y="2368296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82536"/>
                </a:solidFill>
              </a:rPr>
              <a:t>Beispiele für binäre Baumstrukturen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1078992" y="2926080"/>
            <a:ext cx="301752" cy="301752"/>
          </a:xfrm>
          <a:prstGeom prst="ellipse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78992" y="3008376"/>
            <a:ext cx="301752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" b="1" dirty="0">
                <a:solidFill>
                  <a:srgbClr val="FFFFFF"/>
                </a:solidFill>
              </a:rPr>
              <a:t>2</a:t>
            </a:r>
            <a:endParaRPr lang="en-US" sz="580" dirty="0"/>
          </a:p>
        </p:txBody>
      </p:sp>
      <p:sp>
        <p:nvSpPr>
          <p:cNvPr id="16" name="Text 14"/>
          <p:cNvSpPr/>
          <p:nvPr/>
        </p:nvSpPr>
        <p:spPr>
          <a:xfrm>
            <a:off x="1536192" y="2962656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82536"/>
                </a:solidFill>
              </a:rPr>
              <a:t>Morsecode mit dem Codebaum darstellen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1078992" y="3520440"/>
            <a:ext cx="301752" cy="301752"/>
          </a:xfrm>
          <a:prstGeom prst="ellipse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78992" y="3602736"/>
            <a:ext cx="301752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" b="1" dirty="0">
                <a:solidFill>
                  <a:srgbClr val="FFFFFF"/>
                </a:solidFill>
              </a:rPr>
              <a:t>3</a:t>
            </a:r>
            <a:endParaRPr lang="en-US" sz="580" dirty="0"/>
          </a:p>
        </p:txBody>
      </p:sp>
      <p:sp>
        <p:nvSpPr>
          <p:cNvPr id="19" name="Text 17"/>
          <p:cNvSpPr/>
          <p:nvPr/>
        </p:nvSpPr>
        <p:spPr>
          <a:xfrm>
            <a:off x="1536192" y="3557016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82536"/>
                </a:solidFill>
              </a:rPr>
              <a:t>Preorder, Inorder und Postorder bestimmen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1078992" y="4114800"/>
            <a:ext cx="301752" cy="301752"/>
          </a:xfrm>
          <a:prstGeom prst="ellipse">
            <a:avLst/>
          </a:prstGeom>
          <a:solidFill>
            <a:srgbClr val="19A7A8"/>
          </a:solidFill>
          <a:ln w="12700">
            <a:solidFill>
              <a:srgbClr val="19A7A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78992" y="4197096"/>
            <a:ext cx="301752" cy="731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80" b="1" dirty="0">
                <a:solidFill>
                  <a:srgbClr val="FFFFFF"/>
                </a:solidFill>
              </a:rPr>
              <a:t>4</a:t>
            </a:r>
            <a:endParaRPr lang="en-US" sz="580" dirty="0"/>
          </a:p>
        </p:txBody>
      </p:sp>
      <p:sp>
        <p:nvSpPr>
          <p:cNvPr id="22" name="Text 20"/>
          <p:cNvSpPr/>
          <p:nvPr/>
        </p:nvSpPr>
        <p:spPr>
          <a:xfrm>
            <a:off x="1536192" y="4151376"/>
            <a:ext cx="2514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85000" lnSpcReduction="10000"/>
          </a:bodyPr>
          <a:lstStyle/>
          <a:p>
            <a:pPr marL="0" indent="0">
              <a:buNone/>
            </a:pPr>
            <a:r>
              <a:rPr lang="en-US" sz="1050" dirty="0">
                <a:solidFill>
                  <a:srgbClr val="182536"/>
                </a:solidFill>
              </a:rPr>
              <a:t>Baum aus Preorder und Inorder rekonstruieren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1078992" y="4983480"/>
            <a:ext cx="2880360" cy="530352"/>
          </a:xfrm>
          <a:prstGeom prst="roundRect">
            <a:avLst>
              <a:gd name="adj" fmla="val 10345"/>
            </a:avLst>
          </a:prstGeom>
          <a:solidFill>
            <a:srgbClr val="FFF0D2"/>
          </a:solidFill>
          <a:ln w="12700">
            <a:solidFill>
              <a:srgbClr val="FFF0D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1353312" y="5102352"/>
            <a:ext cx="2331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20" b="1" dirty="0">
                <a:solidFill>
                  <a:srgbClr val="182536"/>
                </a:solidFill>
              </a:rPr>
              <a:t>Pufferaufgabe</a:t>
            </a:r>
            <a:endParaRPr lang="en-US" sz="1020" dirty="0"/>
          </a:p>
          <a:p>
            <a:pPr marL="0" indent="0" algn="ctr">
              <a:buNone/>
            </a:pPr>
            <a:r>
              <a:rPr lang="en-US" sz="1020" b="1" dirty="0">
                <a:solidFill>
                  <a:srgbClr val="182536"/>
                </a:solidFill>
              </a:rPr>
              <a:t>Nr. 5 für schnelle Gruppen</a:t>
            </a:r>
            <a:endParaRPr lang="en-US" sz="1020" dirty="0"/>
          </a:p>
        </p:txBody>
      </p:sp>
      <p:sp>
        <p:nvSpPr>
          <p:cNvPr id="25" name="Shape 23"/>
          <p:cNvSpPr/>
          <p:nvPr/>
        </p:nvSpPr>
        <p:spPr>
          <a:xfrm>
            <a:off x="4800600" y="1097280"/>
            <a:ext cx="3017520" cy="480060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pic>
        <p:nvPicPr>
          <p:cNvPr id="26" name="Image 0" descr="/mnt/data/task3_tree_tigh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7488" y="1864674"/>
            <a:ext cx="2578608" cy="2168533"/>
          </a:xfrm>
          <a:prstGeom prst="rect">
            <a:avLst/>
          </a:prstGeom>
        </p:spPr>
      </p:pic>
      <p:sp>
        <p:nvSpPr>
          <p:cNvPr id="27" name="Text 24"/>
          <p:cNvSpPr/>
          <p:nvPr/>
        </p:nvSpPr>
        <p:spPr>
          <a:xfrm>
            <a:off x="5074920" y="4754880"/>
            <a:ext cx="2514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078B8E"/>
                </a:solidFill>
              </a:rPr>
              <a:t>Tipp für Aufgabe 3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078B8E"/>
                </a:solidFill>
              </a:rPr>
              <a:t>Markiert die Reihenfolge direkt am Baum.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8138160" y="1097280"/>
            <a:ext cx="3246120" cy="4800600"/>
          </a:xfrm>
          <a:prstGeom prst="roundRect">
            <a:avLst>
              <a:gd name="adj" fmla="val 1690"/>
            </a:avLst>
          </a:prstGeom>
          <a:solidFill>
            <a:srgbClr val="FFFFFF"/>
          </a:solidFill>
          <a:ln w="10160">
            <a:solidFill>
              <a:srgbClr val="D8E0E8"/>
            </a:solidFill>
            <a:prstDash val="solid"/>
          </a:ln>
          <a:effectLst>
            <a:outerShdw blurRad="15240" dist="50800" dir="2700000" algn="bl" rotWithShape="0">
              <a:srgbClr val="000000">
                <a:alpha val="10000"/>
              </a:srgbClr>
            </a:outerShdw>
          </a:effectLst>
        </p:spPr>
      </p:sp>
      <p:sp>
        <p:nvSpPr>
          <p:cNvPr id="29" name="Text 26"/>
          <p:cNvSpPr/>
          <p:nvPr/>
        </p:nvSpPr>
        <p:spPr>
          <a:xfrm>
            <a:off x="8458200" y="142646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182536"/>
                </a:solidFill>
              </a:rPr>
              <a:t>Arbeitsform</a:t>
            </a:r>
            <a:endParaRPr lang="en-US" sz="1700" dirty="0"/>
          </a:p>
        </p:txBody>
      </p:sp>
      <p:sp>
        <p:nvSpPr>
          <p:cNvPr id="30" name="Text 27"/>
          <p:cNvSpPr/>
          <p:nvPr/>
        </p:nvSpPr>
        <p:spPr>
          <a:xfrm>
            <a:off x="8412480" y="1938528"/>
            <a:ext cx="2514600" cy="1737360"/>
          </a:xfrm>
          <a:prstGeom prst="rect">
            <a:avLst/>
          </a:prstGeom>
          <a:noFill/>
          <a:ln/>
        </p:spPr>
        <p:txBody>
          <a:bodyPr wrap="square" lIns="1016" tIns="1016" rIns="1016" bIns="1016" rtlCol="0" anchor="ctr">
            <a:normAutofit/>
          </a:bodyPr>
          <a:lstStyle/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Partnerarbeit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Ergebnisse sauber notieren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>
                <a:solidFill>
                  <a:srgbClr val="182536"/>
                </a:solidFill>
              </a:rPr>
              <a:t>bei Nr. 4 den Baum zeichnen</a:t>
            </a:r>
            <a:endParaRPr lang="en-US" sz="1100" dirty="0"/>
          </a:p>
          <a:p>
            <a:pPr marL="127000" indent="-127000">
              <a:buSzPct val="100000"/>
              <a:buChar char="•"/>
            </a:pPr>
            <a:r>
              <a:rPr lang="en-US" sz="1100" dirty="0" err="1">
                <a:solidFill>
                  <a:srgbClr val="182536"/>
                </a:solidFill>
              </a:rPr>
              <a:t>Fragen</a:t>
            </a:r>
            <a:r>
              <a:rPr lang="en-US" sz="1100" dirty="0">
                <a:solidFill>
                  <a:srgbClr val="182536"/>
                </a:solidFill>
              </a:rPr>
              <a:t> </a:t>
            </a:r>
            <a:r>
              <a:rPr lang="en-US" sz="1100" dirty="0" err="1">
                <a:solidFill>
                  <a:srgbClr val="182536"/>
                </a:solidFill>
              </a:rPr>
              <a:t>sind</a:t>
            </a:r>
            <a:r>
              <a:rPr lang="en-US" sz="1100" dirty="0">
                <a:solidFill>
                  <a:srgbClr val="182536"/>
                </a:solidFill>
              </a:rPr>
              <a:t> </a:t>
            </a:r>
            <a:r>
              <a:rPr lang="en-US" sz="1100" dirty="0" err="1">
                <a:solidFill>
                  <a:srgbClr val="182536"/>
                </a:solidFill>
              </a:rPr>
              <a:t>jederzeit</a:t>
            </a:r>
            <a:r>
              <a:rPr lang="en-US" sz="1100" dirty="0">
                <a:solidFill>
                  <a:srgbClr val="182536"/>
                </a:solidFill>
              </a:rPr>
              <a:t> </a:t>
            </a:r>
            <a:r>
              <a:rPr lang="en-US" sz="1100" dirty="0" err="1">
                <a:solidFill>
                  <a:srgbClr val="182536"/>
                </a:solidFill>
              </a:rPr>
              <a:t>erlaubt</a:t>
            </a:r>
            <a:endParaRPr lang="en-US" sz="1100" dirty="0"/>
          </a:p>
        </p:txBody>
      </p:sp>
      <p:sp>
        <p:nvSpPr>
          <p:cNvPr id="31" name="Shape 28"/>
          <p:cNvSpPr/>
          <p:nvPr/>
        </p:nvSpPr>
        <p:spPr>
          <a:xfrm>
            <a:off x="8412480" y="4343400"/>
            <a:ext cx="2514600" cy="713232"/>
          </a:xfrm>
          <a:prstGeom prst="roundRect">
            <a:avLst>
              <a:gd name="adj" fmla="val 7692"/>
            </a:avLst>
          </a:prstGeom>
          <a:solidFill>
            <a:srgbClr val="DFF7F7"/>
          </a:solidFill>
          <a:ln w="12700">
            <a:solidFill>
              <a:srgbClr val="DFF7F7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8641080" y="4517136"/>
            <a:ext cx="208483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70" b="1" dirty="0">
                <a:solidFill>
                  <a:srgbClr val="182536"/>
                </a:solidFill>
              </a:rPr>
              <a:t>Sicherung danach</a:t>
            </a:r>
            <a:endParaRPr lang="en-US" sz="970" dirty="0"/>
          </a:p>
          <a:p>
            <a:pPr marL="0" indent="0" algn="ctr">
              <a:buNone/>
            </a:pPr>
            <a:r>
              <a:rPr lang="en-US" sz="970" b="1" dirty="0">
                <a:solidFill>
                  <a:srgbClr val="182536"/>
                </a:solidFill>
              </a:rPr>
              <a:t>Wir vergleichen besonders Nr. 3 und Nr. 4.</a:t>
            </a:r>
            <a:endParaRPr lang="en-US" sz="97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678</Words>
  <Application>Microsoft Office PowerPoint</Application>
  <PresentationFormat>Breitbild</PresentationFormat>
  <Paragraphs>162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Aptos Display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Binäre Bäume</dc:title>
  <dc:subject>Binäre Bäume, Morsecode und Traversierung</dc:subject>
  <dc:creator>OpenAI</dc:creator>
  <cp:lastModifiedBy>Leon Bechtel</cp:lastModifiedBy>
  <cp:revision>6</cp:revision>
  <dcterms:created xsi:type="dcterms:W3CDTF">2026-05-21T23:45:59Z</dcterms:created>
  <dcterms:modified xsi:type="dcterms:W3CDTF">2026-05-22T00:14:59Z</dcterms:modified>
</cp:coreProperties>
</file>