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Supermarktcomic als stummer Impuls: Die Lehrkraft schweigt zunächst. Die Lernenden betrachten und lesen den Comic. Zuerst beschreiben lassen: Wer sagt was? Auf welche Kerze zeigt die Person? Herr Bechtel links mit dunkelblauem Polo empfiehlt die breite Kerze. Herr Platte rechts mit Brille und buntem Hemd empfiehlt die lange dünne Kerze. Erst danach Vermutungen sammeln. Keine Brenndauerfrage und keine Daten vorwegnehmen.</a:t>
            </a:r>
          </a:p>
          <a:p>
            <a:r>
              <a:t>Bildquelle: bestehende KI-Comicillustration, gezielte Überarbeitung mit Sprechblasen und korrigierter Zeigehand im Oktober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Situationsrahmen: Herr Bechtel sucht Kerzen für seinen Adventskranz. Mit der Klasse klären, was „am besten“ für diesen Einkauf heißen soll. Die Lernenden formulieren ihre Untersuchungsfrage und das Kriterium einer möglichst langen Brenndauer. Die Frage an der Tafel festhalten und auf Blatt 1 eintragen lassen. Kurze Murmelphase mit Vermutungen und Begründungen. Offene Nachfrage: Welche Informationen braucht ihr, um eure Vermutung zu überprüfen? Preis, Farbe oder Form gegebenenfalls anerkennen und zum vereinbarten Kriterium zurückführen.</a:t>
            </a:r>
          </a:p>
          <a:p>
            <a:r>
              <a:t>Kerzenbilder: vorhandene KI-Illustration Kerzenpaar_Comic.png.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Daten erst nach der Informationsklärung aufdecken. Die Lernenden übersetzen: Anfangshöhe = y-Achsenabschnitt b; Höhenverlust je Stunde = negative Steigung m. Gemeinsam an die Vorstunden anknüpfen: Bei x = 0 ist y = 21 bzw. y = 18, das sind die Anfangshöhen. x ist die vergangene Zeit in Stunden, y die Höhe in Zentimetern. f(x) erst im Merksatz. Noch keine vollständigen Funktionsgleichungen vorgeben. Blatt 1 ausgeben, gemeinsame Untersuchungsfrage eintragen lassen. Offene Partnerarbeit: Darstellung und Reihenfolge bleiben frei; Termbildung und Umformen sind möglich, aber keine Pflicht. Je Tischreihe liegen genau zwei allgemeine Startkarten verdeckt bereit. Start 1 hilft beim Weiterdenken nach einer und zwei Stunden. Start 2 bietet Tabelle, Zeichnung und Rechnung als frei wählbare und kombinierbare Optionen. Weitere Unterstützung erfolgt mündlich am Platz. Druckseiten 1 und 2 bilden Hauptauftrag und Sternchenaufgabe auf Vorder- und Rückseite. Schnelle Paare starten die Kerzenwerkstatt erst nach beiden untersuchten Kerzen, dokumentiertem Lösungsweg und begründeter Kaufempfehlung. Druckseite 3 bleibt bis zur Begriffsbildung zurückgelegt. Tatsächliche Schülerwege für die Sicherung auswählen. Die dritte Kerze ist didaktische Reserve und kommt erst nach der Einzelerklärung.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Zuerst tatsächliche Schülerlösungen projizieren, erklären und prüfen lassen. Anschließend diese leere Tabelle gemeinsam an der Tafel bzw. durch PowerPoint-Stifte ergänzen. Die vorbereiteten Methodennamen sind keine vorherige Vorgabe für die offene Untersuchung. Vorteile und Grenzen entstehen aus den Beiträgen. Mögliche Gesprächsfragen: Welcher Weg passt zu unserer Frage, und warum? Wie genau ist das Ergebnis? Was kostet Zeit? Was kann ich gut erkennen? Kriterien nicht als fertige Liste vorgeben. Es gibt keine allgemeine Rangfolge. Nicht entstandene Verfahren nicht als Schülerlösungen ausgeben. Entsteht nur ein Verfahren, mit der Klasse einen weiteren Weg entwickeln. Arbeitsblatt: Ein begründeter Satz zum eigenen Verfahren genügt. Danach stellt ein Paar aus der Kerzenwerkstatt kurz seine Kerzen und seine Regel vor.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Von tatsächlichen Darstellungen der Lernenden ausgehen. Zuerst ohne den Begriff Nullstelle sammeln lassen, wie vollständiges Abbrennen in Tabelle, Graph oder Rechnung sichtbar wird. Zentral: verbleibende Höhe 0 cm, y-Wert 0, aber der gesuchte Zeitwert ist nicht 0. Am Graphen endet das Modell auf der x-Achse. Die Zeitwerte 10,5 und 12 von den Lernenden erläutern lassen und die zugehörigen Punkte (10,5|0) und (12|0) unterscheiden. An der Tafel gemeinsam y = 21 − 2x und y = 18 − 1,5x sichern. Termbildung rückblickend gemeinsam leisten, nicht als Zugangsvoraussetzung behandeln. Keine negativen Höhen im Kerzenmodell. Erst nach der Deutung zur nächsten Folie wechseln.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Den Namen Nullstelle erst nach der gemeinsamen Deutung einführen. Der Merksatz entspricht genau dem Arbeitsblatt und wird in die freie Merksatzbox abgeschrieben. Nullstelle bezeichnet einen x-Wert, der Funktionswert ist 0, der zugehörige Graphpunkt hat zwei Koordinaten. Im Kerzenmodell bedeutet der x-Wert die gesamte Brenndauer. An der Tafel bleiben die gesicherten Funktionsgleichungen, Nullstellen und Punkte sichtbar. Blatt 2 jetzt ausgeben. Den Begriff nicht mit dem Punkt selbst gleichsetzen. Die individuelle Erklärung folgt auf der nächsten Folie.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Jede Person arbeitet zunächst allein auf Blatt 2. Eine der beiden Ausgangskerzen frei wählen lassen. Keine drei kleinschrittigen Pflichtfragen mehr. Mündliche Unterstützung am Platz nur bei Bedarf: Zeit, Höhe und Funktionswert sprachlich auseinanderhalten, dann zur eigenen Erklärung zurückkehren. Antworten gezielt sichten und Unsicherheiten zu Nullstelle/Funktionswert/Punkt klären. Den Rückbezug auf die anfängliche Vermutung und Kaufentscheidung vor der Übung herstellen. Verstehensklärung hat Vorrang.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Didaktische Reserve: nur, wenn die Zeit reicht. Gemeinsame Übung und Rückbezug. Alle untersuchen die dritte Kerze auf ihrem eigenen Weg: Anfangshöhe 8 cm, Höhenverlust 0,5 cm pro Stunde. Freie Arbeitsfläche auf Blatt 2 nutzen. Ein Taschenrechner ist optional erlaubt. Kein Ergebnis vorwegnehmen. Erwartete Brenndauer: 8 : 0,5 = 16 h. Eine mögliche Funktionsgleichung lautet h(x)=8−0,5x. Ihre Nullstelle ist 16; der zugehörige Punkt lautet (16|0). Die anfangs kürzeste Kerze brennt am längsten und verändert die Kaufempfehlung. Höhe in cm, vergangene Zeit in h und zugehörigen Graphpunkt unterscheiden. Anschließend begründen: Würdet ihr eure Kaufempfehlung verändern? Warum? Wie seid ihr darauf gekommen? Unterschiedliche tragfähige Wege zulassen. Kein Schnittpunktauftrag in dieser Besuchsstunde.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1169025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9F5AA1CA-C2AA-4AF8-9D2B-A96DB311ED96}"/>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sz="3600" b="1">
                <a:solidFill>
                  <a:srgbClr val="182B39"/>
                </a:solidFill>
                <a:latin typeface="Arial"/>
                <a:ea typeface="Arial"/>
                <a:cs typeface="Arial"/>
              </a:rPr>
              <a:t>Unsere Frage</a:t>
            </a:r>
          </a:p>
        </p:txBody>
      </p:sp>
      <p:sp>
        <p:nvSpPr>
          <p:cNvPr id="2" name="context">
            <a:extLst>
              <a:ext uri="{FF2B5EF4-FFF2-40B4-BE49-F238E27FC236}">
                <a16:creationId xmlns:a16="http://schemas.microsoft.com/office/drawing/2014/main" id="{A44813FE-449E-46EA-994C-E7DF6472A699}"/>
              </a:ext>
            </a:extLst>
          </p:cNvPr>
          <p:cNvSpPr>
            <a:spLocks noGrp="1"/>
          </p:cNvSpPr>
          <p:nvPr/>
        </p:nvSpPr>
        <p:spPr>
          <a:xfrm>
            <a:off x="609600" y="1514475"/>
            <a:ext cx="10972800" cy="619125"/>
          </a:xfrm>
          <a:prstGeom prst="rect">
            <a:avLst/>
          </a:prstGeom>
          <a:noFill/>
          <a:ln w="0">
            <a:noFill/>
          </a:ln>
        </p:spPr>
        <p:txBody>
          <a:bodyPr wrap="square" lIns="0" tIns="0" rIns="0" bIns="0" anchor="t">
            <a:noAutofit/>
          </a:bodyPr>
          <a:lstStyle/>
          <a:p>
            <a:pPr algn="l">
              <a:defRPr sz="2550">
                <a:solidFill>
                  <a:srgbClr val="182B39"/>
                </a:solidFill>
                <a:latin typeface="Arial"/>
                <a:ea typeface="Arial"/>
                <a:cs typeface="Arial"/>
              </a:defRPr>
            </a:pPr>
            <a:r>
              <a:rPr sz="2550">
                <a:solidFill>
                  <a:srgbClr val="182B39"/>
                </a:solidFill>
                <a:latin typeface="Arial"/>
                <a:ea typeface="Arial"/>
                <a:cs typeface="Arial"/>
              </a:rPr>
              <a:t>Herr Bechtel sucht Kerzen für seinen Adventskranz.</a:t>
            </a:r>
          </a:p>
        </p:txBody>
      </p:sp>
      <p:pic>
        <p:nvPicPr>
          <p:cNvPr id="11" name="bechtel-candle"/>
          <p:cNvPicPr>
            <a:picLocks noChangeAspect="1"/>
          </p:cNvPicPr>
          <p:nvPr/>
        </p:nvPicPr>
        <p:blipFill>
          <a:blip r:embed="rId3"/>
          <a:srcRect l="15072" t="29543" r="51136" b="8077"/>
          <a:stretch>
            <a:fillRect/>
          </a:stretch>
        </p:blipFill>
        <p:spPr>
          <a:xfrm>
            <a:off x="990600" y="2800350"/>
            <a:ext cx="2571750" cy="2724150"/>
          </a:xfrm>
          <a:prstGeom prst="rect">
            <a:avLst/>
          </a:prstGeom>
        </p:spPr>
      </p:pic>
      <p:pic>
        <p:nvPicPr>
          <p:cNvPr id="12" name="platte-candle"/>
          <p:cNvPicPr>
            <a:picLocks noChangeAspect="1"/>
          </p:cNvPicPr>
          <p:nvPr/>
        </p:nvPicPr>
        <p:blipFill>
          <a:blip r:embed="rId3"/>
          <a:srcRect l="70215" t="9671" r="13696" b="8714"/>
          <a:stretch>
            <a:fillRect/>
          </a:stretch>
        </p:blipFill>
        <p:spPr>
          <a:xfrm>
            <a:off x="7191375" y="2266950"/>
            <a:ext cx="1238250" cy="3257550"/>
          </a:xfrm>
          <a:prstGeom prst="rect">
            <a:avLst/>
          </a:prstGeom>
        </p:spPr>
      </p:pic>
      <p:sp>
        <p:nvSpPr>
          <p:cNvPr id="5" name="bechtel-name">
            <a:extLst>
              <a:ext uri="{FF2B5EF4-FFF2-40B4-BE49-F238E27FC236}">
                <a16:creationId xmlns:a16="http://schemas.microsoft.com/office/drawing/2014/main" id="{07C75F8A-7A36-4657-BA31-71F7FE97DC90}"/>
              </a:ext>
            </a:extLst>
          </p:cNvPr>
          <p:cNvSpPr>
            <a:spLocks noGrp="1"/>
          </p:cNvSpPr>
          <p:nvPr/>
        </p:nvSpPr>
        <p:spPr>
          <a:xfrm>
            <a:off x="3810000" y="3028950"/>
            <a:ext cx="2800350" cy="590550"/>
          </a:xfrm>
          <a:prstGeom prst="rect">
            <a:avLst/>
          </a:prstGeom>
          <a:noFill/>
          <a:ln w="0">
            <a:noFill/>
          </a:ln>
        </p:spPr>
        <p:txBody>
          <a:bodyPr wrap="square" lIns="0" tIns="0" rIns="0" bIns="0" anchor="t">
            <a:noAutofit/>
          </a:bodyPr>
          <a:lstStyle/>
          <a:p>
            <a:pPr algn="l">
              <a:defRPr sz="2625" b="1">
                <a:solidFill>
                  <a:srgbClr val="285D7A"/>
                </a:solidFill>
                <a:latin typeface="Arial"/>
                <a:ea typeface="Arial"/>
                <a:cs typeface="Arial"/>
              </a:defRPr>
            </a:pPr>
            <a:r>
              <a:rPr sz="2625" b="1">
                <a:solidFill>
                  <a:srgbClr val="285D7A"/>
                </a:solidFill>
                <a:latin typeface="Arial"/>
                <a:ea typeface="Arial"/>
                <a:cs typeface="Arial"/>
              </a:rPr>
              <a:t>Herr Bechtel</a:t>
            </a:r>
          </a:p>
        </p:txBody>
      </p:sp>
      <p:sp>
        <p:nvSpPr>
          <p:cNvPr id="6" name="bechtel-position">
            <a:extLst>
              <a:ext uri="{FF2B5EF4-FFF2-40B4-BE49-F238E27FC236}">
                <a16:creationId xmlns:a16="http://schemas.microsoft.com/office/drawing/2014/main" id="{3856B780-1A18-4FE8-BE36-9C6CA216E7A3}"/>
              </a:ext>
            </a:extLst>
          </p:cNvPr>
          <p:cNvSpPr>
            <a:spLocks noGrp="1"/>
          </p:cNvSpPr>
          <p:nvPr/>
        </p:nvSpPr>
        <p:spPr>
          <a:xfrm>
            <a:off x="3810000" y="3705225"/>
            <a:ext cx="2800350" cy="1133475"/>
          </a:xfrm>
          <a:prstGeom prst="rect">
            <a:avLst/>
          </a:prstGeom>
          <a:noFill/>
          <a:ln w="0">
            <a:noFill/>
          </a:ln>
        </p:spPr>
        <p:txBody>
          <a:bodyPr wrap="square" lIns="0" tIns="0" rIns="0" bIns="0" anchor="t">
            <a:noAutofit/>
          </a:bodyPr>
          <a:lstStyle/>
          <a:p>
            <a:pPr algn="l">
              <a:defRPr sz="2625">
                <a:solidFill>
                  <a:srgbClr val="285D7A"/>
                </a:solidFill>
                <a:latin typeface="Arial"/>
                <a:ea typeface="Arial"/>
                <a:cs typeface="Arial"/>
              </a:defRPr>
            </a:pPr>
            <a:r>
              <a:rPr sz="2625">
                <a:solidFill>
                  <a:srgbClr val="285D7A"/>
                </a:solidFill>
                <a:latin typeface="Arial"/>
                <a:ea typeface="Arial"/>
                <a:cs typeface="Arial"/>
              </a:rPr>
              <a:t>„Diese Kerze ist</a:t>
            </a:r>
          </a:p>
          <a:p>
            <a:pPr algn="l">
              <a:defRPr sz="2625">
                <a:solidFill>
                  <a:srgbClr val="285D7A"/>
                </a:solidFill>
                <a:latin typeface="Arial"/>
                <a:ea typeface="Arial"/>
                <a:cs typeface="Arial"/>
              </a:defRPr>
            </a:pPr>
            <a:r>
              <a:rPr sz="2625">
                <a:solidFill>
                  <a:srgbClr val="285D7A"/>
                </a:solidFill>
                <a:latin typeface="Arial"/>
                <a:ea typeface="Arial"/>
                <a:cs typeface="Arial"/>
              </a:rPr>
              <a:t>am besten!“</a:t>
            </a:r>
          </a:p>
        </p:txBody>
      </p:sp>
      <p:sp>
        <p:nvSpPr>
          <p:cNvPr id="7" name="platte-name">
            <a:extLst>
              <a:ext uri="{FF2B5EF4-FFF2-40B4-BE49-F238E27FC236}">
                <a16:creationId xmlns:a16="http://schemas.microsoft.com/office/drawing/2014/main" id="{5CE376D1-B2BF-41A5-BDC0-DCA5CD2E2F48}"/>
              </a:ext>
            </a:extLst>
          </p:cNvPr>
          <p:cNvSpPr>
            <a:spLocks noGrp="1"/>
          </p:cNvSpPr>
          <p:nvPr/>
        </p:nvSpPr>
        <p:spPr>
          <a:xfrm>
            <a:off x="8829675" y="3028950"/>
            <a:ext cx="2752725" cy="590550"/>
          </a:xfrm>
          <a:prstGeom prst="rect">
            <a:avLst/>
          </a:prstGeom>
          <a:noFill/>
          <a:ln w="0">
            <a:noFill/>
          </a:ln>
        </p:spPr>
        <p:txBody>
          <a:bodyPr wrap="square" lIns="0" tIns="0" rIns="0" bIns="0" anchor="t">
            <a:noAutofit/>
          </a:bodyPr>
          <a:lstStyle/>
          <a:p>
            <a:pPr algn="l">
              <a:defRPr sz="2625" b="1">
                <a:solidFill>
                  <a:srgbClr val="A63C3F"/>
                </a:solidFill>
                <a:latin typeface="Arial"/>
                <a:ea typeface="Arial"/>
                <a:cs typeface="Arial"/>
              </a:defRPr>
            </a:pPr>
            <a:r>
              <a:rPr sz="2625" b="1">
                <a:solidFill>
                  <a:srgbClr val="A63C3F"/>
                </a:solidFill>
                <a:latin typeface="Arial"/>
                <a:ea typeface="Arial"/>
                <a:cs typeface="Arial"/>
              </a:rPr>
              <a:t>Herr Platte</a:t>
            </a:r>
          </a:p>
        </p:txBody>
      </p:sp>
      <p:sp>
        <p:nvSpPr>
          <p:cNvPr id="8" name="platte-position">
            <a:extLst>
              <a:ext uri="{FF2B5EF4-FFF2-40B4-BE49-F238E27FC236}">
                <a16:creationId xmlns:a16="http://schemas.microsoft.com/office/drawing/2014/main" id="{EE89546B-B706-43B1-8179-437F3C6F3EBE}"/>
              </a:ext>
            </a:extLst>
          </p:cNvPr>
          <p:cNvSpPr>
            <a:spLocks noGrp="1"/>
          </p:cNvSpPr>
          <p:nvPr/>
        </p:nvSpPr>
        <p:spPr>
          <a:xfrm>
            <a:off x="8829675" y="3705225"/>
            <a:ext cx="2752725" cy="1133475"/>
          </a:xfrm>
          <a:prstGeom prst="rect">
            <a:avLst/>
          </a:prstGeom>
          <a:noFill/>
          <a:ln w="0">
            <a:noFill/>
          </a:ln>
        </p:spPr>
        <p:txBody>
          <a:bodyPr wrap="square" lIns="0" tIns="0" rIns="0" bIns="0" anchor="t">
            <a:noAutofit/>
          </a:bodyPr>
          <a:lstStyle/>
          <a:p>
            <a:pPr algn="l">
              <a:defRPr sz="2625">
                <a:solidFill>
                  <a:srgbClr val="A63C3F"/>
                </a:solidFill>
                <a:latin typeface="Arial"/>
                <a:ea typeface="Arial"/>
                <a:cs typeface="Arial"/>
              </a:defRPr>
            </a:pPr>
            <a:r>
              <a:rPr sz="2625">
                <a:solidFill>
                  <a:srgbClr val="A63C3F"/>
                </a:solidFill>
                <a:latin typeface="Arial"/>
                <a:ea typeface="Arial"/>
                <a:cs typeface="Arial"/>
              </a:rPr>
              <a:t>„Meine ist</a:t>
            </a:r>
          </a:p>
          <a:p>
            <a:pPr algn="l">
              <a:defRPr sz="2625">
                <a:solidFill>
                  <a:srgbClr val="A63C3F"/>
                </a:solidFill>
                <a:latin typeface="Arial"/>
                <a:ea typeface="Arial"/>
                <a:cs typeface="Arial"/>
              </a:defRPr>
            </a:pPr>
            <a:r>
              <a:rPr sz="2625">
                <a:solidFill>
                  <a:srgbClr val="A63C3F"/>
                </a:solidFill>
                <a:latin typeface="Arial"/>
                <a:ea typeface="Arial"/>
                <a:cs typeface="Arial"/>
              </a:rPr>
              <a:t>besser!“</a:t>
            </a:r>
          </a:p>
        </p:txBody>
      </p:sp>
    </p:spTree>
    <p:extLst>
      <p:ext uri="{BB962C8B-B14F-4D97-AF65-F5344CB8AC3E}">
        <p14:creationId xmlns:p14="http://schemas.microsoft.com/office/powerpoint/2010/main" val="1713167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CA234253-2107-466D-9DF3-6C669A57B21B}"/>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sz="3600" b="1">
                <a:solidFill>
                  <a:srgbClr val="182B39"/>
                </a:solidFill>
                <a:latin typeface="Arial"/>
                <a:ea typeface="Arial"/>
                <a:cs typeface="Arial"/>
              </a:rPr>
              <a:t>Unsere Untersuchung</a:t>
            </a:r>
          </a:p>
        </p:txBody>
      </p:sp>
      <p:graphicFrame>
        <p:nvGraphicFramePr>
          <p:cNvPr id="7" name="Tabelle 6"/>
          <p:cNvGraphicFramePr/>
          <p:nvPr/>
        </p:nvGraphicFramePr>
        <p:xfrm>
          <a:off x="609600" y="1428750"/>
          <a:ext cx="10972800" cy="2686050"/>
        </p:xfrm>
        <a:graphic>
          <a:graphicData uri="http://schemas.openxmlformats.org/drawingml/2006/table">
            <a:tbl>
              <a:tblPr/>
              <a:tblGrid>
                <a:gridCol w="4695825">
                  <a:extLst>
                    <a:ext uri="{9D8B030D-6E8A-4147-A177-3AD203B41FA5}">
                      <a16:colId xmlns:a16="http://schemas.microsoft.com/office/drawing/2014/main" val="20000"/>
                    </a:ext>
                  </a:extLst>
                </a:gridCol>
                <a:gridCol w="2324100">
                  <a:extLst>
                    <a:ext uri="{9D8B030D-6E8A-4147-A177-3AD203B41FA5}">
                      <a16:colId xmlns:a16="http://schemas.microsoft.com/office/drawing/2014/main" val="20001"/>
                    </a:ext>
                  </a:extLst>
                </a:gridCol>
                <a:gridCol w="3952875">
                  <a:extLst>
                    <a:ext uri="{9D8B030D-6E8A-4147-A177-3AD203B41FA5}">
                      <a16:colId xmlns:a16="http://schemas.microsoft.com/office/drawing/2014/main" val="20002"/>
                    </a:ext>
                  </a:extLst>
                </a:gridCol>
              </a:tblGrid>
              <a:tr h="857250">
                <a:tc>
                  <a:txBody>
                    <a:bodyPr/>
                    <a:lstStyle/>
                    <a:p>
                      <a:r>
                        <a:rPr sz="2175" b="1">
                          <a:solidFill>
                            <a:srgbClr val="182B39"/>
                          </a:solidFill>
                          <a:latin typeface="Arial"/>
                          <a:ea typeface="Arial"/>
                          <a:cs typeface="Arial"/>
                        </a:rPr>
                        <a:t>Kerze</a:t>
                      </a:r>
                    </a:p>
                  </a:txBody>
                  <a:tcPr marL="161925" marR="114300" marT="95250" marB="76200" anchor="ctr">
                    <a:solidFill>
                      <a:srgbClr val="E7ECEC"/>
                    </a:solidFill>
                  </a:tcPr>
                </a:tc>
                <a:tc>
                  <a:txBody>
                    <a:bodyPr/>
                    <a:lstStyle/>
                    <a:p>
                      <a:r>
                        <a:rPr sz="2175" b="1">
                          <a:solidFill>
                            <a:srgbClr val="182B39"/>
                          </a:solidFill>
                          <a:latin typeface="Arial"/>
                          <a:ea typeface="Arial"/>
                          <a:cs typeface="Arial"/>
                        </a:rPr>
                        <a:t>Anfangshöhe</a:t>
                      </a:r>
                    </a:p>
                  </a:txBody>
                  <a:tcPr marL="161925" marR="114300" marT="95250" marB="76200" anchor="ctr">
                    <a:solidFill>
                      <a:srgbClr val="E7ECEC"/>
                    </a:solidFill>
                  </a:tcPr>
                </a:tc>
                <a:tc>
                  <a:txBody>
                    <a:bodyPr/>
                    <a:lstStyle/>
                    <a:p>
                      <a:r>
                        <a:rPr sz="2175" b="1">
                          <a:solidFill>
                            <a:srgbClr val="182B39"/>
                          </a:solidFill>
                          <a:latin typeface="Arial"/>
                          <a:ea typeface="Arial"/>
                          <a:cs typeface="Arial"/>
                        </a:rPr>
                        <a:t>Höhenverlust</a:t>
                      </a:r>
                    </a:p>
                    <a:p>
                      <a:r>
                        <a:rPr sz="2175" b="1">
                          <a:solidFill>
                            <a:srgbClr val="182B39"/>
                          </a:solidFill>
                          <a:latin typeface="Arial"/>
                          <a:ea typeface="Arial"/>
                          <a:cs typeface="Arial"/>
                        </a:rPr>
                        <a:t>pro Stunde</a:t>
                      </a:r>
                    </a:p>
                  </a:txBody>
                  <a:tcPr marL="161925" marR="114300" marT="95250" marB="76200" anchor="ctr">
                    <a:solidFill>
                      <a:srgbClr val="E7ECEC"/>
                    </a:solidFill>
                  </a:tcPr>
                </a:tc>
                <a:extLst>
                  <a:ext uri="{0D108BD9-81ED-4DB2-BD59-A6C34878D82A}">
                    <a16:rowId xmlns:a16="http://schemas.microsoft.com/office/drawing/2014/main" val="10000"/>
                  </a:ext>
                </a:extLst>
              </a:tr>
              <a:tr h="914400">
                <a:tc>
                  <a:txBody>
                    <a:bodyPr/>
                    <a:lstStyle/>
                    <a:p>
                      <a:r>
                        <a:rPr sz="2175">
                          <a:solidFill>
                            <a:srgbClr val="182B39"/>
                          </a:solidFill>
                          <a:latin typeface="Arial"/>
                          <a:ea typeface="Arial"/>
                          <a:cs typeface="Arial"/>
                        </a:rPr>
                        <a:t>Lange dünne Kerze</a:t>
                      </a:r>
                    </a:p>
                    <a:p>
                      <a:r>
                        <a:rPr sz="2175">
                          <a:solidFill>
                            <a:srgbClr val="182B39"/>
                          </a:solidFill>
                          <a:latin typeface="Arial"/>
                          <a:ea typeface="Arial"/>
                          <a:cs typeface="Arial"/>
                        </a:rPr>
                        <a:t>Herr Platte</a:t>
                      </a:r>
                    </a:p>
                  </a:txBody>
                  <a:tcPr marL="161925" marR="114300" marT="95250" marB="76200" anchor="ctr">
                    <a:solidFill>
                      <a:srgbClr val="FAFAF7"/>
                    </a:solidFill>
                  </a:tcPr>
                </a:tc>
                <a:tc>
                  <a:txBody>
                    <a:bodyPr/>
                    <a:lstStyle/>
                    <a:p>
                      <a:r>
                        <a:rPr sz="2175">
                          <a:solidFill>
                            <a:srgbClr val="182B39"/>
                          </a:solidFill>
                          <a:latin typeface="Arial"/>
                          <a:ea typeface="Arial"/>
                          <a:cs typeface="Arial"/>
                        </a:rPr>
                        <a:t>21 cm</a:t>
                      </a:r>
                    </a:p>
                  </a:txBody>
                  <a:tcPr marL="161925" marR="114300" marT="95250" marB="76200" anchor="ctr">
                    <a:solidFill>
                      <a:srgbClr val="FAFAF7"/>
                    </a:solidFill>
                  </a:tcPr>
                </a:tc>
                <a:tc>
                  <a:txBody>
                    <a:bodyPr/>
                    <a:lstStyle/>
                    <a:p>
                      <a:r>
                        <a:rPr sz="2175">
                          <a:solidFill>
                            <a:srgbClr val="182B39"/>
                          </a:solidFill>
                          <a:latin typeface="Arial"/>
                          <a:ea typeface="Arial"/>
                          <a:cs typeface="Arial"/>
                        </a:rPr>
                        <a:t>2 cm</a:t>
                      </a:r>
                    </a:p>
                  </a:txBody>
                  <a:tcPr marL="161925" marR="114300" marT="95250" marB="76200" anchor="ctr">
                    <a:solidFill>
                      <a:srgbClr val="FAFAF7"/>
                    </a:solidFill>
                  </a:tcPr>
                </a:tc>
                <a:extLst>
                  <a:ext uri="{0D108BD9-81ED-4DB2-BD59-A6C34878D82A}">
                    <a16:rowId xmlns:a16="http://schemas.microsoft.com/office/drawing/2014/main" val="10001"/>
                  </a:ext>
                </a:extLst>
              </a:tr>
              <a:tr h="914400">
                <a:tc>
                  <a:txBody>
                    <a:bodyPr/>
                    <a:lstStyle/>
                    <a:p>
                      <a:r>
                        <a:rPr sz="2175">
                          <a:solidFill>
                            <a:srgbClr val="182B39"/>
                          </a:solidFill>
                          <a:latin typeface="Arial"/>
                          <a:ea typeface="Arial"/>
                          <a:cs typeface="Arial"/>
                        </a:rPr>
                        <a:t>Kürzere breite Kerze</a:t>
                      </a:r>
                    </a:p>
                    <a:p>
                      <a:r>
                        <a:rPr sz="2175">
                          <a:solidFill>
                            <a:srgbClr val="182B39"/>
                          </a:solidFill>
                          <a:latin typeface="Arial"/>
                          <a:ea typeface="Arial"/>
                          <a:cs typeface="Arial"/>
                        </a:rPr>
                        <a:t>Herr Bechtel</a:t>
                      </a:r>
                    </a:p>
                  </a:txBody>
                  <a:tcPr marL="161925" marR="114300" marT="95250" marB="76200" anchor="ctr">
                    <a:solidFill>
                      <a:srgbClr val="FAFAF7"/>
                    </a:solidFill>
                  </a:tcPr>
                </a:tc>
                <a:tc>
                  <a:txBody>
                    <a:bodyPr/>
                    <a:lstStyle/>
                    <a:p>
                      <a:r>
                        <a:rPr sz="2175">
                          <a:solidFill>
                            <a:srgbClr val="182B39"/>
                          </a:solidFill>
                          <a:latin typeface="Arial"/>
                          <a:ea typeface="Arial"/>
                          <a:cs typeface="Arial"/>
                        </a:rPr>
                        <a:t>18 cm</a:t>
                      </a:r>
                    </a:p>
                  </a:txBody>
                  <a:tcPr marL="161925" marR="114300" marT="95250" marB="76200" anchor="ctr">
                    <a:solidFill>
                      <a:srgbClr val="FAFAF7"/>
                    </a:solidFill>
                  </a:tcPr>
                </a:tc>
                <a:tc>
                  <a:txBody>
                    <a:bodyPr/>
                    <a:lstStyle/>
                    <a:p>
                      <a:r>
                        <a:rPr sz="2175">
                          <a:solidFill>
                            <a:srgbClr val="182B39"/>
                          </a:solidFill>
                          <a:latin typeface="Arial"/>
                          <a:ea typeface="Arial"/>
                          <a:cs typeface="Arial"/>
                        </a:rPr>
                        <a:t>1,5 cm</a:t>
                      </a:r>
                    </a:p>
                  </a:txBody>
                  <a:tcPr marL="161925" marR="114300" marT="95250" marB="76200" anchor="ctr">
                    <a:solidFill>
                      <a:srgbClr val="FAFAF7"/>
                    </a:solidFill>
                  </a:tcPr>
                </a:tc>
                <a:extLst>
                  <a:ext uri="{0D108BD9-81ED-4DB2-BD59-A6C34878D82A}">
                    <a16:rowId xmlns:a16="http://schemas.microsoft.com/office/drawing/2014/main" val="10002"/>
                  </a:ext>
                </a:extLst>
              </a:tr>
            </a:tbl>
          </a:graphicData>
        </a:graphic>
      </p:graphicFrame>
      <p:sp>
        <p:nvSpPr>
          <p:cNvPr id="3" name="model">
            <a:extLst>
              <a:ext uri="{FF2B5EF4-FFF2-40B4-BE49-F238E27FC236}">
                <a16:creationId xmlns:a16="http://schemas.microsoft.com/office/drawing/2014/main" id="{9625F817-62C4-4A66-B6C3-1CDCF2C4AEE5}"/>
              </a:ext>
            </a:extLst>
          </p:cNvPr>
          <p:cNvSpPr>
            <a:spLocks noGrp="1"/>
          </p:cNvSpPr>
          <p:nvPr/>
        </p:nvSpPr>
        <p:spPr>
          <a:xfrm>
            <a:off x="609600" y="4295775"/>
            <a:ext cx="10972800" cy="438150"/>
          </a:xfrm>
          <a:prstGeom prst="rect">
            <a:avLst/>
          </a:prstGeom>
          <a:noFill/>
          <a:ln w="0">
            <a:noFill/>
          </a:ln>
        </p:spPr>
        <p:txBody>
          <a:bodyPr wrap="square" lIns="0" tIns="0" rIns="0" bIns="0" anchor="t">
            <a:noAutofit/>
          </a:bodyPr>
          <a:lstStyle/>
          <a:p>
            <a:pPr algn="l">
              <a:defRPr sz="1950">
                <a:solidFill>
                  <a:srgbClr val="455965"/>
                </a:solidFill>
                <a:latin typeface="Arial"/>
                <a:ea typeface="Arial"/>
                <a:cs typeface="Arial"/>
              </a:defRPr>
            </a:pPr>
            <a:r>
              <a:rPr sz="1950" b="1" dirty="0" err="1">
                <a:solidFill>
                  <a:srgbClr val="455965"/>
                </a:solidFill>
                <a:latin typeface="Arial"/>
                <a:ea typeface="Arial"/>
                <a:cs typeface="Arial"/>
              </a:rPr>
              <a:t>Beide</a:t>
            </a:r>
            <a:r>
              <a:rPr sz="1950" b="1" dirty="0">
                <a:solidFill>
                  <a:srgbClr val="455965"/>
                </a:solidFill>
                <a:latin typeface="Arial"/>
                <a:ea typeface="Arial"/>
                <a:cs typeface="Arial"/>
              </a:rPr>
              <a:t> </a:t>
            </a:r>
            <a:r>
              <a:rPr sz="1950" b="1" dirty="0" err="1">
                <a:solidFill>
                  <a:srgbClr val="455965"/>
                </a:solidFill>
                <a:latin typeface="Arial"/>
                <a:ea typeface="Arial"/>
                <a:cs typeface="Arial"/>
              </a:rPr>
              <a:t>Kerzen</a:t>
            </a:r>
            <a:r>
              <a:rPr sz="1950" b="1" dirty="0">
                <a:solidFill>
                  <a:srgbClr val="455965"/>
                </a:solidFill>
                <a:latin typeface="Arial"/>
                <a:ea typeface="Arial"/>
                <a:cs typeface="Arial"/>
              </a:rPr>
              <a:t> </a:t>
            </a:r>
            <a:r>
              <a:rPr sz="1950" b="1" dirty="0" err="1">
                <a:solidFill>
                  <a:srgbClr val="455965"/>
                </a:solidFill>
                <a:latin typeface="Arial"/>
                <a:ea typeface="Arial"/>
                <a:cs typeface="Arial"/>
              </a:rPr>
              <a:t>starten</a:t>
            </a:r>
            <a:r>
              <a:rPr sz="1950" b="1" dirty="0">
                <a:solidFill>
                  <a:srgbClr val="455965"/>
                </a:solidFill>
                <a:latin typeface="Arial"/>
                <a:ea typeface="Arial"/>
                <a:cs typeface="Arial"/>
              </a:rPr>
              <a:t> </a:t>
            </a:r>
            <a:r>
              <a:rPr sz="1950" b="1" dirty="0" err="1">
                <a:solidFill>
                  <a:srgbClr val="455965"/>
                </a:solidFill>
                <a:latin typeface="Arial"/>
                <a:ea typeface="Arial"/>
                <a:cs typeface="Arial"/>
              </a:rPr>
              <a:t>gleichzeitig</a:t>
            </a:r>
            <a:r>
              <a:rPr sz="1950" b="1" dirty="0">
                <a:solidFill>
                  <a:srgbClr val="455965"/>
                </a:solidFill>
                <a:latin typeface="Arial"/>
                <a:ea typeface="Arial"/>
                <a:cs typeface="Arial"/>
              </a:rPr>
              <a:t> und </a:t>
            </a:r>
            <a:r>
              <a:rPr sz="1950" b="1" dirty="0" err="1">
                <a:solidFill>
                  <a:srgbClr val="455965"/>
                </a:solidFill>
                <a:latin typeface="Arial"/>
                <a:ea typeface="Arial"/>
                <a:cs typeface="Arial"/>
              </a:rPr>
              <a:t>verlieren</a:t>
            </a:r>
            <a:r>
              <a:rPr sz="1950" b="1" dirty="0">
                <a:solidFill>
                  <a:srgbClr val="455965"/>
                </a:solidFill>
                <a:latin typeface="Arial"/>
                <a:ea typeface="Arial"/>
                <a:cs typeface="Arial"/>
              </a:rPr>
              <a:t> </a:t>
            </a:r>
            <a:r>
              <a:rPr sz="1950" b="1" dirty="0" err="1">
                <a:solidFill>
                  <a:srgbClr val="455965"/>
                </a:solidFill>
                <a:latin typeface="Arial"/>
                <a:ea typeface="Arial"/>
                <a:cs typeface="Arial"/>
              </a:rPr>
              <a:t>gleichmäßig</a:t>
            </a:r>
            <a:r>
              <a:rPr sz="1950" b="1" dirty="0">
                <a:solidFill>
                  <a:srgbClr val="455965"/>
                </a:solidFill>
                <a:latin typeface="Arial"/>
                <a:ea typeface="Arial"/>
                <a:cs typeface="Arial"/>
              </a:rPr>
              <a:t> an </a:t>
            </a:r>
            <a:r>
              <a:rPr sz="1950" b="1" dirty="0" err="1">
                <a:solidFill>
                  <a:srgbClr val="455965"/>
                </a:solidFill>
                <a:latin typeface="Arial"/>
                <a:ea typeface="Arial"/>
                <a:cs typeface="Arial"/>
              </a:rPr>
              <a:t>Höhe</a:t>
            </a:r>
            <a:r>
              <a:rPr lang="de-DE" sz="1950" b="1" dirty="0">
                <a:solidFill>
                  <a:srgbClr val="455965"/>
                </a:solidFill>
                <a:latin typeface="Arial"/>
                <a:ea typeface="Arial"/>
                <a:cs typeface="Arial"/>
              </a:rPr>
              <a:t>!</a:t>
            </a:r>
            <a:endParaRPr sz="1950" b="1" dirty="0">
              <a:solidFill>
                <a:srgbClr val="455965"/>
              </a:solidFill>
              <a:latin typeface="Arial"/>
              <a:ea typeface="Arial"/>
              <a:cs typeface="Arial"/>
            </a:endParaRPr>
          </a:p>
        </p:txBody>
      </p:sp>
      <p:sp>
        <p:nvSpPr>
          <p:cNvPr id="4" name="task">
            <a:extLst>
              <a:ext uri="{FF2B5EF4-FFF2-40B4-BE49-F238E27FC236}">
                <a16:creationId xmlns:a16="http://schemas.microsoft.com/office/drawing/2014/main" id="{8140B3EB-0AFF-4507-A40E-011909535829}"/>
              </a:ext>
            </a:extLst>
          </p:cNvPr>
          <p:cNvSpPr>
            <a:spLocks noGrp="1"/>
          </p:cNvSpPr>
          <p:nvPr/>
        </p:nvSpPr>
        <p:spPr>
          <a:xfrm>
            <a:off x="609600" y="4956983"/>
            <a:ext cx="10972800" cy="666750"/>
          </a:xfrm>
          <a:prstGeom prst="rect">
            <a:avLst/>
          </a:prstGeom>
          <a:noFill/>
          <a:ln w="0">
            <a:noFill/>
          </a:ln>
        </p:spPr>
        <p:txBody>
          <a:bodyPr wrap="square" lIns="0" tIns="0" rIns="0" bIns="0" anchor="t">
            <a:noAutofit/>
          </a:bodyPr>
          <a:lstStyle/>
          <a:p>
            <a:pPr algn="l">
              <a:defRPr sz="2700" b="1">
                <a:solidFill>
                  <a:srgbClr val="182B39"/>
                </a:solidFill>
                <a:latin typeface="Arial"/>
                <a:ea typeface="Arial"/>
                <a:cs typeface="Arial"/>
              </a:defRPr>
            </a:pPr>
            <a:r>
              <a:rPr sz="2700" b="1" dirty="0" err="1">
                <a:solidFill>
                  <a:srgbClr val="182B39"/>
                </a:solidFill>
                <a:latin typeface="Arial"/>
                <a:ea typeface="Arial"/>
                <a:cs typeface="Arial"/>
              </a:rPr>
              <a:t>Untersucht</a:t>
            </a:r>
            <a:r>
              <a:rPr sz="2700" b="1" dirty="0">
                <a:solidFill>
                  <a:srgbClr val="182B39"/>
                </a:solidFill>
                <a:latin typeface="Arial"/>
                <a:ea typeface="Arial"/>
                <a:cs typeface="Arial"/>
              </a:rPr>
              <a:t> </a:t>
            </a:r>
            <a:r>
              <a:rPr sz="2700" b="1" dirty="0" err="1">
                <a:solidFill>
                  <a:srgbClr val="182B39"/>
                </a:solidFill>
                <a:latin typeface="Arial"/>
                <a:ea typeface="Arial"/>
                <a:cs typeface="Arial"/>
              </a:rPr>
              <a:t>unsere</a:t>
            </a:r>
            <a:r>
              <a:rPr sz="2700" b="1" dirty="0">
                <a:solidFill>
                  <a:srgbClr val="182B39"/>
                </a:solidFill>
                <a:latin typeface="Arial"/>
                <a:ea typeface="Arial"/>
                <a:cs typeface="Arial"/>
              </a:rPr>
              <a:t> Frage auf </a:t>
            </a:r>
            <a:r>
              <a:rPr sz="2700" b="1" dirty="0" err="1">
                <a:solidFill>
                  <a:srgbClr val="182B39"/>
                </a:solidFill>
                <a:latin typeface="Arial"/>
                <a:ea typeface="Arial"/>
                <a:cs typeface="Arial"/>
              </a:rPr>
              <a:t>eurem</a:t>
            </a:r>
            <a:r>
              <a:rPr sz="2700" b="1" dirty="0">
                <a:solidFill>
                  <a:srgbClr val="182B39"/>
                </a:solidFill>
                <a:latin typeface="Arial"/>
                <a:ea typeface="Arial"/>
                <a:cs typeface="Arial"/>
              </a:rPr>
              <a:t> </a:t>
            </a:r>
            <a:r>
              <a:rPr sz="2700" b="1" dirty="0" err="1">
                <a:solidFill>
                  <a:srgbClr val="182B39"/>
                </a:solidFill>
                <a:latin typeface="Arial"/>
                <a:ea typeface="Arial"/>
                <a:cs typeface="Arial"/>
              </a:rPr>
              <a:t>eigenen</a:t>
            </a:r>
            <a:r>
              <a:rPr sz="2700" b="1" dirty="0">
                <a:solidFill>
                  <a:srgbClr val="182B39"/>
                </a:solidFill>
                <a:latin typeface="Arial"/>
                <a:ea typeface="Arial"/>
                <a:cs typeface="Arial"/>
              </a:rPr>
              <a:t> Weg.</a:t>
            </a:r>
          </a:p>
        </p:txBody>
      </p:sp>
      <p:sp>
        <p:nvSpPr>
          <p:cNvPr id="5" name="documentation">
            <a:extLst>
              <a:ext uri="{FF2B5EF4-FFF2-40B4-BE49-F238E27FC236}">
                <a16:creationId xmlns:a16="http://schemas.microsoft.com/office/drawing/2014/main" id="{E94B15B3-858A-474B-918B-FBF1E25919FD}"/>
              </a:ext>
            </a:extLst>
          </p:cNvPr>
          <p:cNvSpPr>
            <a:spLocks noGrp="1"/>
          </p:cNvSpPr>
          <p:nvPr/>
        </p:nvSpPr>
        <p:spPr>
          <a:xfrm>
            <a:off x="609600" y="5781675"/>
            <a:ext cx="10972800" cy="885825"/>
          </a:xfrm>
          <a:prstGeom prst="rect">
            <a:avLst/>
          </a:prstGeom>
          <a:noFill/>
          <a:ln w="0">
            <a:noFill/>
          </a:ln>
        </p:spPr>
        <p:txBody>
          <a:bodyPr wrap="square" lIns="0" tIns="0" rIns="0" bIns="0" anchor="t">
            <a:noAutofit/>
          </a:bodyPr>
          <a:lstStyle/>
          <a:p>
            <a:pPr algn="l">
              <a:defRPr sz="2400">
                <a:solidFill>
                  <a:srgbClr val="182B39"/>
                </a:solidFill>
                <a:latin typeface="Arial"/>
                <a:ea typeface="Arial"/>
                <a:cs typeface="Arial"/>
              </a:defRPr>
            </a:pPr>
            <a:r>
              <a:rPr sz="2400" dirty="0" err="1">
                <a:solidFill>
                  <a:srgbClr val="182B39"/>
                </a:solidFill>
                <a:latin typeface="Arial"/>
                <a:ea typeface="Arial"/>
                <a:cs typeface="Arial"/>
              </a:rPr>
              <a:t>Dokumentiert</a:t>
            </a:r>
            <a:r>
              <a:rPr sz="2400" dirty="0">
                <a:solidFill>
                  <a:srgbClr val="182B39"/>
                </a:solidFill>
                <a:latin typeface="Arial"/>
                <a:ea typeface="Arial"/>
                <a:cs typeface="Arial"/>
              </a:rPr>
              <a:t> </a:t>
            </a:r>
            <a:r>
              <a:rPr sz="2400" dirty="0" err="1">
                <a:solidFill>
                  <a:srgbClr val="182B39"/>
                </a:solidFill>
                <a:latin typeface="Arial"/>
                <a:ea typeface="Arial"/>
                <a:cs typeface="Arial"/>
              </a:rPr>
              <a:t>euren</a:t>
            </a:r>
            <a:r>
              <a:rPr sz="2400" dirty="0">
                <a:solidFill>
                  <a:srgbClr val="182B39"/>
                </a:solidFill>
                <a:latin typeface="Arial"/>
                <a:ea typeface="Arial"/>
                <a:cs typeface="Arial"/>
              </a:rPr>
              <a:t> Weg </a:t>
            </a:r>
            <a:r>
              <a:rPr sz="2400" dirty="0" err="1">
                <a:solidFill>
                  <a:srgbClr val="182B39"/>
                </a:solidFill>
                <a:latin typeface="Arial"/>
                <a:ea typeface="Arial"/>
                <a:cs typeface="Arial"/>
              </a:rPr>
              <a:t>nachvollziehbar</a:t>
            </a:r>
            <a:r>
              <a:rPr lang="de-DE" sz="2400" dirty="0">
                <a:solidFill>
                  <a:srgbClr val="182B39"/>
                </a:solidFill>
                <a:latin typeface="Arial"/>
                <a:ea typeface="Arial"/>
                <a:cs typeface="Arial"/>
              </a:rPr>
              <a:t> </a:t>
            </a:r>
            <a:r>
              <a:rPr sz="2400" dirty="0">
                <a:solidFill>
                  <a:srgbClr val="182B39"/>
                </a:solidFill>
                <a:latin typeface="Arial"/>
                <a:ea typeface="Arial"/>
                <a:cs typeface="Arial"/>
              </a:rPr>
              <a:t>und </a:t>
            </a:r>
            <a:r>
              <a:rPr sz="2400" dirty="0" err="1">
                <a:solidFill>
                  <a:srgbClr val="182B39"/>
                </a:solidFill>
                <a:latin typeface="Arial"/>
                <a:ea typeface="Arial"/>
                <a:cs typeface="Arial"/>
              </a:rPr>
              <a:t>begründet</a:t>
            </a:r>
            <a:r>
              <a:rPr sz="2400" dirty="0">
                <a:solidFill>
                  <a:srgbClr val="182B39"/>
                </a:solidFill>
                <a:latin typeface="Arial"/>
                <a:ea typeface="Arial"/>
                <a:cs typeface="Arial"/>
              </a:rPr>
              <a:t> </a:t>
            </a:r>
            <a:r>
              <a:rPr sz="2400" dirty="0" err="1">
                <a:solidFill>
                  <a:srgbClr val="182B39"/>
                </a:solidFill>
                <a:latin typeface="Arial"/>
                <a:ea typeface="Arial"/>
                <a:cs typeface="Arial"/>
              </a:rPr>
              <a:t>eure</a:t>
            </a:r>
            <a:r>
              <a:rPr sz="2400" dirty="0">
                <a:solidFill>
                  <a:srgbClr val="182B39"/>
                </a:solidFill>
                <a:latin typeface="Arial"/>
                <a:ea typeface="Arial"/>
                <a:cs typeface="Arial"/>
              </a:rPr>
              <a:t> </a:t>
            </a:r>
            <a:r>
              <a:rPr sz="2400" dirty="0" err="1">
                <a:solidFill>
                  <a:srgbClr val="182B39"/>
                </a:solidFill>
                <a:latin typeface="Arial"/>
                <a:ea typeface="Arial"/>
                <a:cs typeface="Arial"/>
              </a:rPr>
              <a:t>Kaufempfehlung</a:t>
            </a:r>
            <a:r>
              <a:rPr sz="2400" dirty="0">
                <a:solidFill>
                  <a:srgbClr val="182B39"/>
                </a:solidFill>
                <a:latin typeface="Arial"/>
                <a:ea typeface="Arial"/>
                <a:cs typeface="Arial"/>
              </a:rPr>
              <a:t>.</a:t>
            </a:r>
          </a:p>
        </p:txBody>
      </p:sp>
    </p:spTree>
    <p:extLst>
      <p:ext uri="{BB962C8B-B14F-4D97-AF65-F5344CB8AC3E}">
        <p14:creationId xmlns:p14="http://schemas.microsoft.com/office/powerpoint/2010/main" val="597154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1C889BC9-F704-4F92-86D3-07DE8D299245}"/>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sz="3600" b="1">
                <a:solidFill>
                  <a:srgbClr val="182B39"/>
                </a:solidFill>
                <a:latin typeface="Arial"/>
                <a:ea typeface="Arial"/>
                <a:cs typeface="Arial"/>
              </a:rPr>
              <a:t>Unsere Lösungswege</a:t>
            </a:r>
          </a:p>
        </p:txBody>
      </p:sp>
      <p:graphicFrame>
        <p:nvGraphicFramePr>
          <p:cNvPr id="5" name="Tabelle 4"/>
          <p:cNvGraphicFramePr/>
          <p:nvPr/>
        </p:nvGraphicFramePr>
        <p:xfrm>
          <a:off x="609600" y="1581150"/>
          <a:ext cx="10972800" cy="4229100"/>
        </p:xfrm>
        <a:graphic>
          <a:graphicData uri="http://schemas.openxmlformats.org/drawingml/2006/table">
            <a:tbl>
              <a:tblPr/>
              <a:tblGrid>
                <a:gridCol w="228600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666750">
                <a:tc>
                  <a:txBody>
                    <a:bodyPr/>
                    <a:lstStyle/>
                    <a:p>
                      <a:r>
                        <a:rPr sz="2175" b="1">
                          <a:solidFill>
                            <a:srgbClr val="182B39"/>
                          </a:solidFill>
                          <a:latin typeface="Arial"/>
                          <a:ea typeface="Arial"/>
                          <a:cs typeface="Arial"/>
                        </a:rPr>
                        <a:t>Lösungsweg</a:t>
                      </a:r>
                    </a:p>
                  </a:txBody>
                  <a:tcPr marL="161925" marR="114300" marT="95250" marB="76200" anchor="ctr">
                    <a:solidFill>
                      <a:srgbClr val="E7ECEC"/>
                    </a:solidFill>
                  </a:tcPr>
                </a:tc>
                <a:tc>
                  <a:txBody>
                    <a:bodyPr/>
                    <a:lstStyle/>
                    <a:p>
                      <a:r>
                        <a:rPr sz="2175" b="1">
                          <a:solidFill>
                            <a:srgbClr val="182B39"/>
                          </a:solidFill>
                          <a:latin typeface="Arial"/>
                          <a:ea typeface="Arial"/>
                          <a:cs typeface="Arial"/>
                        </a:rPr>
                        <a:t>Vorteile</a:t>
                      </a:r>
                    </a:p>
                  </a:txBody>
                  <a:tcPr marL="161925" marR="114300" marT="95250" marB="76200" anchor="ctr">
                    <a:solidFill>
                      <a:srgbClr val="E7ECEC"/>
                    </a:solidFill>
                  </a:tcPr>
                </a:tc>
                <a:tc>
                  <a:txBody>
                    <a:bodyPr/>
                    <a:lstStyle/>
                    <a:p>
                      <a:r>
                        <a:rPr sz="2175" b="1">
                          <a:solidFill>
                            <a:srgbClr val="182B39"/>
                          </a:solidFill>
                          <a:latin typeface="Arial"/>
                          <a:ea typeface="Arial"/>
                          <a:cs typeface="Arial"/>
                        </a:rPr>
                        <a:t>Grenzen</a:t>
                      </a:r>
                    </a:p>
                  </a:txBody>
                  <a:tcPr marL="161925" marR="114300" marT="95250" marB="76200" anchor="ctr">
                    <a:solidFill>
                      <a:srgbClr val="E7ECEC"/>
                    </a:solidFill>
                  </a:tcPr>
                </a:tc>
                <a:extLst>
                  <a:ext uri="{0D108BD9-81ED-4DB2-BD59-A6C34878D82A}">
                    <a16:rowId xmlns:a16="http://schemas.microsoft.com/office/drawing/2014/main" val="10000"/>
                  </a:ext>
                </a:extLst>
              </a:tr>
              <a:tr h="1187450">
                <a:tc>
                  <a:txBody>
                    <a:bodyPr/>
                    <a:lstStyle/>
                    <a:p>
                      <a:r>
                        <a:rPr sz="2175">
                          <a:solidFill>
                            <a:srgbClr val="182B39"/>
                          </a:solidFill>
                          <a:latin typeface="Arial"/>
                          <a:ea typeface="Arial"/>
                          <a:cs typeface="Arial"/>
                        </a:rPr>
                        <a:t>Tabelle</a:t>
                      </a:r>
                    </a:p>
                  </a:txBody>
                  <a:tcPr marL="161925" marR="114300" marT="95250" marB="76200" anchor="ctr">
                    <a:solidFill>
                      <a:srgbClr val="FAFAF7"/>
                    </a:solidFill>
                  </a:tcPr>
                </a:tc>
                <a:tc>
                  <a:txBody>
                    <a:bodyPr/>
                    <a:lstStyle/>
                    <a:p>
                      <a:endParaRPr/>
                    </a:p>
                  </a:txBody>
                  <a:tcPr marL="161925" marR="114300" marT="95250" marB="76200" anchor="ctr">
                    <a:solidFill>
                      <a:srgbClr val="FAFAF7"/>
                    </a:solidFill>
                  </a:tcPr>
                </a:tc>
                <a:tc>
                  <a:txBody>
                    <a:bodyPr/>
                    <a:lstStyle/>
                    <a:p>
                      <a:endParaRPr/>
                    </a:p>
                  </a:txBody>
                  <a:tcPr marL="161925" marR="114300" marT="95250" marB="76200" anchor="ctr">
                    <a:solidFill>
                      <a:srgbClr val="FAFAF7"/>
                    </a:solidFill>
                  </a:tcPr>
                </a:tc>
                <a:extLst>
                  <a:ext uri="{0D108BD9-81ED-4DB2-BD59-A6C34878D82A}">
                    <a16:rowId xmlns:a16="http://schemas.microsoft.com/office/drawing/2014/main" val="10001"/>
                  </a:ext>
                </a:extLst>
              </a:tr>
              <a:tr h="1187450">
                <a:tc>
                  <a:txBody>
                    <a:bodyPr/>
                    <a:lstStyle/>
                    <a:p>
                      <a:r>
                        <a:rPr sz="2175">
                          <a:solidFill>
                            <a:srgbClr val="182B39"/>
                          </a:solidFill>
                          <a:latin typeface="Arial"/>
                          <a:ea typeface="Arial"/>
                          <a:cs typeface="Arial"/>
                        </a:rPr>
                        <a:t>Graph</a:t>
                      </a:r>
                    </a:p>
                  </a:txBody>
                  <a:tcPr marL="161925" marR="114300" marT="95250" marB="76200" anchor="ctr">
                    <a:solidFill>
                      <a:srgbClr val="FAFAF7"/>
                    </a:solidFill>
                  </a:tcPr>
                </a:tc>
                <a:tc>
                  <a:txBody>
                    <a:bodyPr/>
                    <a:lstStyle/>
                    <a:p>
                      <a:endParaRPr/>
                    </a:p>
                  </a:txBody>
                  <a:tcPr marL="161925" marR="114300" marT="95250" marB="76200" anchor="ctr">
                    <a:solidFill>
                      <a:srgbClr val="FAFAF7"/>
                    </a:solidFill>
                  </a:tcPr>
                </a:tc>
                <a:tc>
                  <a:txBody>
                    <a:bodyPr/>
                    <a:lstStyle/>
                    <a:p>
                      <a:endParaRPr/>
                    </a:p>
                  </a:txBody>
                  <a:tcPr marL="161925" marR="114300" marT="95250" marB="76200" anchor="ctr">
                    <a:solidFill>
                      <a:srgbClr val="FAFAF7"/>
                    </a:solidFill>
                  </a:tcPr>
                </a:tc>
                <a:extLst>
                  <a:ext uri="{0D108BD9-81ED-4DB2-BD59-A6C34878D82A}">
                    <a16:rowId xmlns:a16="http://schemas.microsoft.com/office/drawing/2014/main" val="10002"/>
                  </a:ext>
                </a:extLst>
              </a:tr>
              <a:tr h="1187450">
                <a:tc>
                  <a:txBody>
                    <a:bodyPr/>
                    <a:lstStyle/>
                    <a:p>
                      <a:r>
                        <a:rPr sz="2175">
                          <a:solidFill>
                            <a:srgbClr val="182B39"/>
                          </a:solidFill>
                          <a:latin typeface="Arial"/>
                          <a:ea typeface="Arial"/>
                          <a:cs typeface="Arial"/>
                        </a:rPr>
                        <a:t>Rechnung</a:t>
                      </a:r>
                    </a:p>
                  </a:txBody>
                  <a:tcPr marL="161925" marR="114300" marT="95250" marB="76200" anchor="ctr">
                    <a:solidFill>
                      <a:srgbClr val="FAFAF7"/>
                    </a:solidFill>
                  </a:tcPr>
                </a:tc>
                <a:tc>
                  <a:txBody>
                    <a:bodyPr/>
                    <a:lstStyle/>
                    <a:p>
                      <a:endParaRPr/>
                    </a:p>
                  </a:txBody>
                  <a:tcPr marL="161925" marR="114300" marT="95250" marB="76200" anchor="ctr">
                    <a:solidFill>
                      <a:srgbClr val="FAFAF7"/>
                    </a:solidFill>
                  </a:tcPr>
                </a:tc>
                <a:tc>
                  <a:txBody>
                    <a:bodyPr/>
                    <a:lstStyle/>
                    <a:p>
                      <a:endParaRPr/>
                    </a:p>
                  </a:txBody>
                  <a:tcPr marL="161925" marR="114300" marT="95250" marB="76200" anchor="ctr">
                    <a:solidFill>
                      <a:srgbClr val="FAFAF7"/>
                    </a:solidFill>
                  </a:tcPr>
                </a:tc>
                <a:extLst>
                  <a:ext uri="{0D108BD9-81ED-4DB2-BD59-A6C34878D82A}">
                    <a16:rowId xmlns:a16="http://schemas.microsoft.com/office/drawing/2014/main" val="10003"/>
                  </a:ext>
                </a:extLst>
              </a:tr>
            </a:tbl>
          </a:graphicData>
        </a:graphic>
      </p:graphicFrame>
      <p:sp>
        <p:nvSpPr>
          <p:cNvPr id="3" name="comparison-question">
            <a:extLst>
              <a:ext uri="{FF2B5EF4-FFF2-40B4-BE49-F238E27FC236}">
                <a16:creationId xmlns:a16="http://schemas.microsoft.com/office/drawing/2014/main" id="{795478C5-170C-4A5A-A2E8-5DABD33A8040}"/>
              </a:ext>
            </a:extLst>
          </p:cNvPr>
          <p:cNvSpPr>
            <a:spLocks noGrp="1"/>
          </p:cNvSpPr>
          <p:nvPr/>
        </p:nvSpPr>
        <p:spPr>
          <a:xfrm>
            <a:off x="609600" y="6124575"/>
            <a:ext cx="10972800" cy="514350"/>
          </a:xfrm>
          <a:prstGeom prst="rect">
            <a:avLst/>
          </a:prstGeom>
          <a:noFill/>
          <a:ln w="0">
            <a:noFill/>
          </a:ln>
        </p:spPr>
        <p:txBody>
          <a:bodyPr wrap="square" lIns="0" tIns="0" rIns="0" bIns="0" anchor="t">
            <a:noAutofit/>
          </a:bodyPr>
          <a:lstStyle/>
          <a:p>
            <a:pPr algn="l">
              <a:defRPr sz="2400">
                <a:solidFill>
                  <a:srgbClr val="182B39"/>
                </a:solidFill>
                <a:latin typeface="Arial"/>
                <a:ea typeface="Arial"/>
                <a:cs typeface="Arial"/>
              </a:defRPr>
            </a:pPr>
            <a:r>
              <a:rPr sz="2400">
                <a:solidFill>
                  <a:srgbClr val="182B39"/>
                </a:solidFill>
                <a:latin typeface="Arial"/>
                <a:ea typeface="Arial"/>
                <a:cs typeface="Arial"/>
              </a:rPr>
              <a:t>Welcher Weg passt zu unserer Frage und warum?</a:t>
            </a:r>
          </a:p>
        </p:txBody>
      </p:sp>
    </p:spTree>
    <p:extLst>
      <p:ext uri="{BB962C8B-B14F-4D97-AF65-F5344CB8AC3E}">
        <p14:creationId xmlns:p14="http://schemas.microsoft.com/office/powerpoint/2010/main" val="534384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B7CCC23-B7D9-4855-80C9-CD351530DCE9}"/>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lang="de-DE" sz="3600" b="1" u="sng" dirty="0">
                <a:solidFill>
                  <a:srgbClr val="182B39"/>
                </a:solidFill>
                <a:latin typeface="Arial"/>
                <a:ea typeface="Arial"/>
                <a:cs typeface="Arial"/>
              </a:rPr>
              <a:t>Eure</a:t>
            </a:r>
            <a:r>
              <a:rPr sz="3600" b="1" u="sng" dirty="0">
                <a:solidFill>
                  <a:srgbClr val="182B39"/>
                </a:solidFill>
                <a:latin typeface="Arial"/>
                <a:ea typeface="Arial"/>
                <a:cs typeface="Arial"/>
              </a:rPr>
              <a:t> Entdeckung</a:t>
            </a:r>
          </a:p>
        </p:txBody>
      </p:sp>
      <p:sp>
        <p:nvSpPr>
          <p:cNvPr id="2" name="interpretation-question">
            <a:extLst>
              <a:ext uri="{FF2B5EF4-FFF2-40B4-BE49-F238E27FC236}">
                <a16:creationId xmlns:a16="http://schemas.microsoft.com/office/drawing/2014/main" id="{02A62D44-3162-4CBB-BFB7-CEB86F2D8662}"/>
              </a:ext>
            </a:extLst>
          </p:cNvPr>
          <p:cNvSpPr>
            <a:spLocks noGrp="1"/>
          </p:cNvSpPr>
          <p:nvPr/>
        </p:nvSpPr>
        <p:spPr>
          <a:xfrm>
            <a:off x="266008" y="1895475"/>
            <a:ext cx="11388436" cy="2222096"/>
          </a:xfrm>
          <a:prstGeom prst="rect">
            <a:avLst/>
          </a:prstGeom>
          <a:noFill/>
          <a:ln w="0">
            <a:noFill/>
          </a:ln>
        </p:spPr>
        <p:txBody>
          <a:bodyPr wrap="square" lIns="0" tIns="0" rIns="0" bIns="0" anchor="t">
            <a:noAutofit/>
          </a:bodyPr>
          <a:lstStyle/>
          <a:p>
            <a:pPr algn="ctr">
              <a:defRPr sz="3825" b="1">
                <a:solidFill>
                  <a:srgbClr val="182B39"/>
                </a:solidFill>
                <a:latin typeface="Arial"/>
                <a:ea typeface="Arial"/>
                <a:cs typeface="Arial"/>
              </a:defRPr>
            </a:pPr>
            <a:r>
              <a:rPr sz="3825" b="1" dirty="0" err="1">
                <a:solidFill>
                  <a:srgbClr val="182B39"/>
                </a:solidFill>
                <a:latin typeface="Arial"/>
                <a:ea typeface="Arial"/>
                <a:cs typeface="Arial"/>
              </a:rPr>
              <a:t>Woran</a:t>
            </a:r>
            <a:r>
              <a:rPr sz="3825" b="1" dirty="0">
                <a:solidFill>
                  <a:srgbClr val="182B39"/>
                </a:solidFill>
                <a:latin typeface="Arial"/>
                <a:ea typeface="Arial"/>
                <a:cs typeface="Arial"/>
              </a:rPr>
              <a:t> </a:t>
            </a:r>
            <a:r>
              <a:rPr sz="3825" b="1" dirty="0" err="1">
                <a:solidFill>
                  <a:srgbClr val="182B39"/>
                </a:solidFill>
                <a:latin typeface="Arial"/>
                <a:ea typeface="Arial"/>
                <a:cs typeface="Arial"/>
              </a:rPr>
              <a:t>erkennt</a:t>
            </a:r>
            <a:r>
              <a:rPr sz="3825" b="1" dirty="0">
                <a:solidFill>
                  <a:srgbClr val="182B39"/>
                </a:solidFill>
                <a:latin typeface="Arial"/>
                <a:ea typeface="Arial"/>
                <a:cs typeface="Arial"/>
              </a:rPr>
              <a:t> </a:t>
            </a:r>
            <a:r>
              <a:rPr sz="3825" b="1" dirty="0" err="1">
                <a:solidFill>
                  <a:srgbClr val="182B39"/>
                </a:solidFill>
                <a:latin typeface="Arial"/>
                <a:ea typeface="Arial"/>
                <a:cs typeface="Arial"/>
              </a:rPr>
              <a:t>ihr</a:t>
            </a:r>
            <a:r>
              <a:rPr sz="3825" b="1" dirty="0">
                <a:solidFill>
                  <a:srgbClr val="182B39"/>
                </a:solidFill>
                <a:latin typeface="Arial"/>
                <a:ea typeface="Arial"/>
                <a:cs typeface="Arial"/>
              </a:rPr>
              <a:t> das</a:t>
            </a:r>
            <a:r>
              <a:rPr lang="de-DE" sz="3825" b="1" dirty="0">
                <a:solidFill>
                  <a:srgbClr val="182B39"/>
                </a:solidFill>
                <a:latin typeface="Arial"/>
                <a:ea typeface="Arial"/>
                <a:cs typeface="Arial"/>
              </a:rPr>
              <a:t> </a:t>
            </a:r>
            <a:r>
              <a:rPr sz="3825" b="1" dirty="0" err="1">
                <a:solidFill>
                  <a:srgbClr val="182B39"/>
                </a:solidFill>
                <a:latin typeface="Arial"/>
                <a:ea typeface="Arial"/>
                <a:cs typeface="Arial"/>
              </a:rPr>
              <a:t>vollständige</a:t>
            </a:r>
            <a:r>
              <a:rPr sz="3825" b="1" dirty="0">
                <a:solidFill>
                  <a:srgbClr val="182B39"/>
                </a:solidFill>
                <a:latin typeface="Arial"/>
                <a:ea typeface="Arial"/>
                <a:cs typeface="Arial"/>
              </a:rPr>
              <a:t> </a:t>
            </a:r>
            <a:r>
              <a:rPr sz="3825" b="1" dirty="0" err="1">
                <a:solidFill>
                  <a:srgbClr val="182B39"/>
                </a:solidFill>
                <a:latin typeface="Arial"/>
                <a:ea typeface="Arial"/>
                <a:cs typeface="Arial"/>
              </a:rPr>
              <a:t>Abbrennen</a:t>
            </a:r>
            <a:endParaRPr sz="3825" b="1" dirty="0">
              <a:solidFill>
                <a:srgbClr val="182B39"/>
              </a:solidFill>
              <a:latin typeface="Arial"/>
              <a:ea typeface="Arial"/>
              <a:cs typeface="Arial"/>
            </a:endParaRPr>
          </a:p>
          <a:p>
            <a:pPr algn="ctr">
              <a:defRPr sz="3825" b="1">
                <a:solidFill>
                  <a:srgbClr val="182B39"/>
                </a:solidFill>
                <a:latin typeface="Arial"/>
                <a:ea typeface="Arial"/>
                <a:cs typeface="Arial"/>
              </a:defRPr>
            </a:pPr>
            <a:r>
              <a:rPr sz="3825" b="1" dirty="0">
                <a:solidFill>
                  <a:srgbClr val="182B39"/>
                </a:solidFill>
                <a:latin typeface="Arial"/>
                <a:ea typeface="Arial"/>
                <a:cs typeface="Arial"/>
              </a:rPr>
              <a:t>in </a:t>
            </a:r>
            <a:r>
              <a:rPr sz="3825" b="1" dirty="0" err="1">
                <a:solidFill>
                  <a:srgbClr val="182B39"/>
                </a:solidFill>
                <a:latin typeface="Arial"/>
                <a:ea typeface="Arial"/>
                <a:cs typeface="Arial"/>
              </a:rPr>
              <a:t>euren</a:t>
            </a:r>
            <a:r>
              <a:rPr sz="3825" b="1" dirty="0">
                <a:solidFill>
                  <a:srgbClr val="182B39"/>
                </a:solidFill>
                <a:latin typeface="Arial"/>
                <a:ea typeface="Arial"/>
                <a:cs typeface="Arial"/>
              </a:rPr>
              <a:t> </a:t>
            </a:r>
            <a:r>
              <a:rPr sz="3825" b="1" dirty="0" err="1">
                <a:solidFill>
                  <a:srgbClr val="182B39"/>
                </a:solidFill>
                <a:latin typeface="Arial"/>
                <a:ea typeface="Arial"/>
                <a:cs typeface="Arial"/>
              </a:rPr>
              <a:t>Darstellungen</a:t>
            </a:r>
            <a:r>
              <a:rPr sz="3825" b="1" dirty="0">
                <a:solidFill>
                  <a:srgbClr val="182B39"/>
                </a:solidFill>
                <a:latin typeface="Arial"/>
                <a:ea typeface="Arial"/>
                <a:cs typeface="Arial"/>
              </a:rPr>
              <a:t>?</a:t>
            </a:r>
          </a:p>
        </p:txBody>
      </p:sp>
    </p:spTree>
    <p:extLst>
      <p:ext uri="{BB962C8B-B14F-4D97-AF65-F5344CB8AC3E}">
        <p14:creationId xmlns:p14="http://schemas.microsoft.com/office/powerpoint/2010/main" val="687374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E22B7B4-213D-43BE-8053-B6ECD6F58653}"/>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sz="3600" b="1">
                <a:solidFill>
                  <a:srgbClr val="182B39"/>
                </a:solidFill>
                <a:latin typeface="Arial"/>
                <a:ea typeface="Arial"/>
                <a:cs typeface="Arial"/>
              </a:rPr>
              <a:t>Nullstellen</a:t>
            </a:r>
          </a:p>
        </p:txBody>
      </p:sp>
      <p:sp>
        <p:nvSpPr>
          <p:cNvPr id="2" name="definition-first">
            <a:extLst>
              <a:ext uri="{FF2B5EF4-FFF2-40B4-BE49-F238E27FC236}">
                <a16:creationId xmlns:a16="http://schemas.microsoft.com/office/drawing/2014/main" id="{AB6A6BE0-3CC8-457D-A6C0-15EB8D8F9C81}"/>
              </a:ext>
            </a:extLst>
          </p:cNvPr>
          <p:cNvSpPr>
            <a:spLocks noGrp="1"/>
          </p:cNvSpPr>
          <p:nvPr/>
        </p:nvSpPr>
        <p:spPr>
          <a:xfrm>
            <a:off x="609600" y="1474134"/>
            <a:ext cx="10972800" cy="1543050"/>
          </a:xfrm>
          <a:prstGeom prst="rect">
            <a:avLst/>
          </a:prstGeom>
          <a:noFill/>
          <a:ln w="0">
            <a:noFill/>
          </a:ln>
        </p:spPr>
        <p:txBody>
          <a:bodyPr wrap="square" lIns="0" tIns="0" rIns="0" bIns="0" anchor="t">
            <a:noAutofit/>
          </a:bodyPr>
          <a:lstStyle/>
          <a:p>
            <a:pPr algn="ctr">
              <a:defRPr sz="3225">
                <a:solidFill>
                  <a:srgbClr val="182B39"/>
                </a:solidFill>
                <a:latin typeface="Arial"/>
                <a:ea typeface="Arial"/>
                <a:cs typeface="Arial"/>
              </a:defRPr>
            </a:pPr>
            <a:r>
              <a:rPr sz="3225" dirty="0">
                <a:solidFill>
                  <a:srgbClr val="182B39"/>
                </a:solidFill>
                <a:latin typeface="Arial"/>
                <a:ea typeface="Arial"/>
                <a:cs typeface="Arial"/>
              </a:rPr>
              <a:t>Eine </a:t>
            </a:r>
            <a:r>
              <a:rPr sz="3225" b="1" dirty="0" err="1">
                <a:solidFill>
                  <a:srgbClr val="182B39"/>
                </a:solidFill>
                <a:latin typeface="Arial"/>
                <a:ea typeface="Arial"/>
                <a:cs typeface="Arial"/>
              </a:rPr>
              <a:t>Nullstelle</a:t>
            </a:r>
            <a:r>
              <a:rPr sz="3225" dirty="0">
                <a:solidFill>
                  <a:srgbClr val="182B39"/>
                </a:solidFill>
                <a:latin typeface="Arial"/>
                <a:ea typeface="Arial"/>
                <a:cs typeface="Arial"/>
              </a:rPr>
              <a:t> </a:t>
            </a:r>
            <a:r>
              <a:rPr sz="3225" dirty="0" err="1">
                <a:solidFill>
                  <a:srgbClr val="182B39"/>
                </a:solidFill>
                <a:latin typeface="Arial"/>
                <a:ea typeface="Arial"/>
                <a:cs typeface="Arial"/>
              </a:rPr>
              <a:t>einer</a:t>
            </a:r>
            <a:r>
              <a:rPr sz="3225" dirty="0">
                <a:solidFill>
                  <a:srgbClr val="182B39"/>
                </a:solidFill>
                <a:latin typeface="Arial"/>
                <a:ea typeface="Arial"/>
                <a:cs typeface="Arial"/>
              </a:rPr>
              <a:t> </a:t>
            </a:r>
            <a:r>
              <a:rPr sz="3225" dirty="0" err="1">
                <a:solidFill>
                  <a:srgbClr val="182B39"/>
                </a:solidFill>
                <a:latin typeface="Arial"/>
                <a:ea typeface="Arial"/>
                <a:cs typeface="Arial"/>
              </a:rPr>
              <a:t>Funktion</a:t>
            </a:r>
            <a:r>
              <a:rPr sz="3225" dirty="0">
                <a:solidFill>
                  <a:srgbClr val="182B39"/>
                </a:solidFill>
                <a:latin typeface="Arial"/>
                <a:ea typeface="Arial"/>
                <a:cs typeface="Arial"/>
              </a:rPr>
              <a:t> f </a:t>
            </a:r>
            <a:r>
              <a:rPr sz="3225" b="1" dirty="0" err="1">
                <a:solidFill>
                  <a:srgbClr val="182B39"/>
                </a:solidFill>
                <a:latin typeface="Arial"/>
                <a:ea typeface="Arial"/>
                <a:cs typeface="Arial"/>
              </a:rPr>
              <a:t>ist</a:t>
            </a:r>
            <a:r>
              <a:rPr sz="3225" b="1" dirty="0">
                <a:solidFill>
                  <a:srgbClr val="182B39"/>
                </a:solidFill>
                <a:latin typeface="Arial"/>
                <a:ea typeface="Arial"/>
                <a:cs typeface="Arial"/>
              </a:rPr>
              <a:t> </a:t>
            </a:r>
            <a:r>
              <a:rPr sz="3225" b="1" dirty="0" err="1">
                <a:solidFill>
                  <a:srgbClr val="182B39"/>
                </a:solidFill>
                <a:latin typeface="Arial"/>
                <a:ea typeface="Arial"/>
                <a:cs typeface="Arial"/>
              </a:rPr>
              <a:t>ein</a:t>
            </a:r>
            <a:r>
              <a:rPr sz="3225" b="1" dirty="0">
                <a:solidFill>
                  <a:srgbClr val="182B39"/>
                </a:solidFill>
                <a:latin typeface="Arial"/>
                <a:ea typeface="Arial"/>
                <a:cs typeface="Arial"/>
              </a:rPr>
              <a:t> x-Wert</a:t>
            </a:r>
            <a:r>
              <a:rPr sz="3225" dirty="0">
                <a:solidFill>
                  <a:srgbClr val="182B39"/>
                </a:solidFill>
                <a:latin typeface="Arial"/>
                <a:ea typeface="Arial"/>
                <a:cs typeface="Arial"/>
              </a:rPr>
              <a:t>,</a:t>
            </a:r>
          </a:p>
          <a:p>
            <a:pPr algn="ctr">
              <a:defRPr sz="3225">
                <a:solidFill>
                  <a:srgbClr val="182B39"/>
                </a:solidFill>
                <a:latin typeface="Arial"/>
                <a:ea typeface="Arial"/>
                <a:cs typeface="Arial"/>
              </a:defRPr>
            </a:pPr>
            <a:r>
              <a:rPr sz="3225" dirty="0">
                <a:solidFill>
                  <a:srgbClr val="182B39"/>
                </a:solidFill>
                <a:latin typeface="Arial"/>
                <a:ea typeface="Arial"/>
                <a:cs typeface="Arial"/>
              </a:rPr>
              <a:t>für den </a:t>
            </a:r>
            <a:r>
              <a:rPr sz="3225" b="1" dirty="0">
                <a:solidFill>
                  <a:srgbClr val="182B39"/>
                </a:solidFill>
                <a:latin typeface="Arial"/>
                <a:ea typeface="Arial"/>
                <a:cs typeface="Arial"/>
              </a:rPr>
              <a:t>f(x)=0 </a:t>
            </a:r>
            <a:r>
              <a:rPr sz="3225" dirty="0">
                <a:solidFill>
                  <a:srgbClr val="182B39"/>
                </a:solidFill>
                <a:latin typeface="Arial"/>
                <a:ea typeface="Arial"/>
                <a:cs typeface="Arial"/>
              </a:rPr>
              <a:t>gilt.</a:t>
            </a:r>
          </a:p>
        </p:txBody>
      </p:sp>
      <p:sp>
        <p:nvSpPr>
          <p:cNvPr id="3" name="definition-second">
            <a:extLst>
              <a:ext uri="{FF2B5EF4-FFF2-40B4-BE49-F238E27FC236}">
                <a16:creationId xmlns:a16="http://schemas.microsoft.com/office/drawing/2014/main" id="{6B2B27D8-70DF-4C3B-B8C1-25C203926CED}"/>
              </a:ext>
            </a:extLst>
          </p:cNvPr>
          <p:cNvSpPr>
            <a:spLocks noGrp="1"/>
          </p:cNvSpPr>
          <p:nvPr/>
        </p:nvSpPr>
        <p:spPr>
          <a:xfrm>
            <a:off x="770965" y="3243263"/>
            <a:ext cx="10972800" cy="1571625"/>
          </a:xfrm>
          <a:prstGeom prst="rect">
            <a:avLst/>
          </a:prstGeom>
          <a:noFill/>
          <a:ln w="0">
            <a:noFill/>
          </a:ln>
        </p:spPr>
        <p:txBody>
          <a:bodyPr wrap="square" lIns="0" tIns="0" rIns="0" bIns="0" anchor="t">
            <a:noAutofit/>
          </a:bodyPr>
          <a:lstStyle/>
          <a:p>
            <a:pPr algn="ctr">
              <a:defRPr sz="3225">
                <a:solidFill>
                  <a:srgbClr val="182B39"/>
                </a:solidFill>
                <a:latin typeface="Arial"/>
                <a:ea typeface="Arial"/>
                <a:cs typeface="Arial"/>
              </a:defRPr>
            </a:pPr>
            <a:r>
              <a:rPr sz="3225" dirty="0">
                <a:solidFill>
                  <a:srgbClr val="182B39"/>
                </a:solidFill>
                <a:latin typeface="Arial"/>
                <a:ea typeface="Arial"/>
                <a:cs typeface="Arial"/>
              </a:rPr>
              <a:t>Am Graphen </a:t>
            </a:r>
            <a:r>
              <a:rPr sz="3225" dirty="0" err="1">
                <a:solidFill>
                  <a:srgbClr val="182B39"/>
                </a:solidFill>
                <a:latin typeface="Arial"/>
                <a:ea typeface="Arial"/>
                <a:cs typeface="Arial"/>
              </a:rPr>
              <a:t>ist</a:t>
            </a:r>
            <a:r>
              <a:rPr sz="3225" dirty="0">
                <a:solidFill>
                  <a:srgbClr val="182B39"/>
                </a:solidFill>
                <a:latin typeface="Arial"/>
                <a:ea typeface="Arial"/>
                <a:cs typeface="Arial"/>
              </a:rPr>
              <a:t> </a:t>
            </a:r>
            <a:r>
              <a:rPr sz="3225" dirty="0" err="1">
                <a:solidFill>
                  <a:srgbClr val="182B39"/>
                </a:solidFill>
                <a:latin typeface="Arial"/>
                <a:ea typeface="Arial"/>
                <a:cs typeface="Arial"/>
              </a:rPr>
              <a:t>sie</a:t>
            </a:r>
            <a:r>
              <a:rPr sz="3225" dirty="0">
                <a:solidFill>
                  <a:srgbClr val="182B39"/>
                </a:solidFill>
                <a:latin typeface="Arial"/>
                <a:ea typeface="Arial"/>
                <a:cs typeface="Arial"/>
              </a:rPr>
              <a:t> </a:t>
            </a:r>
            <a:r>
              <a:rPr sz="3225" b="1" dirty="0">
                <a:solidFill>
                  <a:srgbClr val="FF0000"/>
                </a:solidFill>
                <a:latin typeface="Arial"/>
                <a:ea typeface="Arial"/>
                <a:cs typeface="Arial"/>
              </a:rPr>
              <a:t>die x-</a:t>
            </a:r>
            <a:r>
              <a:rPr sz="3225" b="1" dirty="0" err="1">
                <a:solidFill>
                  <a:srgbClr val="FF0000"/>
                </a:solidFill>
                <a:latin typeface="Arial"/>
                <a:ea typeface="Arial"/>
                <a:cs typeface="Arial"/>
              </a:rPr>
              <a:t>Koordinate</a:t>
            </a:r>
            <a:endParaRPr sz="3225" b="1" dirty="0">
              <a:solidFill>
                <a:srgbClr val="FF0000"/>
              </a:solidFill>
              <a:latin typeface="Arial"/>
              <a:ea typeface="Arial"/>
              <a:cs typeface="Arial"/>
            </a:endParaRPr>
          </a:p>
          <a:p>
            <a:pPr algn="ctr">
              <a:defRPr sz="3225">
                <a:solidFill>
                  <a:srgbClr val="182B39"/>
                </a:solidFill>
                <a:latin typeface="Arial"/>
                <a:ea typeface="Arial"/>
                <a:cs typeface="Arial"/>
              </a:defRPr>
            </a:pPr>
            <a:r>
              <a:rPr sz="3225" b="1" dirty="0" err="1">
                <a:solidFill>
                  <a:srgbClr val="FF0000"/>
                </a:solidFill>
                <a:latin typeface="Arial"/>
                <a:ea typeface="Arial"/>
                <a:cs typeface="Arial"/>
              </a:rPr>
              <a:t>eines</a:t>
            </a:r>
            <a:r>
              <a:rPr sz="3225" b="1" dirty="0">
                <a:solidFill>
                  <a:srgbClr val="FF0000"/>
                </a:solidFill>
                <a:latin typeface="Arial"/>
                <a:ea typeface="Arial"/>
                <a:cs typeface="Arial"/>
              </a:rPr>
              <a:t> </a:t>
            </a:r>
            <a:r>
              <a:rPr sz="3225" b="1" dirty="0" err="1">
                <a:solidFill>
                  <a:srgbClr val="FF0000"/>
                </a:solidFill>
                <a:latin typeface="Arial"/>
                <a:ea typeface="Arial"/>
                <a:cs typeface="Arial"/>
              </a:rPr>
              <a:t>Punktes</a:t>
            </a:r>
            <a:r>
              <a:rPr sz="3225" b="1" dirty="0">
                <a:solidFill>
                  <a:srgbClr val="FF0000"/>
                </a:solidFill>
                <a:latin typeface="Arial"/>
                <a:ea typeface="Arial"/>
                <a:cs typeface="Arial"/>
              </a:rPr>
              <a:t> </a:t>
            </a:r>
            <a:r>
              <a:rPr sz="3225" dirty="0">
                <a:solidFill>
                  <a:srgbClr val="182B39"/>
                </a:solidFill>
                <a:latin typeface="Arial"/>
                <a:ea typeface="Arial"/>
                <a:cs typeface="Arial"/>
              </a:rPr>
              <a:t>auf der x-</a:t>
            </a:r>
            <a:r>
              <a:rPr sz="3225" dirty="0" err="1">
                <a:solidFill>
                  <a:srgbClr val="182B39"/>
                </a:solidFill>
                <a:latin typeface="Arial"/>
                <a:ea typeface="Arial"/>
                <a:cs typeface="Arial"/>
              </a:rPr>
              <a:t>Achse</a:t>
            </a:r>
            <a:r>
              <a:rPr lang="de-DE" sz="3225" dirty="0">
                <a:solidFill>
                  <a:srgbClr val="182B39"/>
                </a:solidFill>
                <a:latin typeface="Arial"/>
                <a:ea typeface="Arial"/>
                <a:cs typeface="Arial"/>
              </a:rPr>
              <a:t> für die </a:t>
            </a:r>
            <a:r>
              <a:rPr lang="de-DE" sz="3225" b="1" dirty="0">
                <a:solidFill>
                  <a:srgbClr val="FF0000"/>
                </a:solidFill>
                <a:latin typeface="Arial"/>
                <a:ea typeface="Arial"/>
                <a:cs typeface="Arial"/>
              </a:rPr>
              <a:t>f(x)=0 </a:t>
            </a:r>
            <a:r>
              <a:rPr lang="de-DE" sz="3225" dirty="0">
                <a:solidFill>
                  <a:srgbClr val="182B39"/>
                </a:solidFill>
                <a:latin typeface="Arial"/>
                <a:ea typeface="Arial"/>
                <a:cs typeface="Arial"/>
              </a:rPr>
              <a:t>gilt</a:t>
            </a:r>
            <a:r>
              <a:rPr sz="3225" dirty="0">
                <a:solidFill>
                  <a:srgbClr val="182B39"/>
                </a:solidFill>
                <a:latin typeface="Arial"/>
                <a:ea typeface="Arial"/>
                <a:cs typeface="Arial"/>
              </a:rPr>
              <a:t>.</a:t>
            </a:r>
            <a:endParaRPr lang="de-DE" sz="3225" dirty="0">
              <a:solidFill>
                <a:srgbClr val="182B39"/>
              </a:solidFill>
              <a:latin typeface="Arial"/>
              <a:ea typeface="Arial"/>
              <a:cs typeface="Arial"/>
            </a:endParaRPr>
          </a:p>
          <a:p>
            <a:pPr algn="ctr">
              <a:defRPr sz="3225">
                <a:solidFill>
                  <a:srgbClr val="182B39"/>
                </a:solidFill>
                <a:latin typeface="Arial"/>
                <a:ea typeface="Arial"/>
                <a:cs typeface="Arial"/>
              </a:defRPr>
            </a:pPr>
            <a:r>
              <a:rPr lang="de-DE" sz="3225" dirty="0">
                <a:solidFill>
                  <a:srgbClr val="182B39"/>
                </a:solidFill>
                <a:latin typeface="Arial"/>
                <a:ea typeface="Arial"/>
                <a:cs typeface="Arial"/>
              </a:rPr>
              <a:t>Also dort wo unsere Gerade die x-Achse schneidet!</a:t>
            </a:r>
          </a:p>
        </p:txBody>
      </p:sp>
    </p:spTree>
    <p:extLst>
      <p:ext uri="{BB962C8B-B14F-4D97-AF65-F5344CB8AC3E}">
        <p14:creationId xmlns:p14="http://schemas.microsoft.com/office/powerpoint/2010/main" val="298457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FAFAF7"/>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2315D43-BF7B-4D1D-A901-489EC92C3D22}"/>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sz="3600" b="1">
                <a:solidFill>
                  <a:srgbClr val="182B39"/>
                </a:solidFill>
                <a:latin typeface="Arial"/>
                <a:ea typeface="Arial"/>
                <a:cs typeface="Arial"/>
              </a:rPr>
              <a:t>Deine Erklärung</a:t>
            </a:r>
          </a:p>
        </p:txBody>
      </p:sp>
      <p:sp>
        <p:nvSpPr>
          <p:cNvPr id="2" name="independent-task">
            <a:extLst>
              <a:ext uri="{FF2B5EF4-FFF2-40B4-BE49-F238E27FC236}">
                <a16:creationId xmlns:a16="http://schemas.microsoft.com/office/drawing/2014/main" id="{A8AD0027-26B7-4C6B-B7AF-A5B9C8049B41}"/>
              </a:ext>
            </a:extLst>
          </p:cNvPr>
          <p:cNvSpPr>
            <a:spLocks noGrp="1"/>
          </p:cNvSpPr>
          <p:nvPr/>
        </p:nvSpPr>
        <p:spPr>
          <a:xfrm>
            <a:off x="609600" y="2000250"/>
            <a:ext cx="10972800" cy="3314700"/>
          </a:xfrm>
          <a:prstGeom prst="rect">
            <a:avLst/>
          </a:prstGeom>
          <a:noFill/>
          <a:ln w="0">
            <a:noFill/>
          </a:ln>
        </p:spPr>
        <p:txBody>
          <a:bodyPr wrap="square" lIns="0" tIns="0" rIns="0" bIns="0" anchor="t">
            <a:noAutofit/>
          </a:bodyPr>
          <a:lstStyle/>
          <a:p>
            <a:pPr algn="l">
              <a:defRPr sz="3300">
                <a:solidFill>
                  <a:srgbClr val="182B39"/>
                </a:solidFill>
                <a:latin typeface="Arial"/>
                <a:ea typeface="Arial"/>
                <a:cs typeface="Arial"/>
              </a:defRPr>
            </a:pPr>
            <a:r>
              <a:rPr sz="3300">
                <a:solidFill>
                  <a:srgbClr val="182B39"/>
                </a:solidFill>
                <a:latin typeface="Arial"/>
                <a:ea typeface="Arial"/>
                <a:cs typeface="Arial"/>
              </a:rPr>
              <a:t>Erkläre an einer selbst gewählten Kerze,</a:t>
            </a:r>
          </a:p>
          <a:p>
            <a:pPr algn="l">
              <a:defRPr sz="3300">
                <a:solidFill>
                  <a:srgbClr val="182B39"/>
                </a:solidFill>
                <a:latin typeface="Arial"/>
                <a:ea typeface="Arial"/>
                <a:cs typeface="Arial"/>
              </a:defRPr>
            </a:pPr>
            <a:r>
              <a:rPr sz="3300">
                <a:solidFill>
                  <a:srgbClr val="182B39"/>
                </a:solidFill>
                <a:latin typeface="Arial"/>
                <a:ea typeface="Arial"/>
                <a:cs typeface="Arial"/>
              </a:rPr>
              <a:t>was ihre Nullstelle bedeutet.</a:t>
            </a:r>
          </a:p>
          <a:p>
            <a:endParaRPr sz="3300">
              <a:solidFill>
                <a:srgbClr val="182B39"/>
              </a:solidFill>
              <a:latin typeface="Arial"/>
              <a:ea typeface="Arial"/>
              <a:cs typeface="Arial"/>
            </a:endParaRPr>
          </a:p>
          <a:p>
            <a:pPr algn="l">
              <a:defRPr sz="3300">
                <a:solidFill>
                  <a:srgbClr val="182B39"/>
                </a:solidFill>
                <a:latin typeface="Arial"/>
                <a:ea typeface="Arial"/>
                <a:cs typeface="Arial"/>
              </a:defRPr>
            </a:pPr>
            <a:r>
              <a:rPr sz="3300">
                <a:solidFill>
                  <a:srgbClr val="182B39"/>
                </a:solidFill>
                <a:latin typeface="Arial"/>
                <a:ea typeface="Arial"/>
                <a:cs typeface="Arial"/>
              </a:rPr>
              <a:t>Belege deine Erklärung</a:t>
            </a:r>
          </a:p>
          <a:p>
            <a:pPr algn="l">
              <a:defRPr sz="3300">
                <a:solidFill>
                  <a:srgbClr val="182B39"/>
                </a:solidFill>
                <a:latin typeface="Arial"/>
                <a:ea typeface="Arial"/>
                <a:cs typeface="Arial"/>
              </a:defRPr>
            </a:pPr>
            <a:r>
              <a:rPr sz="3300">
                <a:solidFill>
                  <a:srgbClr val="182B39"/>
                </a:solidFill>
                <a:latin typeface="Arial"/>
                <a:ea typeface="Arial"/>
                <a:cs typeface="Arial"/>
              </a:rPr>
              <a:t>mit deinem Lösungsweg.</a:t>
            </a:r>
          </a:p>
        </p:txBody>
      </p:sp>
    </p:spTree>
    <p:extLst>
      <p:ext uri="{BB962C8B-B14F-4D97-AF65-F5344CB8AC3E}">
        <p14:creationId xmlns:p14="http://schemas.microsoft.com/office/powerpoint/2010/main" val="341395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7"/>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69B9434-39EC-4045-8F56-58C002E47039}"/>
              </a:ext>
            </a:extLst>
          </p:cNvPr>
          <p:cNvSpPr>
            <a:spLocks noGrp="1"/>
          </p:cNvSpPr>
          <p:nvPr/>
        </p:nvSpPr>
        <p:spPr>
          <a:xfrm>
            <a:off x="609600" y="419100"/>
            <a:ext cx="10972800" cy="742950"/>
          </a:xfrm>
          <a:prstGeom prst="rect">
            <a:avLst/>
          </a:prstGeom>
          <a:noFill/>
          <a:ln w="0">
            <a:noFill/>
          </a:ln>
        </p:spPr>
        <p:txBody>
          <a:bodyPr wrap="square" lIns="0" tIns="0" rIns="0" bIns="0" anchor="t">
            <a:noAutofit/>
          </a:bodyPr>
          <a:lstStyle/>
          <a:p>
            <a:pPr algn="l">
              <a:defRPr sz="3600" b="1">
                <a:solidFill>
                  <a:srgbClr val="182B39"/>
                </a:solidFill>
                <a:latin typeface="Arial"/>
                <a:ea typeface="Arial"/>
                <a:cs typeface="Arial"/>
              </a:defRPr>
            </a:pPr>
            <a:r>
              <a:rPr sz="3600" b="1" dirty="0">
                <a:solidFill>
                  <a:srgbClr val="182B39"/>
                </a:solidFill>
                <a:latin typeface="Arial"/>
                <a:ea typeface="Arial"/>
                <a:cs typeface="Arial"/>
              </a:rPr>
              <a:t>Eine </a:t>
            </a:r>
            <a:r>
              <a:rPr sz="3600" b="1" dirty="0" err="1">
                <a:solidFill>
                  <a:srgbClr val="182B39"/>
                </a:solidFill>
                <a:latin typeface="Arial"/>
                <a:ea typeface="Arial"/>
                <a:cs typeface="Arial"/>
              </a:rPr>
              <a:t>weitere</a:t>
            </a:r>
            <a:r>
              <a:rPr sz="3600" b="1" dirty="0">
                <a:solidFill>
                  <a:srgbClr val="182B39"/>
                </a:solidFill>
                <a:latin typeface="Arial"/>
                <a:ea typeface="Arial"/>
                <a:cs typeface="Arial"/>
              </a:rPr>
              <a:t> </a:t>
            </a:r>
            <a:r>
              <a:rPr sz="3600" b="1" dirty="0" err="1">
                <a:solidFill>
                  <a:srgbClr val="182B39"/>
                </a:solidFill>
                <a:latin typeface="Arial"/>
                <a:ea typeface="Arial"/>
                <a:cs typeface="Arial"/>
              </a:rPr>
              <a:t>Kerze</a:t>
            </a:r>
            <a:endParaRPr sz="3600" b="1" dirty="0">
              <a:solidFill>
                <a:srgbClr val="182B39"/>
              </a:solidFill>
              <a:latin typeface="Arial"/>
              <a:ea typeface="Arial"/>
              <a:cs typeface="Arial"/>
            </a:endParaRPr>
          </a:p>
        </p:txBody>
      </p:sp>
      <p:sp>
        <p:nvSpPr>
          <p:cNvPr id="2" name="exercise-data">
            <a:extLst>
              <a:ext uri="{FF2B5EF4-FFF2-40B4-BE49-F238E27FC236}">
                <a16:creationId xmlns:a16="http://schemas.microsoft.com/office/drawing/2014/main" id="{662CC832-518C-4BC5-A1C5-ADFDCA774C4A}"/>
              </a:ext>
            </a:extLst>
          </p:cNvPr>
          <p:cNvSpPr>
            <a:spLocks noGrp="1"/>
          </p:cNvSpPr>
          <p:nvPr/>
        </p:nvSpPr>
        <p:spPr>
          <a:xfrm>
            <a:off x="385482" y="2085975"/>
            <a:ext cx="10972800" cy="1209675"/>
          </a:xfrm>
          <a:prstGeom prst="rect">
            <a:avLst/>
          </a:prstGeom>
          <a:noFill/>
          <a:ln w="0">
            <a:noFill/>
          </a:ln>
        </p:spPr>
        <p:txBody>
          <a:bodyPr wrap="square" lIns="0" tIns="0" rIns="0" bIns="0" anchor="t">
            <a:noAutofit/>
          </a:bodyPr>
          <a:lstStyle/>
          <a:p>
            <a:pPr algn="ctr">
              <a:defRPr sz="2925">
                <a:solidFill>
                  <a:srgbClr val="182B39"/>
                </a:solidFill>
                <a:latin typeface="Arial"/>
                <a:ea typeface="Arial"/>
                <a:cs typeface="Arial"/>
              </a:defRPr>
            </a:pPr>
            <a:r>
              <a:rPr sz="2925" dirty="0" err="1">
                <a:solidFill>
                  <a:srgbClr val="182B39"/>
                </a:solidFill>
                <a:latin typeface="Arial"/>
                <a:ea typeface="Arial"/>
                <a:cs typeface="Arial"/>
              </a:rPr>
              <a:t>Anfangshöhe</a:t>
            </a:r>
            <a:r>
              <a:rPr sz="2925" dirty="0">
                <a:solidFill>
                  <a:srgbClr val="182B39"/>
                </a:solidFill>
                <a:latin typeface="Arial"/>
                <a:ea typeface="Arial"/>
                <a:cs typeface="Arial"/>
              </a:rPr>
              <a:t>: 8 cm</a:t>
            </a:r>
          </a:p>
          <a:p>
            <a:pPr algn="ctr">
              <a:defRPr sz="2925">
                <a:solidFill>
                  <a:srgbClr val="182B39"/>
                </a:solidFill>
                <a:latin typeface="Arial"/>
                <a:ea typeface="Arial"/>
                <a:cs typeface="Arial"/>
              </a:defRPr>
            </a:pPr>
            <a:r>
              <a:rPr sz="2925" dirty="0" err="1">
                <a:solidFill>
                  <a:srgbClr val="182B39"/>
                </a:solidFill>
                <a:latin typeface="Arial"/>
                <a:ea typeface="Arial"/>
                <a:cs typeface="Arial"/>
              </a:rPr>
              <a:t>Höhenverlust</a:t>
            </a:r>
            <a:r>
              <a:rPr sz="2925" dirty="0">
                <a:solidFill>
                  <a:srgbClr val="182B39"/>
                </a:solidFill>
                <a:latin typeface="Arial"/>
                <a:ea typeface="Arial"/>
                <a:cs typeface="Arial"/>
              </a:rPr>
              <a:t> pro </a:t>
            </a:r>
            <a:r>
              <a:rPr sz="2925" dirty="0" err="1">
                <a:solidFill>
                  <a:srgbClr val="182B39"/>
                </a:solidFill>
                <a:latin typeface="Arial"/>
                <a:ea typeface="Arial"/>
                <a:cs typeface="Arial"/>
              </a:rPr>
              <a:t>Stunde</a:t>
            </a:r>
            <a:r>
              <a:rPr sz="2925" dirty="0">
                <a:solidFill>
                  <a:srgbClr val="182B39"/>
                </a:solidFill>
                <a:latin typeface="Arial"/>
                <a:ea typeface="Arial"/>
                <a:cs typeface="Arial"/>
              </a:rPr>
              <a:t>: 0,5 cm</a:t>
            </a:r>
          </a:p>
        </p:txBody>
      </p:sp>
      <p:sp>
        <p:nvSpPr>
          <p:cNvPr id="3" name="exercise-task">
            <a:extLst>
              <a:ext uri="{FF2B5EF4-FFF2-40B4-BE49-F238E27FC236}">
                <a16:creationId xmlns:a16="http://schemas.microsoft.com/office/drawing/2014/main" id="{D08D3A4E-4AD4-4AFE-849A-3F0E52FC72B2}"/>
              </a:ext>
            </a:extLst>
          </p:cNvPr>
          <p:cNvSpPr>
            <a:spLocks noGrp="1"/>
          </p:cNvSpPr>
          <p:nvPr/>
        </p:nvSpPr>
        <p:spPr>
          <a:xfrm>
            <a:off x="385482" y="3924300"/>
            <a:ext cx="10972800" cy="1514475"/>
          </a:xfrm>
          <a:prstGeom prst="rect">
            <a:avLst/>
          </a:prstGeom>
          <a:noFill/>
          <a:ln w="0">
            <a:noFill/>
          </a:ln>
        </p:spPr>
        <p:txBody>
          <a:bodyPr wrap="square" lIns="0" tIns="0" rIns="0" bIns="0" anchor="t">
            <a:noAutofit/>
          </a:bodyPr>
          <a:lstStyle/>
          <a:p>
            <a:pPr algn="ctr">
              <a:defRPr sz="3300" b="1">
                <a:solidFill>
                  <a:srgbClr val="182B39"/>
                </a:solidFill>
                <a:latin typeface="Arial"/>
                <a:ea typeface="Arial"/>
                <a:cs typeface="Arial"/>
              </a:defRPr>
            </a:pPr>
            <a:r>
              <a:rPr sz="3300" b="1" dirty="0" err="1">
                <a:solidFill>
                  <a:srgbClr val="182B39"/>
                </a:solidFill>
                <a:latin typeface="Arial"/>
                <a:ea typeface="Arial"/>
                <a:cs typeface="Arial"/>
              </a:rPr>
              <a:t>Untersucht</a:t>
            </a:r>
            <a:r>
              <a:rPr sz="3300" b="1" dirty="0">
                <a:solidFill>
                  <a:srgbClr val="182B39"/>
                </a:solidFill>
                <a:latin typeface="Arial"/>
                <a:ea typeface="Arial"/>
                <a:cs typeface="Arial"/>
              </a:rPr>
              <a:t> die </a:t>
            </a:r>
            <a:r>
              <a:rPr sz="3300" b="1" dirty="0" err="1">
                <a:solidFill>
                  <a:srgbClr val="182B39"/>
                </a:solidFill>
                <a:latin typeface="Arial"/>
                <a:ea typeface="Arial"/>
                <a:cs typeface="Arial"/>
              </a:rPr>
              <a:t>weitere</a:t>
            </a:r>
            <a:r>
              <a:rPr sz="3300" b="1" dirty="0">
                <a:solidFill>
                  <a:srgbClr val="182B39"/>
                </a:solidFill>
                <a:latin typeface="Arial"/>
                <a:ea typeface="Arial"/>
                <a:cs typeface="Arial"/>
              </a:rPr>
              <a:t> </a:t>
            </a:r>
            <a:r>
              <a:rPr sz="3300" b="1" dirty="0" err="1">
                <a:solidFill>
                  <a:srgbClr val="182B39"/>
                </a:solidFill>
                <a:latin typeface="Arial"/>
                <a:ea typeface="Arial"/>
                <a:cs typeface="Arial"/>
              </a:rPr>
              <a:t>Kerze</a:t>
            </a:r>
            <a:endParaRPr sz="3300" b="1" dirty="0">
              <a:solidFill>
                <a:srgbClr val="182B39"/>
              </a:solidFill>
              <a:latin typeface="Arial"/>
              <a:ea typeface="Arial"/>
              <a:cs typeface="Arial"/>
            </a:endParaRPr>
          </a:p>
          <a:p>
            <a:pPr algn="ctr">
              <a:defRPr sz="3300" b="1">
                <a:solidFill>
                  <a:srgbClr val="182B39"/>
                </a:solidFill>
                <a:latin typeface="Arial"/>
                <a:ea typeface="Arial"/>
                <a:cs typeface="Arial"/>
              </a:defRPr>
            </a:pPr>
            <a:r>
              <a:rPr sz="3300" b="1" dirty="0">
                <a:solidFill>
                  <a:srgbClr val="182B39"/>
                </a:solidFill>
                <a:latin typeface="Arial"/>
                <a:ea typeface="Arial"/>
                <a:cs typeface="Arial"/>
              </a:rPr>
              <a:t>und </a:t>
            </a:r>
            <a:r>
              <a:rPr sz="3300" b="1" dirty="0" err="1">
                <a:solidFill>
                  <a:srgbClr val="182B39"/>
                </a:solidFill>
                <a:latin typeface="Arial"/>
                <a:ea typeface="Arial"/>
                <a:cs typeface="Arial"/>
              </a:rPr>
              <a:t>begründet</a:t>
            </a:r>
            <a:r>
              <a:rPr sz="3300" b="1" dirty="0">
                <a:solidFill>
                  <a:srgbClr val="182B39"/>
                </a:solidFill>
                <a:latin typeface="Arial"/>
                <a:ea typeface="Arial"/>
                <a:cs typeface="Arial"/>
              </a:rPr>
              <a:t> </a:t>
            </a:r>
            <a:r>
              <a:rPr sz="3300" b="1" dirty="0" err="1">
                <a:solidFill>
                  <a:srgbClr val="182B39"/>
                </a:solidFill>
                <a:latin typeface="Arial"/>
                <a:ea typeface="Arial"/>
                <a:cs typeface="Arial"/>
              </a:rPr>
              <a:t>eure</a:t>
            </a:r>
            <a:r>
              <a:rPr sz="3300" b="1" dirty="0">
                <a:solidFill>
                  <a:srgbClr val="182B39"/>
                </a:solidFill>
                <a:latin typeface="Arial"/>
                <a:ea typeface="Arial"/>
                <a:cs typeface="Arial"/>
              </a:rPr>
              <a:t> </a:t>
            </a:r>
            <a:r>
              <a:rPr sz="3300" b="1" dirty="0" err="1">
                <a:solidFill>
                  <a:srgbClr val="182B39"/>
                </a:solidFill>
                <a:latin typeface="Arial"/>
                <a:ea typeface="Arial"/>
                <a:cs typeface="Arial"/>
              </a:rPr>
              <a:t>Kaufempfehlung</a:t>
            </a:r>
            <a:r>
              <a:rPr sz="3300" b="1" dirty="0">
                <a:solidFill>
                  <a:srgbClr val="182B39"/>
                </a:solidFill>
                <a:latin typeface="Arial"/>
                <a:ea typeface="Arial"/>
                <a:cs typeface="Arial"/>
              </a:rPr>
              <a:t>.</a:t>
            </a:r>
          </a:p>
        </p:txBody>
      </p:sp>
      <p:sp>
        <p:nvSpPr>
          <p:cNvPr id="5" name="calculator-allowed"/>
          <p:cNvSpPr txBox="1"/>
          <p:nvPr/>
        </p:nvSpPr>
        <p:spPr>
          <a:xfrm>
            <a:off x="609600" y="6067425"/>
            <a:ext cx="10972800" cy="514350"/>
          </a:xfrm>
          <a:prstGeom prst="rect">
            <a:avLst/>
          </a:prstGeom>
          <a:noFill/>
          <a:ln>
            <a:noFill/>
          </a:ln>
        </p:spPr>
        <p:txBody>
          <a:bodyPr wrap="square" lIns="0" tIns="0" rIns="0" bIns="0" anchor="t">
            <a:noAutofit/>
          </a:bodyPr>
          <a:lstStyle/>
          <a:p>
            <a:pPr algn="l">
              <a:defRPr sz="2100" b="0">
                <a:solidFill>
                  <a:srgbClr val="455965"/>
                </a:solidFill>
                <a:latin typeface="Arial"/>
              </a:defRPr>
            </a:pPr>
            <a:r>
              <a:rPr lang="de-DE" sz="2100" b="0">
                <a:solidFill>
                  <a:srgbClr val="455965"/>
                </a:solidFill>
                <a:latin typeface="Arial"/>
              </a:rPr>
              <a:t>Ihr dürft einen Taschenrechner benutzen.</a:t>
            </a:r>
            <a:endParaRPr lang="de-DE" sz="2100"/>
          </a:p>
        </p:txBody>
      </p:sp>
      <p:pic>
        <p:nvPicPr>
          <p:cNvPr id="7" name="platte-candle">
            <a:extLst>
              <a:ext uri="{FF2B5EF4-FFF2-40B4-BE49-F238E27FC236}">
                <a16:creationId xmlns:a16="http://schemas.microsoft.com/office/drawing/2014/main" id="{EC3A3EB7-7CF7-67AA-D914-2E0FBBE8575F}"/>
              </a:ext>
            </a:extLst>
          </p:cNvPr>
          <p:cNvPicPr>
            <a:picLocks noChangeAspect="1"/>
          </p:cNvPicPr>
          <p:nvPr/>
        </p:nvPicPr>
        <p:blipFill>
          <a:blip r:embed="rId3"/>
          <a:srcRect l="70215" t="9671" r="13696" b="8714"/>
          <a:stretch>
            <a:fillRect/>
          </a:stretch>
        </p:blipFill>
        <p:spPr>
          <a:xfrm>
            <a:off x="1490509" y="1512651"/>
            <a:ext cx="616198" cy="1621074"/>
          </a:xfrm>
          <a:prstGeom prst="rect">
            <a:avLst/>
          </a:prstGeom>
        </p:spPr>
      </p:pic>
    </p:spTree>
    <p:extLst>
      <p:ext uri="{BB962C8B-B14F-4D97-AF65-F5344CB8AC3E}">
        <p14:creationId xmlns:p14="http://schemas.microsoft.com/office/powerpoint/2010/main" val="50627768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1144</Words>
  <Application>Microsoft Office PowerPoint</Application>
  <DocSecurity>0</DocSecurity>
  <PresentationFormat>Breitbild</PresentationFormat>
  <Paragraphs>63</Paragraphs>
  <Slides>8</Slides>
  <Notes>8</Notes>
  <HiddenSlides>1</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8</vt:i4>
      </vt:variant>
    </vt:vector>
  </HeadingPairs>
  <TitlesOfParts>
    <vt:vector size="11" baseType="lpstr">
      <vt:lpstr>Arial</vt:lpstr>
      <vt:lpstr>Calibri</vt:lpstr>
      <vt:lpstr>ChatGPT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Leon Bechtel</cp:lastModifiedBy>
  <cp:revision>7</cp:revision>
  <dcterms:created xsi:type="dcterms:W3CDTF">2026-10-06T15:03:21Z</dcterms:created>
  <dcterms:modified xsi:type="dcterms:W3CDTF">2026-10-06T19:46:34Z</dcterms:modified>
</cp:coreProperties>
</file>