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ed6a094202c4995" /><Relationship Type="http://schemas.openxmlformats.org/officeDocument/2006/relationships/extended-properties" Target="/docProps/app.xml" Id="Rba7130d61aea4531" /><Relationship Type="http://schemas.openxmlformats.org/officeDocument/2006/relationships/officeDocument" Target="/ppt/presentation.xml" Id="R93f62097840644f3" /></Relationships>
</file>

<file path=ppt/presentation.xml><?xml version="1.0" encoding="utf-8"?>
<p:presentation xmlns:p="http://schemas.openxmlformats.org/presentationml/2006/main">
  <p:sldMasterIdLst>
    <p:sldMasterId xmlns:r="http://schemas.openxmlformats.org/officeDocument/2006/relationships" id="2147483648" r:id="R530890a3b20c4ecb"/>
  </p:sldMasterIdLst>
  <p:notesMasterIdLst>
    <p:notesMasterId xmlns:r="http://schemas.openxmlformats.org/officeDocument/2006/relationships" r:id="R75a6be26c18f42a1"/>
  </p:notesMasterIdLst>
  <p:sldIdLst>
    <p:sldId xmlns:r="http://schemas.openxmlformats.org/officeDocument/2006/relationships" id="256" r:id="R7399068119b24592"/>
    <p:sldId xmlns:r="http://schemas.openxmlformats.org/officeDocument/2006/relationships" id="257" r:id="R73eb284161064ef7"/>
    <p:sldId xmlns:r="http://schemas.openxmlformats.org/officeDocument/2006/relationships" id="258" r:id="R250a532acad74d6c"/>
    <p:sldId xmlns:r="http://schemas.openxmlformats.org/officeDocument/2006/relationships" id="259" r:id="Rfd8e7d63cba24b45"/>
    <p:sldId xmlns:r="http://schemas.openxmlformats.org/officeDocument/2006/relationships" id="260" r:id="R0b6cb082ea6e47d8"/>
    <p:sldId xmlns:r="http://schemas.openxmlformats.org/officeDocument/2006/relationships" id="261" r:id="Rfb0ae6ce92c940b8"/>
    <p:sldId xmlns:r="http://schemas.openxmlformats.org/officeDocument/2006/relationships" id="262" r:id="R7ffa8c941e7f4343"/>
    <p:sldId xmlns:r="http://schemas.openxmlformats.org/officeDocument/2006/relationships" id="263" r:id="R15c1e71a3c864d05"/>
    <p:sldId xmlns:r="http://schemas.openxmlformats.org/officeDocument/2006/relationships" id="264" r:id="Rc4aaa7cec6fc48a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f84251f2c4c4296" /><Relationship Type="http://schemas.openxmlformats.org/officeDocument/2006/relationships/slideMaster" Target="/ppt/slideMasters/slideMaster1.xml" Id="R530890a3b20c4ecb" /><Relationship Type="http://schemas.openxmlformats.org/officeDocument/2006/relationships/notesMaster" Target="/ppt/notesMasters/notesMaster1.xml" Id="R75a6be26c18f42a1" /><Relationship Type="http://schemas.openxmlformats.org/officeDocument/2006/relationships/presProps" Target="/ppt/presProps.xml" Id="Rc6f0f10cfc5346b9" /><Relationship Type="http://schemas.openxmlformats.org/officeDocument/2006/relationships/tableStyles" Target="/ppt/tableStyles.xml" Id="R56d01b2461e24819" /><Relationship Type="http://schemas.openxmlformats.org/officeDocument/2006/relationships/slide" Target="/ppt/slides/slide1.xml" Id="R7399068119b24592" /><Relationship Type="http://schemas.openxmlformats.org/officeDocument/2006/relationships/slide" Target="/ppt/slides/slide2.xml" Id="R73eb284161064ef7" /><Relationship Type="http://schemas.openxmlformats.org/officeDocument/2006/relationships/slide" Target="/ppt/slides/slide3.xml" Id="R250a532acad74d6c" /><Relationship Type="http://schemas.openxmlformats.org/officeDocument/2006/relationships/slide" Target="/ppt/slides/slide4.xml" Id="Rfd8e7d63cba24b45" /><Relationship Type="http://schemas.openxmlformats.org/officeDocument/2006/relationships/slide" Target="/ppt/slides/slide5.xml" Id="R0b6cb082ea6e47d8" /><Relationship Type="http://schemas.openxmlformats.org/officeDocument/2006/relationships/slide" Target="/ppt/slides/slide6.xml" Id="Rfb0ae6ce92c940b8" /><Relationship Type="http://schemas.openxmlformats.org/officeDocument/2006/relationships/slide" Target="/ppt/slides/slide7.xml" Id="R7ffa8c941e7f4343" /><Relationship Type="http://schemas.openxmlformats.org/officeDocument/2006/relationships/slide" Target="/ppt/slides/slide8.xml" Id="R15c1e71a3c864d05" /><Relationship Type="http://schemas.openxmlformats.org/officeDocument/2006/relationships/slide" Target="/ppt/slides/slide9.xml" Id="Rc4aaa7cec6fc48a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a04127be385437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02eacec46ff41e9" /><Relationship Type="http://schemas.openxmlformats.org/officeDocument/2006/relationships/notesMaster" Target="/ppt/notesMasters/notesMaster1.xml" Id="R71d36b93570f4749" /></Relationships>
</file>

<file path=ppt/notesSlides/_rels/notesSlide2.xml.rels>&#65279;<?xml version="1.0" encoding="utf-8"?><Relationships xmlns="http://schemas.openxmlformats.org/package/2006/relationships"><Relationship Type="http://schemas.openxmlformats.org/officeDocument/2006/relationships/slide" Target="/ppt/slides/slide2.xml" Id="R1c19d294c4234382" /><Relationship Type="http://schemas.openxmlformats.org/officeDocument/2006/relationships/notesMaster" Target="/ppt/notesMasters/notesMaster1.xml" Id="Rcf46ef80e2944031" /></Relationships>
</file>

<file path=ppt/notesSlides/_rels/notesSlide3.xml.rels>&#65279;<?xml version="1.0" encoding="utf-8"?><Relationships xmlns="http://schemas.openxmlformats.org/package/2006/relationships"><Relationship Type="http://schemas.openxmlformats.org/officeDocument/2006/relationships/slide" Target="/ppt/slides/slide3.xml" Id="R5b901d2912494d92" /><Relationship Type="http://schemas.openxmlformats.org/officeDocument/2006/relationships/notesMaster" Target="/ppt/notesMasters/notesMaster1.xml" Id="R694e7dfb9a0a499f" /></Relationships>
</file>

<file path=ppt/notesSlides/_rels/notesSlide4.xml.rels>&#65279;<?xml version="1.0" encoding="utf-8"?><Relationships xmlns="http://schemas.openxmlformats.org/package/2006/relationships"><Relationship Type="http://schemas.openxmlformats.org/officeDocument/2006/relationships/slide" Target="/ppt/slides/slide4.xml" Id="R727e113356c44da8" /><Relationship Type="http://schemas.openxmlformats.org/officeDocument/2006/relationships/notesMaster" Target="/ppt/notesMasters/notesMaster1.xml" Id="R698627f85a414408" /></Relationships>
</file>

<file path=ppt/notesSlides/_rels/notesSlide5.xml.rels>&#65279;<?xml version="1.0" encoding="utf-8"?><Relationships xmlns="http://schemas.openxmlformats.org/package/2006/relationships"><Relationship Type="http://schemas.openxmlformats.org/officeDocument/2006/relationships/slide" Target="/ppt/slides/slide5.xml" Id="R3bcf12aac347449d" /><Relationship Type="http://schemas.openxmlformats.org/officeDocument/2006/relationships/notesMaster" Target="/ppt/notesMasters/notesMaster1.xml" Id="R9c68c40a6deb4c1a" /></Relationships>
</file>

<file path=ppt/notesSlides/_rels/notesSlide6.xml.rels>&#65279;<?xml version="1.0" encoding="utf-8"?><Relationships xmlns="http://schemas.openxmlformats.org/package/2006/relationships"><Relationship Type="http://schemas.openxmlformats.org/officeDocument/2006/relationships/slide" Target="/ppt/slides/slide6.xml" Id="R6c0883c7a90648e3" /><Relationship Type="http://schemas.openxmlformats.org/officeDocument/2006/relationships/notesMaster" Target="/ppt/notesMasters/notesMaster1.xml" Id="R8e030f139c914d20" /></Relationships>
</file>

<file path=ppt/notesSlides/_rels/notesSlide7.xml.rels>&#65279;<?xml version="1.0" encoding="utf-8"?><Relationships xmlns="http://schemas.openxmlformats.org/package/2006/relationships"><Relationship Type="http://schemas.openxmlformats.org/officeDocument/2006/relationships/slide" Target="/ppt/slides/slide7.xml" Id="R3f0d48eaf4684964" /><Relationship Type="http://schemas.openxmlformats.org/officeDocument/2006/relationships/notesMaster" Target="/ppt/notesMasters/notesMaster1.xml" Id="R75613e2935bb49e2" /></Relationships>
</file>

<file path=ppt/notesSlides/_rels/notesSlide8.xml.rels>&#65279;<?xml version="1.0" encoding="utf-8"?><Relationships xmlns="http://schemas.openxmlformats.org/package/2006/relationships"><Relationship Type="http://schemas.openxmlformats.org/officeDocument/2006/relationships/slide" Target="/ppt/slides/slide8.xml" Id="Rb5294fbd4bf5429d" /><Relationship Type="http://schemas.openxmlformats.org/officeDocument/2006/relationships/notesMaster" Target="/ppt/notesMasters/notesMaster1.xml" Id="R43cba05d49384a93" /></Relationships>
</file>

<file path=ppt/notesSlides/_rels/notesSlide9.xml.rels>&#65279;<?xml version="1.0" encoding="utf-8"?><Relationships xmlns="http://schemas.openxmlformats.org/package/2006/relationships"><Relationship Type="http://schemas.openxmlformats.org/officeDocument/2006/relationships/slide" Target="/ppt/slides/slide9.xml" Id="R8da75eafa2da4e0f" /><Relationship Type="http://schemas.openxmlformats.org/officeDocument/2006/relationships/notesMaster" Target="/ppt/notesMasters/notesMaster1.xml" Id="R528d02baa5f941a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0–3 Minuten. Das Bild ohne Titel, Frage oder Themenankündigung etwa eine Minute zeigen. Zwei bis drei spontane Beobachtungen und Vermutungen aufnehmen. Falls nötig nur: „Was fällt euch auf?“ Papst Franziskus bei Bedarf knapp identifizieren, keine Markenbehauptung. Noch nicht mit Fragen nach Bildfehlern oder KI lenken. Es handelt sich um das tatsächliche virale KI-Bild aus März2023, nicht um eine Neugenerierung für diese Stunde. Die Lehrkraft löst dies auf Folie3 bis Minute5 ausdrücklich auf. Bild: Midjourney via Reddit, abgerufen aus Smithsonian30.03.2023, https://www.smithsonianmag.com/smart-news/is-it-unethical-to-create-ai-generated-images-of-public-figures-180981900/. Faktencheck: AFP28.03.2023, https://factcheck.afp.com/doc.afp.com.33C66F3.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3–4 Minuten. Erst nach den spontanen Reaktionen Leitfrage lesen lassen. Ein bis zwei Vorschläge zur Prüfung aufnehmen. Dann zur Auflösungsfolie wechseln. Ein ungewöhnliches Motiv allein widerlegt ein Foto noch nicht; entscheidend sind Herkunft und verlässliche Quellen. Keine freie Suche voraussetzen. Quelle: Internet-ABC LM3.1, https://www.internet-abc.de/lm/fiese-tricks-luegen-und-betrug/unglaubwuerdige-webseiten/13.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4–5 Minuten. Ausdrücklich auflösen: „Dieses Bild von Papst Franziskus verbreitete sich im März2023. Es wurde mit der KI Midjourney erzeugt. Es ist kein Foto davon, dass er diese Jacke getragen hat.“ Nicht behaupten, es beweise eine echte Balenciaga-Jacke. Bei Bedarf erklären: KI kann Bilder erzeugen, die wie Fotos aussehen. Ein KI-Bild ist nicht automatisch eine Falschmeldung; irreführend wird es, wenn es als Foto eines wirklichen Ereignisses ausgegeben wird. Quellen: Bild Midjourney via Reddit / Smithsonian30.03.2023 https://www.smithsonianmag.com/smart-news/is-it-unethical-to-create-ai-generated-images-of-public-figures-180981900/; AFP28.03.2023 https://factcheck.afp.com/doc.afp.com.33C66F3. Spätestens Minute5 zur Partnerarbeit übergehen.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5–23 Minuten. Onlinephase bis Minute10, danach Papierarbeit. Über die lokale Linkseite gezielt in den Fake-News-Teil von Kapitel4 starten (ab Teilseite13), keine vollständige Modulbearbeitung. Stopp nach der Datumsfrage und ihrer Rückmeldung auf Teilseite16. 10–23: Aufgaben1a/1b zuerst; jedes Kind notiert eigenes Urteil, Quelle und Beleg. Quellenkarten sind auf Seite1 und auf der lokalen Linkseite, Originalquellen optional. Danach2a/2b, bei Zeitnot Seite2 auslassen. Rollen nach erster Meldung tauschen. Erleichterte Fassung nutzt identische Nummern. Sternaufgaben nur freiwillig. https://www.internet-abc.de/lm/fiese-tricks-luegen-und-betrug/unglaubwuerdige-webseiten/13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23–30 Minuten. Zuerst Paare Belege nennen lassen, dann die Sicherungsfolie aufdecken. Duke: 2016 zum dritten Mal Ehrenbürgermeister, symbolische Rolle, keine normale Amtsführung. Albatros: erfundener dritter Marsmond; DLR benennt Phobos und Deimos. Wichtig: Ein schönes Bild, viele Likes und ein bekannter Absender sind keine unabhängigen Belege. Kurz auf das Papstbild zurückbeziehen. Eigene Prüfregel auf dem Arbeitsblatt festhalten. Quellen: AP24.08.2016, https://www.ksl.com/article/41187568 ; DLR, https://solarsystem.dlr.de/mars/69-die-monde-des-mars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30–33 Minuten. Erst still betrachten lassen, dann zwei bis drei Beobachtungen. Wiederholung über Montag/Dienstag, ausdrückliches Stopp-Signal und mitlesende Person beachten. Keine realen Klassenfälle abfragen. Alle Figuren und Nutzernamen sind erfunden. Bild mit ImageGen für diese Stunde erstellt. Falls ein Kind von einem eigenen Fall berichtet: ernst nehmen, keine öffentliche Fallklärung, vertrauliches Gespräch anbieten.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33–35 Minuten. Leitfrage zeigen. Kurz klären: Cybermobbing bedeutet, dass jemand über digitale Medien gezielt fertiggemacht wird; wiederholte oder fortgesetzte Verbreitung kann das verstärken. Im Bild geschieht dies über mehrere Tage trotz Bitte aufzuhören. Auch einmalige Verletzungen nehmen wir ernst. Heute untersuchen wir, was Zuschauende tun können. https://www.internet-abc.de/lm/cybermobbing/wenn-jemand-beim-mobben-zuschaut/5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35–54 Minuten. Online bis41: gezielter Abschnitt „Wenn jemand beim Mobben zuschaut …“; Direktstart Teilseite5 zu Bens Mathenote; auf6 eine der drei Antworten wählen, Feedback lesen, dann stoppen. Ab41 Papier: 3a Wiederholung markieren; 3b konkrete unterstützende Chatantwort; 3c zusätzliche Handlung. Dann4a hilfreiche Schritte,4b erwachsene Ansprechperson als Rolle,4c persönlicher Handlungssatz. Beide schreiben auf eigene Blätter. Sternaufgaben freiwillig. Keine beleidigenden Rollenspiele; keine Pflicht zur direkten Konfrontation. https://www.internet-abc.de/lm/cybermobbing/wenn-jemand-beim-mobben-zuschaut/5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54–60 Minuten. Zum Klassenchat zurückbeziehen: Was könnte die mitlesende Person Wolke schreiben und zusätzlich tun? Beispiele sammeln, dann diese Schritte sichern. Ein Stopp-Satz ist eine Möglichkeit, kein Muss zur Konfrontation. Belege nur für vertrauenswürdige Erwachsene sichern, verletzendes Material nicht herumzeigen/weiterleiten. Melden und Blockieren passend ergänzen. Betroffene tragen keine Schuld. Abschlusssatz4c vervollständigen und zwei freiwillige Antworten hören. Bei Bedarf auf Eltern, Lehrkräfte oder Schulsozialarbeit verweisen. Quelle Internet-ABC Lernmodul3.4, https://www.internet-abc.de/lm/cybermobbing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899139fc29843a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816c725153346f7" /><Relationship Type="http://schemas.openxmlformats.org/officeDocument/2006/relationships/slideLayout" Target="/ppt/slideLayouts/slideLayout1.xml" Id="R6fd8c9397a474d3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fd8c9397a474d3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07ccfe9b9834ce0" /><Relationship Type="http://schemas.openxmlformats.org/officeDocument/2006/relationships/image" Target="/ppt/media/image.jpeg" Id="R721337e324794553" /><Relationship Type="http://schemas.openxmlformats.org/officeDocument/2006/relationships/notesSlide" Target="/ppt/notesSlides/notesSlide1.xml" Id="R606951787c9843d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a62d79385184dfc" /><Relationship Type="http://schemas.openxmlformats.org/officeDocument/2006/relationships/notesSlide" Target="/ppt/notesSlides/notesSlide2.xml" Id="R5f773aa9f02a487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859857c53a1437b" /><Relationship Type="http://schemas.openxmlformats.org/officeDocument/2006/relationships/image" Target="/ppt/media/image2.jpeg" Id="Rf53392a304cd49c3" /><Relationship Type="http://schemas.openxmlformats.org/officeDocument/2006/relationships/notesSlide" Target="/ppt/notesSlides/notesSlide3.xml" Id="R7077ba11eb67417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6e559068d2444b2" /><Relationship Type="http://schemas.openxmlformats.org/officeDocument/2006/relationships/notesSlide" Target="/ppt/notesSlides/notesSlide4.xml" Id="Rf0cc0caf9e354b2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4b27a6f7705491d" /><Relationship Type="http://schemas.openxmlformats.org/officeDocument/2006/relationships/notesSlide" Target="/ppt/notesSlides/notesSlide5.xml" Id="Rd668a7894f8a4d1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e3428f12c604c4c" /><Relationship Type="http://schemas.openxmlformats.org/officeDocument/2006/relationships/image" Target="/ppt/media/image.png" Id="R05e27373b6bf4f5c" /><Relationship Type="http://schemas.openxmlformats.org/officeDocument/2006/relationships/notesSlide" Target="/ppt/notesSlides/notesSlide6.xml" Id="Rb29a5afd7905457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cda9d4ffdf854049" /><Relationship Type="http://schemas.openxmlformats.org/officeDocument/2006/relationships/notesSlide" Target="/ppt/notesSlides/notesSlide7.xml" Id="R82720d136cb64cc0"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a22029ec4bb2445b" /><Relationship Type="http://schemas.openxmlformats.org/officeDocument/2006/relationships/notesSlide" Target="/ppt/notesSlides/notesSlide8.xml" Id="R1dea3e4dde404f0a"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239b93fb6d4c44ac" /><Relationship Type="http://schemas.openxmlformats.org/officeDocument/2006/relationships/notesSlide" Target="/ppt/notesSlides/notesSlide9.xml" Id="R34e38cbe9eac478e" /></Relationships>
</file>

<file path=ppt/slides/slide1.xml><?xml version="1.0" encoding="utf-8"?>
<p:sld xmlns:p="http://schemas.openxmlformats.org/presentationml/2006/main">
  <p:cSld>
    <p:bg>
      <p:bgPr>
        <a:solidFill xmlns:a="http://schemas.openxmlformats.org/drawingml/2006/main">
          <a:srgbClr val="11182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21337e324794553"/>
          <a:stretch xmlns:a="http://schemas.openxmlformats.org/drawingml/2006/main"/>
        </p:blipFill>
        <p:spPr>
          <a:xfrm xmlns:a="http://schemas.openxmlformats.org/drawingml/2006/main">
            <a:off x="3352800" y="0"/>
            <a:ext cx="5486400" cy="6858000"/>
          </a:xfrm>
          <a:prstGeom xmlns:a="http://schemas.openxmlformats.org/drawingml/2006/main" prst="rect">
            <a:avLst/>
          </a:prstGeom>
        </p:spPr>
      </p:pic>
    </p:spTree>
    <p:extLst>
      <p:ext uri="{BB962C8B-B14F-4D97-AF65-F5344CB8AC3E}">
        <p14:creationId xmlns:p14="http://schemas.microsoft.com/office/powerpoint/2010/main" val="1272294887"/>
      </p:ext>
    </p:extLst>
  </p:cSld>
</p:sld>
</file>

<file path=ppt/slides/slide2.xml><?xml version="1.0" encoding="utf-8"?>
<p:sld xmlns:p="http://schemas.openxmlformats.org/presentationml/2006/main">
  <p:cSld>
    <p:bg>
      <p:bgPr>
        <a:solidFill xmlns:a="http://schemas.openxmlformats.org/drawingml/2006/main">
          <a:srgbClr val="FFFCF7"/>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F76B21BC-2073-47B9-A9A8-83BCB157C5E1}"/>
              </a:ext>
            </a:extLst>
          </p:cNvPr>
          <p:cNvSpPr>
            <a:spLocks xmlns:a="http://schemas.openxmlformats.org/drawingml/2006/main" noGrp="1"/>
          </p:cNvSpPr>
          <p:nvPr/>
        </p:nvSpPr>
        <p:spPr>
          <a:xfrm xmlns:a="http://schemas.openxmlformats.org/drawingml/2006/main">
            <a:off x="723900" y="457200"/>
            <a:ext cx="107442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025" b="1">
                <a:solidFill>
                  <a:srgbClr val="CE6324"/>
                </a:solidFill>
                <a:latin typeface="Arial"/>
                <a:ea typeface="Arial"/>
                <a:cs typeface="Arial"/>
              </a:defRPr>
            </a:pPr>
            <a:r>
              <a:rPr sz="2025" b="1">
                <a:solidFill>
                  <a:srgbClr val="CE6324"/>
                </a:solidFill>
                <a:latin typeface="Arial"/>
                <a:ea typeface="Arial"/>
                <a:cs typeface="Arial"/>
              </a:rPr>
              <a:t>Unsere Leitfrage</a:t>
            </a:r>
          </a:p>
        </p:txBody>
      </p:sp>
      <p:sp>
        <p:nvSpPr>
          <p:cNvPr id="2" name="">
            <a:extLst xmlns:a="http://schemas.openxmlformats.org/drawingml/2006/main">
              <a:ext uri="{FF2B5EF4-FFF2-40B4-BE49-F238E27FC236}">
                <a16:creationId xmlns:a16="http://schemas.microsoft.com/office/drawing/2014/main" id="{5E867DDA-ABC8-468F-B3A4-F85961C8C7FB}"/>
              </a:ext>
            </a:extLst>
          </p:cNvPr>
          <p:cNvSpPr>
            <a:spLocks xmlns:a="http://schemas.openxmlformats.org/drawingml/2006/main" noGrp="1"/>
          </p:cNvSpPr>
          <p:nvPr/>
        </p:nvSpPr>
        <p:spPr>
          <a:xfrm xmlns:a="http://schemas.openxmlformats.org/drawingml/2006/main">
            <a:off x="685800" y="1733550"/>
            <a:ext cx="1082040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875" b="1">
                <a:solidFill>
                  <a:srgbClr val="142E48"/>
                </a:solidFill>
                <a:latin typeface="Arial"/>
                <a:ea typeface="Arial"/>
                <a:cs typeface="Arial"/>
              </a:defRPr>
            </a:pPr>
            <a:r>
              <a:rPr sz="4875" b="1">
                <a:solidFill>
                  <a:srgbClr val="142E48"/>
                </a:solidFill>
                <a:latin typeface="Arial"/>
                <a:ea typeface="Arial"/>
                <a:cs typeface="Arial"/>
              </a:rPr>
              <a:t>Wie finde ich heraus,</a:t>
            </a:r>
          </a:p>
          <a:p xmlns:a="http://schemas.openxmlformats.org/drawingml/2006/main">
            <a:pPr>
              <a:defRPr sz="4875" b="1">
                <a:solidFill>
                  <a:srgbClr val="142E48"/>
                </a:solidFill>
                <a:latin typeface="Arial"/>
                <a:ea typeface="Arial"/>
                <a:cs typeface="Arial"/>
              </a:defRPr>
            </a:pPr>
            <a:r>
              <a:rPr sz="4875" b="1">
                <a:solidFill>
                  <a:srgbClr val="142E48"/>
                </a:solidFill>
                <a:latin typeface="Arial"/>
                <a:ea typeface="Arial"/>
                <a:cs typeface="Arial"/>
              </a:rPr>
              <a:t>ob eine Nachricht stimmt?</a:t>
            </a:r>
          </a:p>
        </p:txBody>
      </p:sp>
      <p:sp>
        <p:nvSpPr>
          <p:cNvPr id="3" name="">
            <a:extLst xmlns:a="http://schemas.openxmlformats.org/drawingml/2006/main">
              <a:ext uri="{FF2B5EF4-FFF2-40B4-BE49-F238E27FC236}">
                <a16:creationId xmlns:a16="http://schemas.microsoft.com/office/drawing/2014/main" id="{CAB589BD-2E54-4DF5-9BB1-3F9386E84921}"/>
              </a:ext>
            </a:extLst>
          </p:cNvPr>
          <p:cNvSpPr>
            <a:spLocks xmlns:a="http://schemas.openxmlformats.org/drawingml/2006/main" noGrp="1"/>
          </p:cNvSpPr>
          <p:nvPr/>
        </p:nvSpPr>
        <p:spPr>
          <a:xfrm xmlns:a="http://schemas.openxmlformats.org/drawingml/2006/main">
            <a:off x="723900" y="4810125"/>
            <a:ext cx="107442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0">
                <a:solidFill>
                  <a:srgbClr val="4C6277"/>
                </a:solidFill>
                <a:latin typeface="Arial"/>
                <a:ea typeface="Arial"/>
                <a:cs typeface="Arial"/>
              </a:defRPr>
            </a:pPr>
            <a:r>
              <a:rPr sz="2550" b="0">
                <a:solidFill>
                  <a:srgbClr val="4C6277"/>
                </a:solidFill>
                <a:latin typeface="Arial"/>
                <a:ea typeface="Arial"/>
                <a:cs typeface="Arial"/>
              </a:rPr>
              <a:t>Am Ende kannst du dein Urteil mit einer Quelle begründen.</a:t>
            </a:r>
          </a:p>
        </p:txBody>
      </p:sp>
    </p:spTree>
    <p:extLst>
      <p:ext uri="{BB962C8B-B14F-4D97-AF65-F5344CB8AC3E}">
        <p14:creationId xmlns:p14="http://schemas.microsoft.com/office/powerpoint/2010/main" val="1646216790"/>
      </p:ext>
    </p:extLst>
  </p:cSld>
</p:sld>
</file>

<file path=ppt/slides/slide3.xml><?xml version="1.0" encoding="utf-8"?>
<p:sld xmlns:p="http://schemas.openxmlformats.org/presentationml/2006/main">
  <p:cSld>
    <p:bg>
      <p:bgPr>
        <a:solidFill xmlns:a="http://schemas.openxmlformats.org/drawingml/2006/main">
          <a:srgbClr val="FFFCF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3BFD713-452F-400F-AC26-32C740314138}"/>
              </a:ext>
            </a:extLst>
          </p:cNvPr>
          <p:cNvSpPr>
            <a:spLocks xmlns:a="http://schemas.openxmlformats.org/drawingml/2006/main" noGrp="1"/>
          </p:cNvSpPr>
          <p:nvPr/>
        </p:nvSpPr>
        <p:spPr>
          <a:xfrm xmlns:a="http://schemas.openxmlformats.org/drawingml/2006/main">
            <a:off x="723900" y="457200"/>
            <a:ext cx="107442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025" b="1">
                <a:solidFill>
                  <a:srgbClr val="CE6324"/>
                </a:solidFill>
                <a:latin typeface="Arial"/>
                <a:ea typeface="Arial"/>
                <a:cs typeface="Arial"/>
              </a:defRPr>
            </a:pPr>
            <a:r>
              <a:rPr sz="2025" b="1">
                <a:solidFill>
                  <a:srgbClr val="CE6324"/>
                </a:solidFill>
                <a:latin typeface="Arial"/>
                <a:ea typeface="Arial"/>
                <a:cs typeface="Arial"/>
              </a:rPr>
              <a:t>Die Auflösung</a:t>
            </a:r>
          </a:p>
        </p:txBody>
      </p:sp>
      <p:sp>
        <p:nvSpPr>
          <p:cNvPr id="2" name="">
            <a:extLst xmlns:a="http://schemas.openxmlformats.org/drawingml/2006/main">
              <a:ext uri="{FF2B5EF4-FFF2-40B4-BE49-F238E27FC236}">
                <a16:creationId xmlns:a16="http://schemas.microsoft.com/office/drawing/2014/main" id="{CA19291E-92FC-480D-9F82-E58660D610E7}"/>
              </a:ext>
            </a:extLst>
          </p:cNvPr>
          <p:cNvSpPr>
            <a:spLocks xmlns:a="http://schemas.openxmlformats.org/drawingml/2006/main" noGrp="1"/>
          </p:cNvSpPr>
          <p:nvPr/>
        </p:nvSpPr>
        <p:spPr>
          <a:xfrm xmlns:a="http://schemas.openxmlformats.org/drawingml/2006/main">
            <a:off x="685800" y="1066800"/>
            <a:ext cx="1082040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125" b="1">
                <a:solidFill>
                  <a:srgbClr val="142E48"/>
                </a:solidFill>
                <a:latin typeface="Arial"/>
                <a:ea typeface="Arial"/>
                <a:cs typeface="Arial"/>
              </a:defRPr>
            </a:pPr>
            <a:r>
              <a:rPr sz="4125" b="1">
                <a:solidFill>
                  <a:srgbClr val="142E48"/>
                </a:solidFill>
                <a:latin typeface="Arial"/>
                <a:ea typeface="Arial"/>
                <a:cs typeface="Arial"/>
              </a:rPr>
              <a:t>Überzeugend ist nicht automatisch echt</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f53392a304cd49c3"/>
          <a:stretch xmlns:a="http://schemas.openxmlformats.org/drawingml/2006/main"/>
        </p:blipFill>
        <p:spPr>
          <a:xfrm xmlns:a="http://schemas.openxmlformats.org/drawingml/2006/main">
            <a:off x="723900" y="2514600"/>
            <a:ext cx="2381250" cy="2976563"/>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F0C023E-2569-41A5-9A31-77060FB8B588}"/>
              </a:ext>
            </a:extLst>
          </p:cNvPr>
          <p:cNvSpPr>
            <a:spLocks xmlns:a="http://schemas.openxmlformats.org/drawingml/2006/main" noGrp="1"/>
          </p:cNvSpPr>
          <p:nvPr/>
        </p:nvSpPr>
        <p:spPr>
          <a:xfrm xmlns:a="http://schemas.openxmlformats.org/drawingml/2006/main">
            <a:off x="3581400" y="2457450"/>
            <a:ext cx="78676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00" b="1">
                <a:solidFill>
                  <a:srgbClr val="142E48"/>
                </a:solidFill>
                <a:latin typeface="Arial"/>
                <a:ea typeface="Arial"/>
                <a:cs typeface="Arial"/>
              </a:defRPr>
            </a:pPr>
            <a:r>
              <a:rPr sz="2700" b="1">
                <a:solidFill>
                  <a:srgbClr val="142E48"/>
                </a:solidFill>
                <a:latin typeface="Arial"/>
                <a:ea typeface="Arial"/>
                <a:cs typeface="Arial"/>
              </a:rPr>
              <a:t>Dieses Bild verbreitete sich im März 2023.</a:t>
            </a:r>
          </a:p>
        </p:txBody>
      </p:sp>
      <p:sp>
        <p:nvSpPr>
          <p:cNvPr id="5" name="">
            <a:extLst xmlns:a="http://schemas.openxmlformats.org/drawingml/2006/main">
              <a:ext uri="{FF2B5EF4-FFF2-40B4-BE49-F238E27FC236}">
                <a16:creationId xmlns:a16="http://schemas.microsoft.com/office/drawing/2014/main" id="{F658E702-26A1-4059-87DB-F96DA912B6E3}"/>
              </a:ext>
            </a:extLst>
          </p:cNvPr>
          <p:cNvSpPr>
            <a:spLocks xmlns:a="http://schemas.openxmlformats.org/drawingml/2006/main" noGrp="1"/>
          </p:cNvSpPr>
          <p:nvPr/>
        </p:nvSpPr>
        <p:spPr>
          <a:xfrm xmlns:a="http://schemas.openxmlformats.org/drawingml/2006/main">
            <a:off x="3581400" y="3409950"/>
            <a:ext cx="78676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00" b="0">
                <a:solidFill>
                  <a:srgbClr val="142E48"/>
                </a:solidFill>
                <a:latin typeface="Arial"/>
                <a:ea typeface="Arial"/>
                <a:cs typeface="Arial"/>
              </a:defRPr>
            </a:pPr>
            <a:r>
              <a:rPr sz="2700" b="0">
                <a:solidFill>
                  <a:srgbClr val="142E48"/>
                </a:solidFill>
                <a:latin typeface="Arial"/>
                <a:ea typeface="Arial"/>
                <a:cs typeface="Arial"/>
              </a:rPr>
              <a:t>Es wurde mit der KI Midjourney erzeugt.</a:t>
            </a:r>
          </a:p>
        </p:txBody>
      </p:sp>
      <p:sp>
        <p:nvSpPr>
          <p:cNvPr id="6" name="">
            <a:extLst xmlns:a="http://schemas.openxmlformats.org/drawingml/2006/main">
              <a:ext uri="{FF2B5EF4-FFF2-40B4-BE49-F238E27FC236}">
                <a16:creationId xmlns:a16="http://schemas.microsoft.com/office/drawing/2014/main" id="{21C732F4-108E-4933-A749-DD805572F9CF}"/>
              </a:ext>
            </a:extLst>
          </p:cNvPr>
          <p:cNvSpPr>
            <a:spLocks xmlns:a="http://schemas.openxmlformats.org/drawingml/2006/main" noGrp="1"/>
          </p:cNvSpPr>
          <p:nvPr/>
        </p:nvSpPr>
        <p:spPr>
          <a:xfrm xmlns:a="http://schemas.openxmlformats.org/drawingml/2006/main">
            <a:off x="3581400" y="4429125"/>
            <a:ext cx="78676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00" b="0">
                <a:solidFill>
                  <a:srgbClr val="142E48"/>
                </a:solidFill>
                <a:latin typeface="Arial"/>
                <a:ea typeface="Arial"/>
                <a:cs typeface="Arial"/>
              </a:defRPr>
            </a:pPr>
            <a:r>
              <a:rPr sz="2700" b="0">
                <a:solidFill>
                  <a:srgbClr val="142E48"/>
                </a:solidFill>
                <a:latin typeface="Arial"/>
                <a:ea typeface="Arial"/>
                <a:cs typeface="Arial"/>
              </a:rPr>
              <a:t>Es zeigt kein fotografiertes Ereignis.</a:t>
            </a:r>
          </a:p>
        </p:txBody>
      </p:sp>
      <p:sp>
        <p:nvSpPr>
          <p:cNvPr id="7" name="">
            <a:extLst xmlns:a="http://schemas.openxmlformats.org/drawingml/2006/main">
              <a:ext uri="{FF2B5EF4-FFF2-40B4-BE49-F238E27FC236}">
                <a16:creationId xmlns:a16="http://schemas.microsoft.com/office/drawing/2014/main" id="{AD01FF06-D3C4-462C-90EB-244A557AE74C}"/>
              </a:ext>
            </a:extLst>
          </p:cNvPr>
          <p:cNvSpPr>
            <a:spLocks xmlns:a="http://schemas.openxmlformats.org/drawingml/2006/main" noGrp="1"/>
          </p:cNvSpPr>
          <p:nvPr/>
        </p:nvSpPr>
        <p:spPr>
          <a:xfrm xmlns:a="http://schemas.openxmlformats.org/drawingml/2006/main">
            <a:off x="723900" y="6172200"/>
            <a:ext cx="10744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0">
                <a:solidFill>
                  <a:srgbClr val="4C6277"/>
                </a:solidFill>
                <a:latin typeface="Arial"/>
                <a:ea typeface="Arial"/>
                <a:cs typeface="Arial"/>
              </a:defRPr>
            </a:pPr>
            <a:r>
              <a:rPr sz="1875" b="0">
                <a:solidFill>
                  <a:srgbClr val="4C6277"/>
                </a:solidFill>
                <a:latin typeface="Arial"/>
                <a:ea typeface="Arial"/>
                <a:cs typeface="Arial"/>
              </a:rPr>
              <a:t>Bild: Midjourney via Reddit / Smithsonian. Faktencheck: AFP, 28.03.2023.</a:t>
            </a:r>
          </a:p>
        </p:txBody>
      </p:sp>
    </p:spTree>
    <p:extLst>
      <p:ext uri="{BB962C8B-B14F-4D97-AF65-F5344CB8AC3E}">
        <p14:creationId xmlns:p14="http://schemas.microsoft.com/office/powerpoint/2010/main" val="649988894"/>
      </p:ext>
    </p:extLst>
  </p:cSld>
</p:sld>
</file>

<file path=ppt/slides/slide4.xml><?xml version="1.0" encoding="utf-8"?>
<p:sld xmlns:p="http://schemas.openxmlformats.org/presentationml/2006/main">
  <p:cSld>
    <p:bg>
      <p:bgPr>
        <a:solidFill xmlns:a="http://schemas.openxmlformats.org/drawingml/2006/main">
          <a:srgbClr val="FFFCF7"/>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2EA8CF9-4970-49C9-A586-BA2F2741258C}"/>
              </a:ext>
            </a:extLst>
          </p:cNvPr>
          <p:cNvSpPr>
            <a:spLocks xmlns:a="http://schemas.openxmlformats.org/drawingml/2006/main" noGrp="1"/>
          </p:cNvSpPr>
          <p:nvPr/>
        </p:nvSpPr>
        <p:spPr>
          <a:xfrm xmlns:a="http://schemas.openxmlformats.org/drawingml/2006/main">
            <a:off x="723900" y="457200"/>
            <a:ext cx="107442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025" b="1">
                <a:solidFill>
                  <a:srgbClr val="CE6324"/>
                </a:solidFill>
                <a:latin typeface="Arial"/>
                <a:ea typeface="Arial"/>
                <a:cs typeface="Arial"/>
              </a:defRPr>
            </a:pPr>
            <a:r>
              <a:rPr sz="2025" b="1">
                <a:solidFill>
                  <a:srgbClr val="CE6324"/>
                </a:solidFill>
                <a:latin typeface="Arial"/>
                <a:ea typeface="Arial"/>
                <a:cs typeface="Arial"/>
              </a:rPr>
              <a:t>Fake News</a:t>
            </a:r>
          </a:p>
        </p:txBody>
      </p:sp>
      <p:sp>
        <p:nvSpPr>
          <p:cNvPr id="2" name="">
            <a:extLst xmlns:a="http://schemas.openxmlformats.org/drawingml/2006/main">
              <a:ext uri="{FF2B5EF4-FFF2-40B4-BE49-F238E27FC236}">
                <a16:creationId xmlns:a16="http://schemas.microsoft.com/office/drawing/2014/main" id="{9FDCD303-06A1-4605-B6C5-AC866332265D}"/>
              </a:ext>
            </a:extLst>
          </p:cNvPr>
          <p:cNvSpPr>
            <a:spLocks xmlns:a="http://schemas.openxmlformats.org/drawingml/2006/main" noGrp="1"/>
          </p:cNvSpPr>
          <p:nvPr/>
        </p:nvSpPr>
        <p:spPr>
          <a:xfrm xmlns:a="http://schemas.openxmlformats.org/drawingml/2006/main">
            <a:off x="685800" y="1066800"/>
            <a:ext cx="1082040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125" b="1">
                <a:solidFill>
                  <a:srgbClr val="142E48"/>
                </a:solidFill>
                <a:latin typeface="Arial"/>
                <a:ea typeface="Arial"/>
                <a:cs typeface="Arial"/>
              </a:defRPr>
            </a:pPr>
            <a:r>
              <a:rPr sz="4125" b="1">
                <a:solidFill>
                  <a:srgbClr val="142E48"/>
                </a:solidFill>
                <a:latin typeface="Arial"/>
                <a:ea typeface="Arial"/>
                <a:cs typeface="Arial"/>
              </a:rPr>
              <a:t>Faktencheck zu zweit</a:t>
            </a:r>
          </a:p>
        </p:txBody>
      </p:sp>
      <p:sp>
        <p:nvSpPr>
          <p:cNvPr id="3" name="">
            <a:extLst xmlns:a="http://schemas.openxmlformats.org/drawingml/2006/main">
              <a:ext uri="{FF2B5EF4-FFF2-40B4-BE49-F238E27FC236}">
                <a16:creationId xmlns:a16="http://schemas.microsoft.com/office/drawing/2014/main" id="{94D18209-BA43-471E-88CA-1040CD61F122}"/>
              </a:ext>
            </a:extLst>
          </p:cNvPr>
          <p:cNvSpPr>
            <a:spLocks xmlns:a="http://schemas.openxmlformats.org/drawingml/2006/main" noGrp="1"/>
          </p:cNvSpPr>
          <p:nvPr/>
        </p:nvSpPr>
        <p:spPr>
          <a:xfrm xmlns:a="http://schemas.openxmlformats.org/drawingml/2006/main">
            <a:off x="723900" y="2438400"/>
            <a:ext cx="10744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00" b="0">
                <a:solidFill>
                  <a:srgbClr val="142E48"/>
                </a:solidFill>
                <a:latin typeface="Arial"/>
                <a:ea typeface="Arial"/>
                <a:cs typeface="Arial"/>
              </a:defRPr>
            </a:pPr>
            <a:r>
              <a:rPr sz="2700" b="0">
                <a:solidFill>
                  <a:srgbClr val="142E48"/>
                </a:solidFill>
                <a:latin typeface="Arial"/>
                <a:ea typeface="Arial"/>
                <a:cs typeface="Arial"/>
              </a:rPr>
              <a:t>1. Online: den Abschnitt „Fake News“ bearbeiten.</a:t>
            </a:r>
          </a:p>
        </p:txBody>
      </p:sp>
      <p:sp>
        <p:nvSpPr>
          <p:cNvPr id="4" name="">
            <a:extLst xmlns:a="http://schemas.openxmlformats.org/drawingml/2006/main">
              <a:ext uri="{FF2B5EF4-FFF2-40B4-BE49-F238E27FC236}">
                <a16:creationId xmlns:a16="http://schemas.microsoft.com/office/drawing/2014/main" id="{E59F3865-35CF-4836-A5AF-CA80DD46F0BD}"/>
              </a:ext>
            </a:extLst>
          </p:cNvPr>
          <p:cNvSpPr>
            <a:spLocks xmlns:a="http://schemas.openxmlformats.org/drawingml/2006/main" noGrp="1"/>
          </p:cNvSpPr>
          <p:nvPr/>
        </p:nvSpPr>
        <p:spPr>
          <a:xfrm xmlns:a="http://schemas.openxmlformats.org/drawingml/2006/main">
            <a:off x="723900" y="3333750"/>
            <a:ext cx="107442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00" b="0">
                <a:solidFill>
                  <a:srgbClr val="142E48"/>
                </a:solidFill>
                <a:latin typeface="Arial"/>
                <a:ea typeface="Arial"/>
                <a:cs typeface="Arial"/>
              </a:defRPr>
            </a:pPr>
            <a:r>
              <a:rPr sz="2700" b="0">
                <a:solidFill>
                  <a:srgbClr val="142E48"/>
                </a:solidFill>
                <a:latin typeface="Arial"/>
                <a:ea typeface="Arial"/>
                <a:cs typeface="Arial"/>
              </a:rPr>
              <a:t>2. Seite 1: die Meldungen in 1a und 1b prüfen.</a:t>
            </a:r>
          </a:p>
          <a:p xmlns:a="http://schemas.openxmlformats.org/drawingml/2006/main">
            <a:pPr>
              <a:defRPr sz="2700" b="0">
                <a:solidFill>
                  <a:srgbClr val="142E48"/>
                </a:solidFill>
                <a:latin typeface="Arial"/>
                <a:ea typeface="Arial"/>
                <a:cs typeface="Arial"/>
              </a:defRPr>
            </a:pPr>
            <a:r>
              <a:rPr sz="2700" b="0">
                <a:solidFill>
                  <a:srgbClr val="142E48"/>
                </a:solidFill>
                <a:latin typeface="Arial"/>
                <a:ea typeface="Arial"/>
                <a:cs typeface="Arial"/>
              </a:rPr>
              <a:t>    Urteil + Quelle + Beleg aufschreiben.</a:t>
            </a:r>
          </a:p>
        </p:txBody>
      </p:sp>
      <p:sp>
        <p:nvSpPr>
          <p:cNvPr id="5" name="">
            <a:extLst xmlns:a="http://schemas.openxmlformats.org/drawingml/2006/main">
              <a:ext uri="{FF2B5EF4-FFF2-40B4-BE49-F238E27FC236}">
                <a16:creationId xmlns:a16="http://schemas.microsoft.com/office/drawing/2014/main" id="{A58D6F88-6D36-4C7C-851E-57F0C2680A07}"/>
              </a:ext>
            </a:extLst>
          </p:cNvPr>
          <p:cNvSpPr>
            <a:spLocks xmlns:a="http://schemas.openxmlformats.org/drawingml/2006/main" noGrp="1"/>
          </p:cNvSpPr>
          <p:nvPr/>
        </p:nvSpPr>
        <p:spPr>
          <a:xfrm xmlns:a="http://schemas.openxmlformats.org/drawingml/2006/main">
            <a:off x="723900" y="4714875"/>
            <a:ext cx="107442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00" b="0">
                <a:solidFill>
                  <a:srgbClr val="142E48"/>
                </a:solidFill>
                <a:latin typeface="Arial"/>
                <a:ea typeface="Arial"/>
                <a:cs typeface="Arial"/>
              </a:defRPr>
            </a:pPr>
            <a:r>
              <a:rPr sz="2700" b="0">
                <a:solidFill>
                  <a:srgbClr val="142E48"/>
                </a:solidFill>
                <a:latin typeface="Arial"/>
                <a:ea typeface="Arial"/>
                <a:cs typeface="Arial"/>
              </a:rPr>
              <a:t>3. Seite 2: die Nachricht in 2a und 2b prüfen.</a:t>
            </a:r>
          </a:p>
        </p:txBody>
      </p:sp>
      <p:sp>
        <p:nvSpPr>
          <p:cNvPr id="6" name="">
            <a:extLst xmlns:a="http://schemas.openxmlformats.org/drawingml/2006/main">
              <a:ext uri="{FF2B5EF4-FFF2-40B4-BE49-F238E27FC236}">
                <a16:creationId xmlns:a16="http://schemas.microsoft.com/office/drawing/2014/main" id="{8F4D9F45-F434-4501-9953-2D758B832942}"/>
              </a:ext>
            </a:extLst>
          </p:cNvPr>
          <p:cNvSpPr>
            <a:spLocks xmlns:a="http://schemas.openxmlformats.org/drawingml/2006/main" noGrp="1"/>
          </p:cNvSpPr>
          <p:nvPr/>
        </p:nvSpPr>
        <p:spPr>
          <a:xfrm xmlns:a="http://schemas.openxmlformats.org/drawingml/2006/main">
            <a:off x="723900" y="6172200"/>
            <a:ext cx="10744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0">
                <a:solidFill>
                  <a:srgbClr val="4C6277"/>
                </a:solidFill>
                <a:latin typeface="Arial"/>
                <a:ea typeface="Arial"/>
                <a:cs typeface="Arial"/>
              </a:defRPr>
            </a:pPr>
            <a:r>
              <a:rPr sz="1875" b="0">
                <a:solidFill>
                  <a:srgbClr val="4C6277"/>
                </a:solidFill>
                <a:latin typeface="Arial"/>
                <a:ea typeface="Arial"/>
                <a:cs typeface="Arial"/>
              </a:rPr>
              <a:t>Jedes Kind schreibt selbst. Wer fertig ist, wählt eine Sternaufgabe.</a:t>
            </a:r>
          </a:p>
        </p:txBody>
      </p:sp>
    </p:spTree>
    <p:extLst>
      <p:ext uri="{BB962C8B-B14F-4D97-AF65-F5344CB8AC3E}">
        <p14:creationId xmlns:p14="http://schemas.microsoft.com/office/powerpoint/2010/main" val="1490506296"/>
      </p:ext>
    </p:extLst>
  </p:cSld>
</p:sld>
</file>

<file path=ppt/slides/slide5.xml><?xml version="1.0" encoding="utf-8"?>
<p:sld xmlns:p="http://schemas.openxmlformats.org/presentationml/2006/main">
  <p:cSld>
    <p:bg>
      <p:bgPr>
        <a:solidFill xmlns:a="http://schemas.openxmlformats.org/drawingml/2006/main">
          <a:srgbClr val="FFFCF7"/>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5928ADD-CA20-4D58-9755-4BF7228CD193}"/>
              </a:ext>
            </a:extLst>
          </p:cNvPr>
          <p:cNvSpPr>
            <a:spLocks xmlns:a="http://schemas.openxmlformats.org/drawingml/2006/main" noGrp="1"/>
          </p:cNvSpPr>
          <p:nvPr/>
        </p:nvSpPr>
        <p:spPr>
          <a:xfrm xmlns:a="http://schemas.openxmlformats.org/drawingml/2006/main">
            <a:off x="723900" y="457200"/>
            <a:ext cx="107442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025" b="1">
                <a:solidFill>
                  <a:srgbClr val="CE6324"/>
                </a:solidFill>
                <a:latin typeface="Arial"/>
                <a:ea typeface="Arial"/>
                <a:cs typeface="Arial"/>
              </a:defRPr>
            </a:pPr>
            <a:r>
              <a:rPr sz="2025" b="1">
                <a:solidFill>
                  <a:srgbClr val="CE6324"/>
                </a:solidFill>
                <a:latin typeface="Arial"/>
                <a:ea typeface="Arial"/>
                <a:cs typeface="Arial"/>
              </a:rPr>
              <a:t>Unsere Ergebnisse</a:t>
            </a:r>
          </a:p>
        </p:txBody>
      </p:sp>
      <p:sp>
        <p:nvSpPr>
          <p:cNvPr id="2" name="">
            <a:extLst xmlns:a="http://schemas.openxmlformats.org/drawingml/2006/main">
              <a:ext uri="{FF2B5EF4-FFF2-40B4-BE49-F238E27FC236}">
                <a16:creationId xmlns:a16="http://schemas.microsoft.com/office/drawing/2014/main" id="{3AF96EBC-851E-4D61-809E-1579C3024120}"/>
              </a:ext>
            </a:extLst>
          </p:cNvPr>
          <p:cNvSpPr>
            <a:spLocks xmlns:a="http://schemas.openxmlformats.org/drawingml/2006/main" noGrp="1"/>
          </p:cNvSpPr>
          <p:nvPr/>
        </p:nvSpPr>
        <p:spPr>
          <a:xfrm xmlns:a="http://schemas.openxmlformats.org/drawingml/2006/main">
            <a:off x="685800" y="1066800"/>
            <a:ext cx="1082040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125" b="1">
                <a:solidFill>
                  <a:srgbClr val="142E48"/>
                </a:solidFill>
                <a:latin typeface="Arial"/>
                <a:ea typeface="Arial"/>
                <a:cs typeface="Arial"/>
              </a:defRPr>
            </a:pPr>
            <a:r>
              <a:rPr sz="4125" b="1">
                <a:solidFill>
                  <a:srgbClr val="142E48"/>
                </a:solidFill>
                <a:latin typeface="Arial"/>
                <a:ea typeface="Arial"/>
                <a:cs typeface="Arial"/>
              </a:rPr>
              <a:t>Vermutung und Beleg</a:t>
            </a:r>
          </a:p>
        </p:txBody>
      </p:sp>
      <p:sp>
        <p:nvSpPr>
          <p:cNvPr id="3" name="">
            <a:extLst xmlns:a="http://schemas.openxmlformats.org/drawingml/2006/main">
              <a:ext uri="{FF2B5EF4-FFF2-40B4-BE49-F238E27FC236}">
                <a16:creationId xmlns:a16="http://schemas.microsoft.com/office/drawing/2014/main" id="{C6B11E68-7E85-44BE-977B-F118E40F778B}"/>
              </a:ext>
            </a:extLst>
          </p:cNvPr>
          <p:cNvSpPr>
            <a:spLocks xmlns:a="http://schemas.openxmlformats.org/drawingml/2006/main" noGrp="1"/>
          </p:cNvSpPr>
          <p:nvPr/>
        </p:nvSpPr>
        <p:spPr>
          <a:xfrm xmlns:a="http://schemas.openxmlformats.org/drawingml/2006/main">
            <a:off x="723900" y="2438400"/>
            <a:ext cx="10744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850" b="0">
                <a:solidFill>
                  <a:srgbClr val="142E48"/>
                </a:solidFill>
                <a:latin typeface="Arial"/>
                <a:ea typeface="Arial"/>
                <a:cs typeface="Arial"/>
              </a:defRPr>
            </a:pPr>
            <a:r>
              <a:rPr sz="2850" b="0">
                <a:solidFill>
                  <a:srgbClr val="142E48"/>
                </a:solidFill>
                <a:latin typeface="Arial"/>
                <a:ea typeface="Arial"/>
                <a:cs typeface="Arial"/>
              </a:rPr>
              <a:t>Duke: wahr. Er wurde Ehrenbürgermeister.</a:t>
            </a:r>
          </a:p>
          <a:p xmlns:a="http://schemas.openxmlformats.org/drawingml/2006/main">
            <a:pPr>
              <a:defRPr sz="2850" b="0">
                <a:solidFill>
                  <a:srgbClr val="142E48"/>
                </a:solidFill>
                <a:latin typeface="Arial"/>
                <a:ea typeface="Arial"/>
                <a:cs typeface="Arial"/>
              </a:defRPr>
            </a:pPr>
            <a:r>
              <a:rPr sz="2850" b="0">
                <a:solidFill>
                  <a:srgbClr val="142E48"/>
                </a:solidFill>
                <a:latin typeface="Arial"/>
                <a:ea typeface="Arial"/>
                <a:cs typeface="Arial"/>
              </a:rPr>
              <a:t>Das war ein symbolischer Titel.</a:t>
            </a:r>
          </a:p>
        </p:txBody>
      </p:sp>
      <p:sp>
        <p:nvSpPr>
          <p:cNvPr id="4" name="">
            <a:extLst xmlns:a="http://schemas.openxmlformats.org/drawingml/2006/main">
              <a:ext uri="{FF2B5EF4-FFF2-40B4-BE49-F238E27FC236}">
                <a16:creationId xmlns:a16="http://schemas.microsoft.com/office/drawing/2014/main" id="{BA5A008C-6A5A-4108-9977-D24CBD4F5A59}"/>
              </a:ext>
            </a:extLst>
          </p:cNvPr>
          <p:cNvSpPr>
            <a:spLocks xmlns:a="http://schemas.openxmlformats.org/drawingml/2006/main" noGrp="1"/>
          </p:cNvSpPr>
          <p:nvPr/>
        </p:nvSpPr>
        <p:spPr>
          <a:xfrm xmlns:a="http://schemas.openxmlformats.org/drawingml/2006/main">
            <a:off x="723900" y="3733800"/>
            <a:ext cx="10744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850" b="0">
                <a:solidFill>
                  <a:srgbClr val="142E48"/>
                </a:solidFill>
                <a:latin typeface="Arial"/>
                <a:ea typeface="Arial"/>
                <a:cs typeface="Arial"/>
              </a:defRPr>
            </a:pPr>
            <a:r>
              <a:rPr sz="2850" b="0">
                <a:solidFill>
                  <a:srgbClr val="142E48"/>
                </a:solidFill>
                <a:latin typeface="Arial"/>
                <a:ea typeface="Arial"/>
                <a:cs typeface="Arial"/>
              </a:rPr>
              <a:t>„Albatros“: falsch. Die beiden bekannten</a:t>
            </a:r>
          </a:p>
          <a:p xmlns:a="http://schemas.openxmlformats.org/drawingml/2006/main">
            <a:pPr>
              <a:defRPr sz="2850" b="0">
                <a:solidFill>
                  <a:srgbClr val="142E48"/>
                </a:solidFill>
                <a:latin typeface="Arial"/>
                <a:ea typeface="Arial"/>
                <a:cs typeface="Arial"/>
              </a:defRPr>
            </a:pPr>
            <a:r>
              <a:rPr sz="2850" b="0">
                <a:solidFill>
                  <a:srgbClr val="142E48"/>
                </a:solidFill>
                <a:latin typeface="Arial"/>
                <a:ea typeface="Arial"/>
                <a:cs typeface="Arial"/>
              </a:rPr>
              <a:t>Marsmonde heißen Phobos und Deimos.</a:t>
            </a:r>
          </a:p>
        </p:txBody>
      </p:sp>
      <p:sp>
        <p:nvSpPr>
          <p:cNvPr id="5" name="">
            <a:extLst xmlns:a="http://schemas.openxmlformats.org/drawingml/2006/main">
              <a:ext uri="{FF2B5EF4-FFF2-40B4-BE49-F238E27FC236}">
                <a16:creationId xmlns:a16="http://schemas.microsoft.com/office/drawing/2014/main" id="{33A7E1E4-301B-4064-B5B6-72D77807DC14}"/>
              </a:ext>
            </a:extLst>
          </p:cNvPr>
          <p:cNvSpPr>
            <a:spLocks xmlns:a="http://schemas.openxmlformats.org/drawingml/2006/main" noGrp="1"/>
          </p:cNvSpPr>
          <p:nvPr/>
        </p:nvSpPr>
        <p:spPr>
          <a:xfrm xmlns:a="http://schemas.openxmlformats.org/drawingml/2006/main">
            <a:off x="723900" y="5400675"/>
            <a:ext cx="107442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625" b="1">
                <a:solidFill>
                  <a:srgbClr val="CE6324"/>
                </a:solidFill>
                <a:latin typeface="Arial"/>
                <a:ea typeface="Arial"/>
                <a:cs typeface="Arial"/>
              </a:defRPr>
            </a:pPr>
            <a:r>
              <a:rPr sz="2625" b="1">
                <a:solidFill>
                  <a:srgbClr val="CE6324"/>
                </a:solidFill>
                <a:latin typeface="Arial"/>
                <a:ea typeface="Arial"/>
                <a:cs typeface="Arial"/>
              </a:rPr>
              <a:t>Ich prüfe die Quelle, bevor ich etwas weiterleite.</a:t>
            </a:r>
          </a:p>
        </p:txBody>
      </p:sp>
    </p:spTree>
    <p:extLst>
      <p:ext uri="{BB962C8B-B14F-4D97-AF65-F5344CB8AC3E}">
        <p14:creationId xmlns:p14="http://schemas.microsoft.com/office/powerpoint/2010/main" val="1976124438"/>
      </p:ext>
    </p:extLst>
  </p:cSld>
</p:sld>
</file>

<file path=ppt/slides/slide6.xml><?xml version="1.0" encoding="utf-8"?>
<p:sld xmlns:p="http://schemas.openxmlformats.org/presentationml/2006/main">
  <p:cSld>
    <p:bg>
      <p:bgPr>
        <a:solidFill xmlns:a="http://schemas.openxmlformats.org/drawingml/2006/main">
          <a:srgbClr val="F4FBFA"/>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05e27373b6bf4f5c"/>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Tree>
    <p:extLst>
      <p:ext uri="{BB962C8B-B14F-4D97-AF65-F5344CB8AC3E}">
        <p14:creationId xmlns:p14="http://schemas.microsoft.com/office/powerpoint/2010/main" val="351393907"/>
      </p:ext>
    </p:extLst>
  </p:cSld>
</p:sld>
</file>

<file path=ppt/slides/slide7.xml><?xml version="1.0" encoding="utf-8"?>
<p:sld xmlns:p="http://schemas.openxmlformats.org/presentationml/2006/main">
  <p:cSld>
    <p:bg>
      <p:bgPr>
        <a:solidFill xmlns:a="http://schemas.openxmlformats.org/drawingml/2006/main">
          <a:srgbClr val="F4FBFA"/>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AADD9B97-8D8E-4BD9-9AB4-F519D27BF668}"/>
              </a:ext>
            </a:extLst>
          </p:cNvPr>
          <p:cNvSpPr>
            <a:spLocks xmlns:a="http://schemas.openxmlformats.org/drawingml/2006/main" noGrp="1"/>
          </p:cNvSpPr>
          <p:nvPr/>
        </p:nvSpPr>
        <p:spPr>
          <a:xfrm xmlns:a="http://schemas.openxmlformats.org/drawingml/2006/main">
            <a:off x="723900" y="457200"/>
            <a:ext cx="107442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025" b="1">
                <a:solidFill>
                  <a:srgbClr val="087E81"/>
                </a:solidFill>
                <a:latin typeface="Arial"/>
                <a:ea typeface="Arial"/>
                <a:cs typeface="Arial"/>
              </a:defRPr>
            </a:pPr>
            <a:r>
              <a:rPr sz="2025" b="1">
                <a:solidFill>
                  <a:srgbClr val="087E81"/>
                </a:solidFill>
                <a:latin typeface="Arial"/>
                <a:ea typeface="Arial"/>
                <a:cs typeface="Arial"/>
              </a:rPr>
              <a:t>Unsere Leitfrage</a:t>
            </a:r>
          </a:p>
        </p:txBody>
      </p:sp>
      <p:sp>
        <p:nvSpPr>
          <p:cNvPr id="2" name="">
            <a:extLst xmlns:a="http://schemas.openxmlformats.org/drawingml/2006/main">
              <a:ext uri="{FF2B5EF4-FFF2-40B4-BE49-F238E27FC236}">
                <a16:creationId xmlns:a16="http://schemas.microsoft.com/office/drawing/2014/main" id="{EFEF98A5-2DF8-4AD8-90E4-AF8BC2D2DB49}"/>
              </a:ext>
            </a:extLst>
          </p:cNvPr>
          <p:cNvSpPr>
            <a:spLocks xmlns:a="http://schemas.openxmlformats.org/drawingml/2006/main" noGrp="1"/>
          </p:cNvSpPr>
          <p:nvPr/>
        </p:nvSpPr>
        <p:spPr>
          <a:xfrm xmlns:a="http://schemas.openxmlformats.org/drawingml/2006/main">
            <a:off x="685800" y="1447800"/>
            <a:ext cx="10820400" cy="3009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575" b="1">
                <a:solidFill>
                  <a:srgbClr val="142E48"/>
                </a:solidFill>
                <a:latin typeface="Arial"/>
                <a:ea typeface="Arial"/>
                <a:cs typeface="Arial"/>
              </a:defRPr>
            </a:pPr>
            <a:r>
              <a:rPr sz="4575" b="1">
                <a:solidFill>
                  <a:srgbClr val="142E48"/>
                </a:solidFill>
                <a:latin typeface="Arial"/>
                <a:ea typeface="Arial"/>
                <a:cs typeface="Arial"/>
              </a:rPr>
              <a:t>Was kann ich tun, wenn</a:t>
            </a:r>
          </a:p>
          <a:p xmlns:a="http://schemas.openxmlformats.org/drawingml/2006/main">
            <a:pPr>
              <a:defRPr sz="4575" b="1">
                <a:solidFill>
                  <a:srgbClr val="142E48"/>
                </a:solidFill>
                <a:latin typeface="Arial"/>
                <a:ea typeface="Arial"/>
                <a:cs typeface="Arial"/>
              </a:defRPr>
            </a:pPr>
            <a:r>
              <a:rPr sz="4575" b="1">
                <a:solidFill>
                  <a:srgbClr val="142E48"/>
                </a:solidFill>
                <a:latin typeface="Arial"/>
                <a:ea typeface="Arial"/>
                <a:cs typeface="Arial"/>
              </a:rPr>
              <a:t>jemand im Klassenchat</a:t>
            </a:r>
          </a:p>
          <a:p xmlns:a="http://schemas.openxmlformats.org/drawingml/2006/main">
            <a:pPr>
              <a:defRPr sz="4575" b="1">
                <a:solidFill>
                  <a:srgbClr val="142E48"/>
                </a:solidFill>
                <a:latin typeface="Arial"/>
                <a:ea typeface="Arial"/>
                <a:cs typeface="Arial"/>
              </a:defRPr>
            </a:pPr>
            <a:r>
              <a:rPr sz="4575" b="1">
                <a:solidFill>
                  <a:srgbClr val="142E48"/>
                </a:solidFill>
                <a:latin typeface="Arial"/>
                <a:ea typeface="Arial"/>
                <a:cs typeface="Arial"/>
              </a:rPr>
              <a:t>fertiggemacht wird?</a:t>
            </a:r>
          </a:p>
        </p:txBody>
      </p:sp>
      <p:sp>
        <p:nvSpPr>
          <p:cNvPr id="3" name="">
            <a:extLst xmlns:a="http://schemas.openxmlformats.org/drawingml/2006/main">
              <a:ext uri="{FF2B5EF4-FFF2-40B4-BE49-F238E27FC236}">
                <a16:creationId xmlns:a16="http://schemas.microsoft.com/office/drawing/2014/main" id="{DEFCBA8A-C653-4519-BB58-4A78CB0916AD}"/>
              </a:ext>
            </a:extLst>
          </p:cNvPr>
          <p:cNvSpPr>
            <a:spLocks xmlns:a="http://schemas.openxmlformats.org/drawingml/2006/main" noGrp="1"/>
          </p:cNvSpPr>
          <p:nvPr/>
        </p:nvSpPr>
        <p:spPr>
          <a:xfrm xmlns:a="http://schemas.openxmlformats.org/drawingml/2006/main">
            <a:off x="723900" y="5010150"/>
            <a:ext cx="10744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0">
                <a:solidFill>
                  <a:srgbClr val="4C6277"/>
                </a:solidFill>
                <a:latin typeface="Arial"/>
                <a:ea typeface="Arial"/>
                <a:cs typeface="Arial"/>
              </a:defRPr>
            </a:pPr>
            <a:r>
              <a:rPr sz="2550" b="0">
                <a:solidFill>
                  <a:srgbClr val="4C6277"/>
                </a:solidFill>
                <a:latin typeface="Arial"/>
                <a:ea typeface="Arial"/>
                <a:cs typeface="Arial"/>
              </a:rPr>
              <a:t>Am Ende kannst du eine hilfreiche Antwort und einen Hilfeweg nennen.</a:t>
            </a:r>
          </a:p>
        </p:txBody>
      </p:sp>
    </p:spTree>
    <p:extLst>
      <p:ext uri="{BB962C8B-B14F-4D97-AF65-F5344CB8AC3E}">
        <p14:creationId xmlns:p14="http://schemas.microsoft.com/office/powerpoint/2010/main" val="1218531922"/>
      </p:ext>
    </p:extLst>
  </p:cSld>
</p:sld>
</file>

<file path=ppt/slides/slide8.xml><?xml version="1.0" encoding="utf-8"?>
<p:sld xmlns:p="http://schemas.openxmlformats.org/presentationml/2006/main">
  <p:cSld>
    <p:bg>
      <p:bgPr>
        <a:solidFill xmlns:a="http://schemas.openxmlformats.org/drawingml/2006/main">
          <a:srgbClr val="F4FBFA"/>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F0B7D02-35B4-4BB9-9E65-1D693AB5C04D}"/>
              </a:ext>
            </a:extLst>
          </p:cNvPr>
          <p:cNvSpPr>
            <a:spLocks xmlns:a="http://schemas.openxmlformats.org/drawingml/2006/main" noGrp="1"/>
          </p:cNvSpPr>
          <p:nvPr/>
        </p:nvSpPr>
        <p:spPr>
          <a:xfrm xmlns:a="http://schemas.openxmlformats.org/drawingml/2006/main">
            <a:off x="723900" y="457200"/>
            <a:ext cx="107442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025" b="1">
                <a:solidFill>
                  <a:srgbClr val="087E81"/>
                </a:solidFill>
                <a:latin typeface="Arial"/>
                <a:ea typeface="Arial"/>
                <a:cs typeface="Arial"/>
              </a:defRPr>
            </a:pPr>
            <a:r>
              <a:rPr sz="2025" b="1">
                <a:solidFill>
                  <a:srgbClr val="087E81"/>
                </a:solidFill>
                <a:latin typeface="Arial"/>
                <a:ea typeface="Arial"/>
                <a:cs typeface="Arial"/>
              </a:rPr>
              <a:t>Cybermobbing</a:t>
            </a:r>
          </a:p>
        </p:txBody>
      </p:sp>
      <p:sp>
        <p:nvSpPr>
          <p:cNvPr id="2" name="">
            <a:extLst xmlns:a="http://schemas.openxmlformats.org/drawingml/2006/main">
              <a:ext uri="{FF2B5EF4-FFF2-40B4-BE49-F238E27FC236}">
                <a16:creationId xmlns:a16="http://schemas.microsoft.com/office/drawing/2014/main" id="{5534FD7D-0C20-453C-88B0-564D76A919E3}"/>
              </a:ext>
            </a:extLst>
          </p:cNvPr>
          <p:cNvSpPr>
            <a:spLocks xmlns:a="http://schemas.openxmlformats.org/drawingml/2006/main" noGrp="1"/>
          </p:cNvSpPr>
          <p:nvPr/>
        </p:nvSpPr>
        <p:spPr>
          <a:xfrm xmlns:a="http://schemas.openxmlformats.org/drawingml/2006/main">
            <a:off x="685800" y="1066800"/>
            <a:ext cx="1082040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125" b="1">
                <a:solidFill>
                  <a:srgbClr val="142E48"/>
                </a:solidFill>
                <a:latin typeface="Arial"/>
                <a:ea typeface="Arial"/>
                <a:cs typeface="Arial"/>
              </a:defRPr>
            </a:pPr>
            <a:r>
              <a:rPr sz="4125" b="1">
                <a:solidFill>
                  <a:srgbClr val="142E48"/>
                </a:solidFill>
                <a:latin typeface="Arial"/>
                <a:ea typeface="Arial"/>
                <a:cs typeface="Arial"/>
              </a:rPr>
              <a:t>Was hilft jetzt?</a:t>
            </a:r>
          </a:p>
        </p:txBody>
      </p:sp>
      <p:sp>
        <p:nvSpPr>
          <p:cNvPr id="3" name="">
            <a:extLst xmlns:a="http://schemas.openxmlformats.org/drawingml/2006/main">
              <a:ext uri="{FF2B5EF4-FFF2-40B4-BE49-F238E27FC236}">
                <a16:creationId xmlns:a16="http://schemas.microsoft.com/office/drawing/2014/main" id="{7845054A-EECC-45AD-8E10-D41862A7ACCF}"/>
              </a:ext>
            </a:extLst>
          </p:cNvPr>
          <p:cNvSpPr>
            <a:spLocks xmlns:a="http://schemas.openxmlformats.org/drawingml/2006/main" noGrp="1"/>
          </p:cNvSpPr>
          <p:nvPr/>
        </p:nvSpPr>
        <p:spPr>
          <a:xfrm xmlns:a="http://schemas.openxmlformats.org/drawingml/2006/main">
            <a:off x="723900" y="2438400"/>
            <a:ext cx="10744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550" b="0">
                <a:solidFill>
                  <a:srgbClr val="142E48"/>
                </a:solidFill>
                <a:latin typeface="Arial"/>
                <a:ea typeface="Arial"/>
                <a:cs typeface="Arial"/>
              </a:defRPr>
            </a:pPr>
            <a:r>
              <a:rPr sz="2550" b="0">
                <a:solidFill>
                  <a:srgbClr val="142E48"/>
                </a:solidFill>
                <a:latin typeface="Arial"/>
                <a:ea typeface="Arial"/>
                <a:cs typeface="Arial"/>
              </a:rPr>
              <a:t>1. Online: „Wenn jemand beim Mobben zuschaut …“</a:t>
            </a:r>
          </a:p>
        </p:txBody>
      </p:sp>
      <p:sp>
        <p:nvSpPr>
          <p:cNvPr id="4" name="">
            <a:extLst xmlns:a="http://schemas.openxmlformats.org/drawingml/2006/main">
              <a:ext uri="{FF2B5EF4-FFF2-40B4-BE49-F238E27FC236}">
                <a16:creationId xmlns:a16="http://schemas.microsoft.com/office/drawing/2014/main" id="{E214F983-7052-46C4-94A7-68524F8300D7}"/>
              </a:ext>
            </a:extLst>
          </p:cNvPr>
          <p:cNvSpPr>
            <a:spLocks xmlns:a="http://schemas.openxmlformats.org/drawingml/2006/main" noGrp="1"/>
          </p:cNvSpPr>
          <p:nvPr/>
        </p:nvSpPr>
        <p:spPr>
          <a:xfrm xmlns:a="http://schemas.openxmlformats.org/drawingml/2006/main">
            <a:off x="723900" y="3333750"/>
            <a:ext cx="107442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625" b="0">
                <a:solidFill>
                  <a:srgbClr val="142E48"/>
                </a:solidFill>
                <a:latin typeface="Arial"/>
                <a:ea typeface="Arial"/>
                <a:cs typeface="Arial"/>
              </a:defRPr>
            </a:pPr>
            <a:r>
              <a:rPr sz="2625" b="0">
                <a:solidFill>
                  <a:srgbClr val="142E48"/>
                </a:solidFill>
                <a:latin typeface="Arial"/>
                <a:ea typeface="Arial"/>
                <a:cs typeface="Arial"/>
              </a:rPr>
              <a:t>2. Seite 3: 3a bis 3c bearbeiten.</a:t>
            </a:r>
          </a:p>
          <a:p xmlns:a="http://schemas.openxmlformats.org/drawingml/2006/main">
            <a:pPr>
              <a:defRPr sz="2625" b="0">
                <a:solidFill>
                  <a:srgbClr val="142E48"/>
                </a:solidFill>
                <a:latin typeface="Arial"/>
                <a:ea typeface="Arial"/>
                <a:cs typeface="Arial"/>
              </a:defRPr>
            </a:pPr>
            <a:r>
              <a:rPr sz="2625" b="0">
                <a:solidFill>
                  <a:srgbClr val="142E48"/>
                </a:solidFill>
                <a:latin typeface="Arial"/>
                <a:ea typeface="Arial"/>
                <a:cs typeface="Arial"/>
              </a:rPr>
              <a:t>    Eine Antwort und eine weitere Handlung finden.</a:t>
            </a:r>
          </a:p>
        </p:txBody>
      </p:sp>
      <p:sp>
        <p:nvSpPr>
          <p:cNvPr id="5" name="">
            <a:extLst xmlns:a="http://schemas.openxmlformats.org/drawingml/2006/main">
              <a:ext uri="{FF2B5EF4-FFF2-40B4-BE49-F238E27FC236}">
                <a16:creationId xmlns:a16="http://schemas.microsoft.com/office/drawing/2014/main" id="{2CA4D01A-870D-4311-A9BA-892745C4E265}"/>
              </a:ext>
            </a:extLst>
          </p:cNvPr>
          <p:cNvSpPr>
            <a:spLocks xmlns:a="http://schemas.openxmlformats.org/drawingml/2006/main" noGrp="1"/>
          </p:cNvSpPr>
          <p:nvPr/>
        </p:nvSpPr>
        <p:spPr>
          <a:xfrm xmlns:a="http://schemas.openxmlformats.org/drawingml/2006/main">
            <a:off x="723900" y="4743450"/>
            <a:ext cx="107442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625" b="0">
                <a:solidFill>
                  <a:srgbClr val="142E48"/>
                </a:solidFill>
                <a:latin typeface="Arial"/>
                <a:ea typeface="Arial"/>
                <a:cs typeface="Arial"/>
              </a:defRPr>
            </a:pPr>
            <a:r>
              <a:rPr sz="2625" b="0">
                <a:solidFill>
                  <a:srgbClr val="142E48"/>
                </a:solidFill>
                <a:latin typeface="Arial"/>
                <a:ea typeface="Arial"/>
                <a:cs typeface="Arial"/>
              </a:rPr>
              <a:t>3. Seite 4: 4a bis 4c bearbeiten. Wer kann helfen?</a:t>
            </a:r>
          </a:p>
        </p:txBody>
      </p:sp>
      <p:sp>
        <p:nvSpPr>
          <p:cNvPr id="6" name="">
            <a:extLst xmlns:a="http://schemas.openxmlformats.org/drawingml/2006/main">
              <a:ext uri="{FF2B5EF4-FFF2-40B4-BE49-F238E27FC236}">
                <a16:creationId xmlns:a16="http://schemas.microsoft.com/office/drawing/2014/main" id="{ED21264F-8C4F-41DC-AF92-E7AD905B30A4}"/>
              </a:ext>
            </a:extLst>
          </p:cNvPr>
          <p:cNvSpPr>
            <a:spLocks xmlns:a="http://schemas.openxmlformats.org/drawingml/2006/main" noGrp="1"/>
          </p:cNvSpPr>
          <p:nvPr/>
        </p:nvSpPr>
        <p:spPr>
          <a:xfrm xmlns:a="http://schemas.openxmlformats.org/drawingml/2006/main">
            <a:off x="723900" y="6172200"/>
            <a:ext cx="10744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0">
                <a:solidFill>
                  <a:srgbClr val="4C6277"/>
                </a:solidFill>
                <a:latin typeface="Arial"/>
                <a:ea typeface="Arial"/>
                <a:cs typeface="Arial"/>
              </a:defRPr>
            </a:pPr>
            <a:r>
              <a:rPr sz="1875" b="0">
                <a:solidFill>
                  <a:srgbClr val="4C6277"/>
                </a:solidFill>
                <a:latin typeface="Arial"/>
                <a:ea typeface="Arial"/>
                <a:cs typeface="Arial"/>
              </a:rPr>
              <a:t>Besprecht euch. Jedes Kind hält seine eigenen Ergebnisse fest.</a:t>
            </a:r>
          </a:p>
        </p:txBody>
      </p:sp>
    </p:spTree>
    <p:extLst>
      <p:ext uri="{BB962C8B-B14F-4D97-AF65-F5344CB8AC3E}">
        <p14:creationId xmlns:p14="http://schemas.microsoft.com/office/powerpoint/2010/main" val="378138261"/>
      </p:ext>
    </p:extLst>
  </p:cSld>
</p:sld>
</file>

<file path=ppt/slides/slide9.xml><?xml version="1.0" encoding="utf-8"?>
<p:sld xmlns:p="http://schemas.openxmlformats.org/presentationml/2006/main">
  <p:cSld>
    <p:bg>
      <p:bgPr>
        <a:solidFill xmlns:a="http://schemas.openxmlformats.org/drawingml/2006/main">
          <a:srgbClr val="F4FBFA"/>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A9A2F13-EAD9-49A8-A699-8CE70DEAAD32}"/>
              </a:ext>
            </a:extLst>
          </p:cNvPr>
          <p:cNvSpPr>
            <a:spLocks xmlns:a="http://schemas.openxmlformats.org/drawingml/2006/main" noGrp="1"/>
          </p:cNvSpPr>
          <p:nvPr/>
        </p:nvSpPr>
        <p:spPr>
          <a:xfrm xmlns:a="http://schemas.openxmlformats.org/drawingml/2006/main">
            <a:off x="723900" y="457200"/>
            <a:ext cx="107442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025" b="1">
                <a:solidFill>
                  <a:srgbClr val="087E81"/>
                </a:solidFill>
                <a:latin typeface="Arial"/>
                <a:ea typeface="Arial"/>
                <a:cs typeface="Arial"/>
              </a:defRPr>
            </a:pPr>
            <a:r>
              <a:rPr sz="2025" b="1">
                <a:solidFill>
                  <a:srgbClr val="087E81"/>
                </a:solidFill>
                <a:latin typeface="Arial"/>
                <a:ea typeface="Arial"/>
                <a:cs typeface="Arial"/>
              </a:rPr>
              <a:t>Unsere Hilfewege</a:t>
            </a:r>
          </a:p>
        </p:txBody>
      </p:sp>
      <p:sp>
        <p:nvSpPr>
          <p:cNvPr id="2" name="">
            <a:extLst xmlns:a="http://schemas.openxmlformats.org/drawingml/2006/main">
              <a:ext uri="{FF2B5EF4-FFF2-40B4-BE49-F238E27FC236}">
                <a16:creationId xmlns:a16="http://schemas.microsoft.com/office/drawing/2014/main" id="{2D3E8729-2FC7-481A-A376-93D048765D84}"/>
              </a:ext>
            </a:extLst>
          </p:cNvPr>
          <p:cNvSpPr>
            <a:spLocks xmlns:a="http://schemas.openxmlformats.org/drawingml/2006/main" noGrp="1"/>
          </p:cNvSpPr>
          <p:nvPr/>
        </p:nvSpPr>
        <p:spPr>
          <a:xfrm xmlns:a="http://schemas.openxmlformats.org/drawingml/2006/main">
            <a:off x="685800" y="1066800"/>
            <a:ext cx="1082040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125" b="1">
                <a:solidFill>
                  <a:srgbClr val="142E48"/>
                </a:solidFill>
                <a:latin typeface="Arial"/>
                <a:ea typeface="Arial"/>
                <a:cs typeface="Arial"/>
              </a:defRPr>
            </a:pPr>
            <a:r>
              <a:rPr sz="4125" b="1">
                <a:solidFill>
                  <a:srgbClr val="142E48"/>
                </a:solidFill>
                <a:latin typeface="Arial"/>
                <a:ea typeface="Arial"/>
                <a:cs typeface="Arial"/>
              </a:rPr>
              <a:t>Ich kann etwas tun</a:t>
            </a:r>
          </a:p>
        </p:txBody>
      </p:sp>
      <p:sp>
        <p:nvSpPr>
          <p:cNvPr id="3" name="">
            <a:extLst xmlns:a="http://schemas.openxmlformats.org/drawingml/2006/main">
              <a:ext uri="{FF2B5EF4-FFF2-40B4-BE49-F238E27FC236}">
                <a16:creationId xmlns:a16="http://schemas.microsoft.com/office/drawing/2014/main" id="{99AB55EE-B8EA-4193-91AD-820923AB1FC9}"/>
              </a:ext>
            </a:extLst>
          </p:cNvPr>
          <p:cNvSpPr>
            <a:spLocks xmlns:a="http://schemas.openxmlformats.org/drawingml/2006/main" noGrp="1"/>
          </p:cNvSpPr>
          <p:nvPr/>
        </p:nvSpPr>
        <p:spPr>
          <a:xfrm xmlns:a="http://schemas.openxmlformats.org/drawingml/2006/main">
            <a:off x="723900" y="2457450"/>
            <a:ext cx="10744200" cy="1943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925" b="0">
                <a:solidFill>
                  <a:srgbClr val="142E48"/>
                </a:solidFill>
                <a:latin typeface="Arial"/>
                <a:ea typeface="Arial"/>
                <a:cs typeface="Arial"/>
              </a:defRPr>
            </a:pPr>
            <a:r>
              <a:rPr sz="2925" b="0">
                <a:solidFill>
                  <a:srgbClr val="142E48"/>
                </a:solidFill>
                <a:latin typeface="Arial"/>
                <a:ea typeface="Arial"/>
                <a:cs typeface="Arial"/>
              </a:rPr>
              <a:t>Nicht mitlachen oder weiterleiten.</a:t>
            </a:r>
          </a:p>
          <a:p xmlns:a="http://schemas.openxmlformats.org/drawingml/2006/main">
            <a:pPr>
              <a:defRPr sz="2925" b="0">
                <a:solidFill>
                  <a:srgbClr val="142E48"/>
                </a:solidFill>
                <a:latin typeface="Arial"/>
                <a:ea typeface="Arial"/>
                <a:cs typeface="Arial"/>
              </a:defRPr>
            </a:pPr>
            <a:r>
              <a:rPr sz="2925" b="0">
                <a:solidFill>
                  <a:srgbClr val="142E48"/>
                </a:solidFill>
                <a:latin typeface="Arial"/>
                <a:ea typeface="Arial"/>
                <a:cs typeface="Arial"/>
              </a:rPr>
              <a:t>Der betroffenen Person Unterstützung zeigen.</a:t>
            </a:r>
          </a:p>
          <a:p xmlns:a="http://schemas.openxmlformats.org/drawingml/2006/main">
            <a:pPr>
              <a:defRPr sz="2925" b="0">
                <a:solidFill>
                  <a:srgbClr val="142E48"/>
                </a:solidFill>
                <a:latin typeface="Arial"/>
                <a:ea typeface="Arial"/>
                <a:cs typeface="Arial"/>
              </a:defRPr>
            </a:pPr>
            <a:r>
              <a:rPr sz="2925" b="0">
                <a:solidFill>
                  <a:srgbClr val="142E48"/>
                </a:solidFill>
                <a:latin typeface="Arial"/>
                <a:ea typeface="Arial"/>
                <a:cs typeface="Arial"/>
              </a:rPr>
              <a:t>Belege sichern und Erwachsene hinzuholen.</a:t>
            </a:r>
          </a:p>
        </p:txBody>
      </p:sp>
      <p:sp>
        <p:nvSpPr>
          <p:cNvPr id="4" name="">
            <a:extLst xmlns:a="http://schemas.openxmlformats.org/drawingml/2006/main">
              <a:ext uri="{FF2B5EF4-FFF2-40B4-BE49-F238E27FC236}">
                <a16:creationId xmlns:a16="http://schemas.microsoft.com/office/drawing/2014/main" id="{AE85BCEE-1338-448C-A91F-3D45E900B247}"/>
              </a:ext>
            </a:extLst>
          </p:cNvPr>
          <p:cNvSpPr>
            <a:spLocks xmlns:a="http://schemas.openxmlformats.org/drawingml/2006/main" noGrp="1"/>
          </p:cNvSpPr>
          <p:nvPr/>
        </p:nvSpPr>
        <p:spPr>
          <a:xfrm xmlns:a="http://schemas.openxmlformats.org/drawingml/2006/main">
            <a:off x="723900" y="5076825"/>
            <a:ext cx="107442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525" b="1">
                <a:solidFill>
                  <a:srgbClr val="087E81"/>
                </a:solidFill>
                <a:latin typeface="Arial"/>
                <a:ea typeface="Arial"/>
                <a:cs typeface="Arial"/>
              </a:defRPr>
            </a:pPr>
            <a:r>
              <a:rPr sz="3525" b="1">
                <a:solidFill>
                  <a:srgbClr val="087E81"/>
                </a:solidFill>
                <a:latin typeface="Arial"/>
                <a:ea typeface="Arial"/>
                <a:cs typeface="Arial"/>
              </a:rPr>
              <a:t>„Wenn ich so etwas sehe, …“</a:t>
            </a:r>
          </a:p>
        </p:txBody>
      </p:sp>
      <p:sp>
        <p:nvSpPr>
          <p:cNvPr id="5" name="">
            <a:extLst xmlns:a="http://schemas.openxmlformats.org/drawingml/2006/main">
              <a:ext uri="{FF2B5EF4-FFF2-40B4-BE49-F238E27FC236}">
                <a16:creationId xmlns:a16="http://schemas.microsoft.com/office/drawing/2014/main" id="{58F120E6-C404-4E39-8191-28C4C3AC2224}"/>
              </a:ext>
            </a:extLst>
          </p:cNvPr>
          <p:cNvSpPr>
            <a:spLocks xmlns:a="http://schemas.openxmlformats.org/drawingml/2006/main" noGrp="1"/>
          </p:cNvSpPr>
          <p:nvPr/>
        </p:nvSpPr>
        <p:spPr>
          <a:xfrm xmlns:a="http://schemas.openxmlformats.org/drawingml/2006/main">
            <a:off x="723900" y="6172200"/>
            <a:ext cx="10744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0">
                <a:solidFill>
                  <a:srgbClr val="4C6277"/>
                </a:solidFill>
                <a:latin typeface="Arial"/>
                <a:ea typeface="Arial"/>
                <a:cs typeface="Arial"/>
              </a:defRPr>
            </a:pPr>
            <a:r>
              <a:rPr sz="1875" b="0">
                <a:solidFill>
                  <a:srgbClr val="4C6277"/>
                </a:solidFill>
                <a:latin typeface="Arial"/>
                <a:ea typeface="Arial"/>
                <a:cs typeface="Arial"/>
              </a:rPr>
              <a:t>Betroffene sind nicht schuld. Niemand muss das allein lösen.</a:t>
            </a:r>
          </a:p>
        </p:txBody>
      </p:sp>
    </p:spTree>
    <p:extLst>
      <p:ext uri="{BB962C8B-B14F-4D97-AF65-F5344CB8AC3E}">
        <p14:creationId xmlns:p14="http://schemas.microsoft.com/office/powerpoint/2010/main" val="56050073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2026-09-29T21:33:52.4220000Z</dcterms:created>
  <dcterms:modified xsi:type="dcterms:W3CDTF">2026-09-29T21:33:52.4220000Z</dcterms:modified>
</coreProperties>
</file>