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1" d="100"/>
          <a:sy n="121" d="100"/>
        </p:scale>
        <p:origin x="10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5572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A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-1097280"/>
            <a:ext cx="3200400" cy="3200400"/>
          </a:xfrm>
          <a:prstGeom prst="ellipse">
            <a:avLst/>
          </a:prstGeom>
          <a:solidFill>
            <a:srgbClr val="0F766E">
              <a:alpha val="70000"/>
            </a:srgbClr>
          </a:solidFill>
          <a:ln w="12700">
            <a:solidFill>
              <a:srgbClr val="0F766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371600" y="3474720"/>
            <a:ext cx="2743200" cy="2743200"/>
          </a:xfrm>
          <a:prstGeom prst="ellipse">
            <a:avLst/>
          </a:prstGeom>
          <a:solidFill>
            <a:srgbClr val="F59E0B">
              <a:alpha val="40000"/>
            </a:srgbClr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3716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6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INFORMATIK · KLASSE 5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78308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 zählen Computer?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548640" y="27889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Eine Reise ins Binärsystem – mit Strom an und Strom aus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JETZT IHR!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Übt am interaktiven Lernpfad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063240" y="1554480"/>
            <a:ext cx="548640" cy="548640"/>
          </a:xfrm>
          <a:prstGeom prst="ellipse">
            <a:avLst/>
          </a:prstGeom>
          <a:solidFill>
            <a:srgbClr val="FCD34D"/>
          </a:solidFill>
          <a:ln w="19050">
            <a:solidFill>
              <a:srgbClr val="B4530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227832" y="2057400"/>
            <a:ext cx="219456" cy="109728"/>
          </a:xfrm>
          <a:prstGeom prst="rect">
            <a:avLst/>
          </a:prstGeom>
          <a:solidFill>
            <a:srgbClr val="94A3B8"/>
          </a:solidFill>
          <a:ln w="6350">
            <a:solidFill>
              <a:srgbClr val="47556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880360" y="221284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3886200" y="1554480"/>
            <a:ext cx="548640" cy="548640"/>
          </a:xfrm>
          <a:prstGeom prst="ellipse">
            <a:avLst/>
          </a:prstGeom>
          <a:solidFill>
            <a:srgbClr val="CBD5E1"/>
          </a:solidFill>
          <a:ln w="19050">
            <a:solidFill>
              <a:srgbClr val="64748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050792" y="2057400"/>
            <a:ext cx="219456" cy="109728"/>
          </a:xfrm>
          <a:prstGeom prst="rect">
            <a:avLst/>
          </a:prstGeom>
          <a:solidFill>
            <a:srgbClr val="94A3B8"/>
          </a:solidFill>
          <a:ln w="6350">
            <a:solidFill>
              <a:srgbClr val="47556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703320" y="221284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709160" y="1554480"/>
            <a:ext cx="548640" cy="548640"/>
          </a:xfrm>
          <a:prstGeom prst="ellipse">
            <a:avLst/>
          </a:prstGeom>
          <a:solidFill>
            <a:srgbClr val="FCD34D"/>
          </a:solidFill>
          <a:ln w="19050">
            <a:solidFill>
              <a:srgbClr val="B4530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873752" y="2057400"/>
            <a:ext cx="219456" cy="109728"/>
          </a:xfrm>
          <a:prstGeom prst="rect">
            <a:avLst/>
          </a:prstGeom>
          <a:solidFill>
            <a:srgbClr val="94A3B8"/>
          </a:solidFill>
          <a:ln w="6350">
            <a:solidFill>
              <a:srgbClr val="47556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26280" y="221284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5532120" y="1554480"/>
            <a:ext cx="548640" cy="548640"/>
          </a:xfrm>
          <a:prstGeom prst="ellipse">
            <a:avLst/>
          </a:prstGeom>
          <a:solidFill>
            <a:srgbClr val="FCD34D"/>
          </a:solidFill>
          <a:ln w="19050">
            <a:solidFill>
              <a:srgbClr val="B4530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696712" y="2057400"/>
            <a:ext cx="219456" cy="109728"/>
          </a:xfrm>
          <a:prstGeom prst="rect">
            <a:avLst/>
          </a:prstGeom>
          <a:solidFill>
            <a:srgbClr val="94A3B8"/>
          </a:solidFill>
          <a:ln w="6350">
            <a:solidFill>
              <a:srgbClr val="47556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349240" y="221284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57200" y="2743200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40080" y="2926080"/>
            <a:ext cx="457200" cy="45720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29260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188720" y="2926080"/>
            <a:ext cx="1874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Birnen schalten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40080" y="3520440"/>
            <a:ext cx="2377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Klicke Birnen an und aus und beobachte die Zahl.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3429000" y="2743200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611880" y="2926080"/>
            <a:ext cx="457200" cy="45720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11880" y="29260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4160520" y="2926080"/>
            <a:ext cx="1874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Binär → Dezimal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3611880" y="3520440"/>
            <a:ext cx="2377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Wandle gegebene Binärzahlen in Dezimalzahlen um.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6400800" y="2743200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583680" y="2926080"/>
            <a:ext cx="457200" cy="45720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583680" y="29260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7132320" y="2926080"/>
            <a:ext cx="1874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Dezimal → Binär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6583680" y="3520440"/>
            <a:ext cx="2377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Schalte die Birnen so, dass die gewünschte Zahl entsteht.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457200" y="4864608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Informatik · Klasse 5 · Binärsystem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8412480" y="4864608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2A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3474720"/>
            <a:ext cx="3200400" cy="3200400"/>
          </a:xfrm>
          <a:prstGeom prst="ellipse">
            <a:avLst/>
          </a:prstGeom>
          <a:solidFill>
            <a:srgbClr val="0F766E">
              <a:alpha val="70000"/>
            </a:srgbClr>
          </a:solidFill>
          <a:ln w="12700">
            <a:solidFill>
              <a:srgbClr val="0F766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6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ZUSAMMENFASSUNG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müsst ihr merken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554480"/>
            <a:ext cx="2743200" cy="2377440"/>
          </a:xfrm>
          <a:prstGeom prst="roundRect">
            <a:avLst>
              <a:gd name="adj" fmla="val 3077"/>
            </a:avLst>
          </a:prstGeom>
          <a:solidFill>
            <a:srgbClr val="FFFFFF">
              <a:alpha val="8000"/>
            </a:srgbClr>
          </a:solidFill>
          <a:ln w="19050">
            <a:solidFill>
              <a:srgbClr val="14B8A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85800" y="1783080"/>
            <a:ext cx="502920" cy="5029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17830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685800" y="242316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Nur 0 und 1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685800" y="2834640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Binärsystem benutzt nur zwei Ziffern. Eine Stelle heißt Bit.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429000" y="1554480"/>
            <a:ext cx="2743200" cy="2377440"/>
          </a:xfrm>
          <a:prstGeom prst="roundRect">
            <a:avLst>
              <a:gd name="adj" fmla="val 3077"/>
            </a:avLst>
          </a:prstGeom>
          <a:solidFill>
            <a:srgbClr val="FFFFFF">
              <a:alpha val="8000"/>
            </a:srgbClr>
          </a:solidFill>
          <a:ln w="19050">
            <a:solidFill>
              <a:srgbClr val="14B8A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657600" y="1783080"/>
            <a:ext cx="502920" cy="5029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0" y="17830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3657600" y="242316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Stellenwerte ·2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3657600" y="2834640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Stellen sind Zweierpotenzen: 1, 2, 4, 8, 16, 32 ...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400800" y="1554480"/>
            <a:ext cx="2743200" cy="2377440"/>
          </a:xfrm>
          <a:prstGeom prst="roundRect">
            <a:avLst>
              <a:gd name="adj" fmla="val 3077"/>
            </a:avLst>
          </a:prstGeom>
          <a:solidFill>
            <a:srgbClr val="FFFFFF">
              <a:alpha val="8000"/>
            </a:srgbClr>
          </a:solidFill>
          <a:ln w="19050">
            <a:solidFill>
              <a:srgbClr val="14B8A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629400" y="1783080"/>
            <a:ext cx="502920" cy="5029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629400" y="17830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F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6629400" y="242316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Umrechnen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6629400" y="2834640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Binär → Dezimal: Stellenwerte addieren. </a:t>
            </a:r>
          </a:p>
          <a:p>
            <a:pPr marL="0" indent="0">
              <a:buNone/>
            </a:pPr>
            <a:r>
              <a:rPr lang="en-US" sz="1300" dirty="0" err="1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Dezimal</a:t>
            </a: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→ Binär: „Passt rein?“-Verfahren.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42062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„Es gibt 10 Typen von Menschen: die, die binär verstehen, und die, die es nicht tun.“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STUNDENEINSTIEG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ist hier eigentlich so lustig?</a:t>
            </a:r>
            <a:endParaRPr lang="en-US" sz="3000" dirty="0"/>
          </a:p>
        </p:txBody>
      </p:sp>
      <p:pic>
        <p:nvPicPr>
          <p:cNvPr id="4" name="Image 0" descr="/home/claude/lesson/impuls.jpe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0" y="1280160"/>
            <a:ext cx="3474720" cy="34747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457200" y="1828800"/>
            <a:ext cx="210312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9050">
            <a:solidFill>
              <a:srgbClr val="0F766E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548640" y="192024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Schau genau hin!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286000"/>
            <a:ext cx="1920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steht auf dem T-Shirt? Warum lacht das Mädchen?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6583680" y="1828800"/>
            <a:ext cx="210312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675120" y="192024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Diskutiert!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675120" y="2286000"/>
            <a:ext cx="1920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Warum kapiert der Junge den Witz nicht – das Mädchen aber schon?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457200" y="4864608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Informatik · Klasse 5 · Binärsystem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8412480" y="4864608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EURE IDEEN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vermutet </a:t>
            </a:r>
            <a:r>
              <a:rPr lang="en-US" sz="3000" b="1" dirty="0" err="1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ihr</a:t>
            </a:r>
            <a:r>
              <a:rPr lang="en-US" sz="3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 </a:t>
            </a:r>
            <a:r>
              <a:rPr lang="en-US" sz="3000" b="1" dirty="0" err="1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Warum</a:t>
            </a:r>
            <a:r>
              <a:rPr lang="en-US" sz="3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3000" b="1" dirty="0" err="1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</a:t>
            </a:r>
            <a:r>
              <a:rPr lang="en-US" sz="3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das </a:t>
            </a:r>
            <a:r>
              <a:rPr lang="en-US" sz="3000" b="1" dirty="0" err="1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lustig</a:t>
            </a:r>
            <a:r>
              <a:rPr lang="en-US" sz="3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3000" dirty="0"/>
          </a:p>
        </p:txBody>
      </p:sp>
      <p:pic>
        <p:nvPicPr>
          <p:cNvPr id="4" name="Image 0" descr="/home/claude/lesson/impuls.jpe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200" y="1280160"/>
            <a:ext cx="3291840" cy="329184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4023360" y="1280160"/>
            <a:ext cx="4663440" cy="3291840"/>
          </a:xfrm>
          <a:prstGeom prst="roundRect">
            <a:avLst>
              <a:gd name="adj" fmla="val 2222"/>
            </a:avLst>
          </a:prstGeom>
          <a:solidFill>
            <a:srgbClr val="FFFFFF"/>
          </a:solidFill>
          <a:ln w="19050">
            <a:solidFill>
              <a:srgbClr val="0F766E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4023360" y="1280160"/>
            <a:ext cx="4663440" cy="45720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206240" y="1307592"/>
            <a:ext cx="4297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Unsere Vermutungen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4297680" y="1920240"/>
            <a:ext cx="2011680" cy="777240"/>
          </a:xfrm>
          <a:prstGeom prst="rect">
            <a:avLst/>
          </a:prstGeom>
          <a:solidFill>
            <a:srgbClr val="FEF3C7"/>
          </a:solidFill>
          <a:ln/>
          <a:effectLst>
            <a:outerShdw blurRad="50800" dist="127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 dirty="0"/>
          </a:p>
        </p:txBody>
      </p:sp>
      <p:sp>
        <p:nvSpPr>
          <p:cNvPr id="9" name="Text 6"/>
          <p:cNvSpPr/>
          <p:nvPr/>
        </p:nvSpPr>
        <p:spPr>
          <a:xfrm>
            <a:off x="4389120" y="19659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Idee 1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6355080" y="1920240"/>
            <a:ext cx="2011680" cy="777240"/>
          </a:xfrm>
          <a:prstGeom prst="rect">
            <a:avLst/>
          </a:prstGeom>
          <a:solidFill>
            <a:srgbClr val="DBEAFE"/>
          </a:solidFill>
          <a:ln/>
          <a:effectLst>
            <a:outerShdw blurRad="50800" dist="127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6446520" y="19659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Idee 2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4297680" y="2788920"/>
            <a:ext cx="2011680" cy="777240"/>
          </a:xfrm>
          <a:prstGeom prst="rect">
            <a:avLst/>
          </a:prstGeom>
          <a:solidFill>
            <a:srgbClr val="FCE7F3"/>
          </a:solidFill>
          <a:ln/>
          <a:effectLst>
            <a:outerShdw blurRad="50800" dist="127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4389120" y="28346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Idee 3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6355080" y="2788920"/>
            <a:ext cx="2011680" cy="777240"/>
          </a:xfrm>
          <a:prstGeom prst="rect">
            <a:avLst/>
          </a:prstGeom>
          <a:solidFill>
            <a:srgbClr val="DCFCE7"/>
          </a:solidFill>
          <a:ln/>
          <a:effectLst>
            <a:outerShdw blurRad="50800" dist="127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6446520" y="28346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Idee 4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4297680" y="3657600"/>
            <a:ext cx="2011680" cy="777240"/>
          </a:xfrm>
          <a:prstGeom prst="rect">
            <a:avLst/>
          </a:prstGeom>
          <a:solidFill>
            <a:srgbClr val="FEE2E2"/>
          </a:solidFill>
          <a:ln/>
          <a:effectLst>
            <a:outerShdw blurRad="50800" dist="127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Text 14"/>
          <p:cNvSpPr/>
          <p:nvPr/>
        </p:nvSpPr>
        <p:spPr>
          <a:xfrm>
            <a:off x="4389120" y="37033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Idee 5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6355080" y="3657600"/>
            <a:ext cx="2011680" cy="777240"/>
          </a:xfrm>
          <a:prstGeom prst="rect">
            <a:avLst/>
          </a:prstGeom>
          <a:solidFill>
            <a:srgbClr val="E0E7FF"/>
          </a:solidFill>
          <a:ln/>
          <a:effectLst>
            <a:outerShdw blurRad="50800" dist="127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6446520" y="37033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Idee 6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457200" y="4864608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Informatik · Klasse 5 · Binärsystem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8412480" y="4864608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GRUNDIDEE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Computer kennen nur zwei Zustände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4114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 Computer ist im Inneren eine riesige Sammlung von kleinen Schaltern.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457200" y="219456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Jeder Schalter kennt nur zwei Zustände: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0" y="2798064"/>
            <a:ext cx="1920240" cy="1554480"/>
          </a:xfrm>
          <a:prstGeom prst="roundRect">
            <a:avLst>
              <a:gd name="adj" fmla="val 4706"/>
            </a:avLst>
          </a:prstGeom>
          <a:solidFill>
            <a:srgbClr val="FFFFFF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383280" y="2955246"/>
            <a:ext cx="548640" cy="548640"/>
          </a:xfrm>
          <a:prstGeom prst="ellipse">
            <a:avLst/>
          </a:prstGeom>
          <a:solidFill>
            <a:srgbClr val="FCD34D"/>
          </a:solidFill>
          <a:ln w="19050">
            <a:solidFill>
              <a:srgbClr val="B4530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547872" y="3419856"/>
            <a:ext cx="219456" cy="109728"/>
          </a:xfrm>
          <a:prstGeom prst="rect">
            <a:avLst/>
          </a:prstGeom>
          <a:solidFill>
            <a:srgbClr val="94A3B8"/>
          </a:solidFill>
          <a:ln w="6350">
            <a:solidFill>
              <a:srgbClr val="47556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0" y="3575304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2697480" y="3634425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Strom </a:t>
            </a:r>
            <a:r>
              <a:rPr lang="en-US" sz="1400" b="1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fließt</a:t>
            </a:r>
            <a:r>
              <a:rPr lang="en-US" sz="14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(AN)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651760" y="3913632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1</a:t>
            </a:r>
            <a:endParaRPr lang="en-US" sz="2200" dirty="0"/>
          </a:p>
        </p:txBody>
      </p:sp>
      <p:sp>
        <p:nvSpPr>
          <p:cNvPr id="12" name="Shape 10"/>
          <p:cNvSpPr/>
          <p:nvPr/>
        </p:nvSpPr>
        <p:spPr>
          <a:xfrm>
            <a:off x="457200" y="2779776"/>
            <a:ext cx="1920240" cy="1554480"/>
          </a:xfrm>
          <a:prstGeom prst="roundRect">
            <a:avLst>
              <a:gd name="adj" fmla="val 4706"/>
            </a:avLst>
          </a:prstGeom>
          <a:solidFill>
            <a:srgbClr val="FFFFFF"/>
          </a:solidFill>
          <a:ln w="19050">
            <a:solidFill>
              <a:srgbClr val="64748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43000" y="2916936"/>
            <a:ext cx="548640" cy="548640"/>
          </a:xfrm>
          <a:prstGeom prst="ellipse">
            <a:avLst/>
          </a:prstGeom>
          <a:solidFill>
            <a:srgbClr val="CBD5E1"/>
          </a:solidFill>
          <a:ln w="19050">
            <a:solidFill>
              <a:srgbClr val="64748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307592" y="3419856"/>
            <a:ext cx="219456" cy="109728"/>
          </a:xfrm>
          <a:prstGeom prst="rect">
            <a:avLst/>
          </a:prstGeom>
          <a:solidFill>
            <a:srgbClr val="94A3B8"/>
          </a:solidFill>
          <a:ln w="6350">
            <a:solidFill>
              <a:srgbClr val="47556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60120" y="3575304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57200" y="3602736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 err="1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Stromfließt</a:t>
            </a:r>
            <a:r>
              <a:rPr lang="en-US" sz="14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nicht (AUS)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57200" y="3922776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0</a:t>
            </a:r>
            <a:endParaRPr lang="en-US" sz="2200" dirty="0"/>
          </a:p>
        </p:txBody>
      </p:sp>
      <p:sp>
        <p:nvSpPr>
          <p:cNvPr id="18" name="Shape 16"/>
          <p:cNvSpPr/>
          <p:nvPr/>
        </p:nvSpPr>
        <p:spPr>
          <a:xfrm>
            <a:off x="4937760" y="1371600"/>
            <a:ext cx="3749040" cy="2926080"/>
          </a:xfrm>
          <a:prstGeom prst="roundRect">
            <a:avLst>
              <a:gd name="adj" fmla="val 2500"/>
            </a:avLst>
          </a:prstGeom>
          <a:solidFill>
            <a:srgbClr val="0F766E"/>
          </a:solidFill>
          <a:ln w="12700">
            <a:solidFill>
              <a:srgbClr val="115E59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120640" y="150876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Merksatz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120640" y="1920240"/>
            <a:ext cx="3383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</a:t>
            </a:r>
            <a:r>
              <a:rPr lang="en-US" sz="1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Binärsystem</a:t>
            </a: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benutzt nur die zwei Ziffern </a:t>
            </a:r>
            <a:r>
              <a:rPr lang="en-US" sz="1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und </a:t>
            </a:r>
            <a:r>
              <a:rPr lang="en-US" sz="1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5120640" y="3017520"/>
            <a:ext cx="3383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 Menschen nutzen das </a:t>
            </a:r>
            <a:r>
              <a:rPr lang="en-US" sz="14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Dezimalsystem</a:t>
            </a:r>
            <a:r>
              <a:rPr lang="en-US" sz="14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mit zehn Ziffern (0–9).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57200" y="4864608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Informatik · Klasse 5 · Binärsystem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8412480" y="4864608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ZUR ERINNERUNG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 funktioniert eigentlich „243“?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914400" y="1645920"/>
            <a:ext cx="201168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14400" y="1645920"/>
            <a:ext cx="2011680" cy="32004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14400" y="1664208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Hunderter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914400" y="2029968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10^2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233172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914400" y="278892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3600" dirty="0"/>
          </a:p>
        </p:txBody>
      </p:sp>
      <p:sp>
        <p:nvSpPr>
          <p:cNvPr id="10" name="Shape 8"/>
          <p:cNvSpPr/>
          <p:nvPr/>
        </p:nvSpPr>
        <p:spPr>
          <a:xfrm>
            <a:off x="3291840" y="1645920"/>
            <a:ext cx="201168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91840" y="1645920"/>
            <a:ext cx="2011680" cy="32004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91840" y="1664208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Zehner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291840" y="2029968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10^1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291840" y="233172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291840" y="278892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3600" dirty="0"/>
          </a:p>
        </p:txBody>
      </p:sp>
      <p:sp>
        <p:nvSpPr>
          <p:cNvPr id="16" name="Shape 14"/>
          <p:cNvSpPr/>
          <p:nvPr/>
        </p:nvSpPr>
        <p:spPr>
          <a:xfrm>
            <a:off x="5669280" y="1645920"/>
            <a:ext cx="201168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669280" y="1645920"/>
            <a:ext cx="2011680" cy="32004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669280" y="1664208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Einer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669280" y="2029968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10^0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669280" y="233172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5669280" y="278892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3600" dirty="0"/>
          </a:p>
        </p:txBody>
      </p:sp>
      <p:sp>
        <p:nvSpPr>
          <p:cNvPr id="22" name="Text 20"/>
          <p:cNvSpPr/>
          <p:nvPr/>
        </p:nvSpPr>
        <p:spPr>
          <a:xfrm>
            <a:off x="457200" y="40233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· 100 + 4 · 10 + 3 · 1 = 200 + 40 + 3 = 243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457200" y="4864608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Informatik · Klasse 5 · Binärsystem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8412480" y="4864608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 TRICK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Binär funktioniert genauso – nur mit der 2!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914400" y="1554480"/>
            <a:ext cx="128016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14400" y="1554480"/>
            <a:ext cx="1280160" cy="36576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4"/>
              <p:cNvSpPr/>
              <p:nvPr/>
            </p:nvSpPr>
            <p:spPr>
              <a:xfrm>
                <a:off x="914400" y="1581912"/>
                <a:ext cx="1280160" cy="32004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pPr>
                      <m:e>
                        <m:r>
                          <a:rPr lang="de-DE" sz="1400" b="1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𝟐</m:t>
                        </m:r>
                      </m:e>
                      <m:sup>
                        <m:r>
                          <a:rPr lang="de-DE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𝟒</m:t>
                        </m:r>
                      </m:sup>
                    </m:sSup>
                  </m:oMath>
                </a14:m>
                <a:r>
                  <a:rPr lang="en-US" sz="1400" b="1" dirty="0">
                    <a:solidFill>
                      <a:schemeClr val="bg2"/>
                    </a:solidFill>
                  </a:rPr>
                  <a:t> = </a:t>
                </a:r>
                <a:r>
                  <a:rPr lang="en-US" sz="1400" b="1" dirty="0">
                    <a:solidFill>
                      <a:srgbClr val="FF0000"/>
                    </a:solidFill>
                  </a:rPr>
                  <a:t>2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de-DE" sz="1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sz="1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de-DE" sz="1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sz="1400" b="1" dirty="0">
                        <a:solidFill>
                          <a:srgbClr val="FF0000"/>
                        </a:solidFill>
                      </a:rPr>
                      <m:t> </m:t>
                    </m:r>
                    <m:r>
                      <a:rPr lang="en-US" sz="1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de-DE" sz="1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</m:oMath>
                </a14:m>
                <a:endParaRPr lang="en-US" sz="1400" dirty="0"/>
              </a:p>
            </p:txBody>
          </p:sp>
        </mc:Choice>
        <mc:Fallback>
          <p:sp>
            <p:nvSpPr>
              <p:cNvPr id="6" name="Tex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581912"/>
                <a:ext cx="1280160" cy="320040"/>
              </a:xfrm>
              <a:prstGeom prst="rect">
                <a:avLst/>
              </a:prstGeom>
              <a:blipFill>
                <a:blip r:embed="rId3"/>
                <a:stretch>
                  <a:fillRect l="-1429" r="-952" b="-19231"/>
                </a:stretch>
              </a:blipFill>
              <a:ln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 5"/>
          <p:cNvSpPr/>
          <p:nvPr/>
        </p:nvSpPr>
        <p:spPr>
          <a:xfrm>
            <a:off x="914400" y="2011680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3200" b="1" dirty="0"/>
          </a:p>
        </p:txBody>
      </p:sp>
      <p:sp>
        <p:nvSpPr>
          <p:cNvPr id="8" name="Shape 6"/>
          <p:cNvSpPr/>
          <p:nvPr/>
        </p:nvSpPr>
        <p:spPr>
          <a:xfrm>
            <a:off x="1280160" y="2697480"/>
            <a:ext cx="548640" cy="548640"/>
          </a:xfrm>
          <a:prstGeom prst="ellipse">
            <a:avLst/>
          </a:prstGeom>
          <a:solidFill>
            <a:srgbClr val="CBD5E1"/>
          </a:solidFill>
          <a:ln w="19050">
            <a:solidFill>
              <a:srgbClr val="64748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444752" y="3200400"/>
            <a:ext cx="219456" cy="109728"/>
          </a:xfrm>
          <a:prstGeom prst="rect">
            <a:avLst/>
          </a:prstGeom>
          <a:solidFill>
            <a:srgbClr val="94A3B8"/>
          </a:solidFill>
          <a:ln w="6350">
            <a:solidFill>
              <a:srgbClr val="47556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335584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14400" y="329184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2423160" y="1554480"/>
            <a:ext cx="128016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423160" y="1554480"/>
            <a:ext cx="1280160" cy="36576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de-DE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 12"/>
              <p:cNvSpPr/>
              <p:nvPr/>
            </p:nvSpPr>
            <p:spPr>
              <a:xfrm>
                <a:off x="2423160" y="1581912"/>
                <a:ext cx="1280160" cy="32004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pPr>
                      <m:e>
                        <m:r>
                          <a:rPr lang="de-DE" sz="1400" b="1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𝟐</m:t>
                        </m:r>
                      </m:e>
                      <m:sup>
                        <m:r>
                          <a:rPr lang="de-DE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1400" b="1" dirty="0">
                    <a:solidFill>
                      <a:schemeClr val="bg2"/>
                    </a:solidFill>
                  </a:rPr>
                  <a:t> = </a:t>
                </a:r>
                <a:r>
                  <a:rPr lang="en-US" sz="1400" b="1" dirty="0">
                    <a:solidFill>
                      <a:srgbClr val="FF0000"/>
                    </a:solidFill>
                  </a:rPr>
                  <a:t>2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de-DE" sz="1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sz="1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de-DE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</m:oMath>
                </a14:m>
                <a:endParaRPr lang="en-US" sz="1400" dirty="0"/>
              </a:p>
            </p:txBody>
          </p:sp>
        </mc:Choice>
        <mc:Fallback>
          <p:sp>
            <p:nvSpPr>
              <p:cNvPr id="14" name="Text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3160" y="1581912"/>
                <a:ext cx="1280160" cy="320040"/>
              </a:xfrm>
              <a:prstGeom prst="rect">
                <a:avLst/>
              </a:prstGeom>
              <a:blipFill>
                <a:blip r:embed="rId4"/>
                <a:stretch>
                  <a:fillRect b="-19231"/>
                </a:stretch>
              </a:blipFill>
              <a:ln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 13"/>
          <p:cNvSpPr/>
          <p:nvPr/>
        </p:nvSpPr>
        <p:spPr>
          <a:xfrm>
            <a:off x="2423160" y="2011680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3200" dirty="0"/>
          </a:p>
        </p:txBody>
      </p:sp>
      <p:sp>
        <p:nvSpPr>
          <p:cNvPr id="16" name="Shape 14"/>
          <p:cNvSpPr/>
          <p:nvPr/>
        </p:nvSpPr>
        <p:spPr>
          <a:xfrm>
            <a:off x="2788920" y="2697480"/>
            <a:ext cx="548640" cy="548640"/>
          </a:xfrm>
          <a:prstGeom prst="ellipse">
            <a:avLst/>
          </a:prstGeom>
          <a:solidFill>
            <a:srgbClr val="CBD5E1"/>
          </a:solidFill>
          <a:ln w="19050">
            <a:solidFill>
              <a:srgbClr val="64748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953512" y="3200400"/>
            <a:ext cx="219456" cy="109728"/>
          </a:xfrm>
          <a:prstGeom prst="rect">
            <a:avLst/>
          </a:prstGeom>
          <a:solidFill>
            <a:srgbClr val="94A3B8"/>
          </a:solidFill>
          <a:ln w="6350">
            <a:solidFill>
              <a:srgbClr val="47556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606040" y="335584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2423160" y="329184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3931920" y="1554480"/>
            <a:ext cx="128016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931920" y="1554480"/>
            <a:ext cx="1280160" cy="36576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 20"/>
              <p:cNvSpPr/>
              <p:nvPr/>
            </p:nvSpPr>
            <p:spPr>
              <a:xfrm>
                <a:off x="3931920" y="1581912"/>
                <a:ext cx="1280160" cy="32004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pPr>
                      <m:e>
                        <m:r>
                          <a:rPr lang="de-DE" sz="1400" b="1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𝟐</m:t>
                        </m:r>
                      </m:e>
                      <m:sup>
                        <m:r>
                          <a:rPr lang="de-DE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1400" b="1" dirty="0">
                    <a:solidFill>
                      <a:schemeClr val="bg2"/>
                    </a:solidFill>
                  </a:rPr>
                  <a:t> = </a:t>
                </a:r>
                <a:r>
                  <a:rPr lang="en-US" sz="1400" b="1" dirty="0">
                    <a:solidFill>
                      <a:srgbClr val="FF0000"/>
                    </a:solidFill>
                  </a:rPr>
                  <a:t>2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de-DE" sz="1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</m:oMath>
                </a14:m>
                <a:endParaRPr lang="en-US" sz="1400" dirty="0"/>
              </a:p>
            </p:txBody>
          </p:sp>
        </mc:Choice>
        <mc:Fallback>
          <p:sp>
            <p:nvSpPr>
              <p:cNvPr id="22" name="Text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1920" y="1581912"/>
                <a:ext cx="1280160" cy="320040"/>
              </a:xfrm>
              <a:prstGeom prst="rect">
                <a:avLst/>
              </a:prstGeom>
              <a:blipFill>
                <a:blip r:embed="rId5"/>
                <a:stretch>
                  <a:fillRect b="-19231"/>
                </a:stretch>
              </a:blipFill>
              <a:ln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 21"/>
          <p:cNvSpPr/>
          <p:nvPr/>
        </p:nvSpPr>
        <p:spPr>
          <a:xfrm>
            <a:off x="3931920" y="2011680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3200" dirty="0"/>
          </a:p>
        </p:txBody>
      </p:sp>
      <p:sp>
        <p:nvSpPr>
          <p:cNvPr id="24" name="Shape 22"/>
          <p:cNvSpPr/>
          <p:nvPr/>
        </p:nvSpPr>
        <p:spPr>
          <a:xfrm>
            <a:off x="4297680" y="2697480"/>
            <a:ext cx="548640" cy="548640"/>
          </a:xfrm>
          <a:prstGeom prst="ellipse">
            <a:avLst/>
          </a:prstGeom>
          <a:solidFill>
            <a:srgbClr val="CBD5E1"/>
          </a:solidFill>
          <a:ln w="19050">
            <a:solidFill>
              <a:srgbClr val="64748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462272" y="3200400"/>
            <a:ext cx="219456" cy="109728"/>
          </a:xfrm>
          <a:prstGeom prst="rect">
            <a:avLst/>
          </a:prstGeom>
          <a:solidFill>
            <a:srgbClr val="94A3B8"/>
          </a:solidFill>
          <a:ln w="6350">
            <a:solidFill>
              <a:srgbClr val="47556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114800" y="335584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3931920" y="329184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1800" dirty="0"/>
          </a:p>
        </p:txBody>
      </p:sp>
      <p:sp>
        <p:nvSpPr>
          <p:cNvPr id="28" name="Shape 26"/>
          <p:cNvSpPr/>
          <p:nvPr/>
        </p:nvSpPr>
        <p:spPr>
          <a:xfrm>
            <a:off x="5440680" y="1554480"/>
            <a:ext cx="128016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5440680" y="1554480"/>
            <a:ext cx="1280160" cy="36576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 28"/>
              <p:cNvSpPr/>
              <p:nvPr/>
            </p:nvSpPr>
            <p:spPr>
              <a:xfrm>
                <a:off x="5440680" y="1581912"/>
                <a:ext cx="1280160" cy="32004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pPr>
                      <m:e>
                        <m:r>
                          <a:rPr lang="de-DE" sz="1400" b="1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𝟐</m:t>
                        </m:r>
                      </m:e>
                      <m:sup>
                        <m:r>
                          <a:rPr lang="de-DE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sz="1400" b="1" dirty="0">
                    <a:solidFill>
                      <a:schemeClr val="bg2"/>
                    </a:solidFill>
                  </a:rPr>
                  <a:t> = 1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de-DE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</m:oMath>
                </a14:m>
                <a:endParaRPr lang="en-US" sz="1400" b="1" dirty="0"/>
              </a:p>
            </p:txBody>
          </p:sp>
        </mc:Choice>
        <mc:Fallback>
          <p:sp>
            <p:nvSpPr>
              <p:cNvPr id="30" name="Text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0680" y="1581912"/>
                <a:ext cx="1280160" cy="320040"/>
              </a:xfrm>
              <a:prstGeom prst="rect">
                <a:avLst/>
              </a:prstGeom>
              <a:blipFill>
                <a:blip r:embed="rId6"/>
                <a:stretch>
                  <a:fillRect b="-19231"/>
                </a:stretch>
              </a:blipFill>
              <a:ln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 29"/>
          <p:cNvSpPr/>
          <p:nvPr/>
        </p:nvSpPr>
        <p:spPr>
          <a:xfrm>
            <a:off x="5440680" y="2011680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3200" dirty="0"/>
          </a:p>
        </p:txBody>
      </p:sp>
      <p:sp>
        <p:nvSpPr>
          <p:cNvPr id="32" name="Shape 30"/>
          <p:cNvSpPr/>
          <p:nvPr/>
        </p:nvSpPr>
        <p:spPr>
          <a:xfrm>
            <a:off x="5806440" y="2697480"/>
            <a:ext cx="548640" cy="548640"/>
          </a:xfrm>
          <a:prstGeom prst="ellipse">
            <a:avLst/>
          </a:prstGeom>
          <a:solidFill>
            <a:srgbClr val="CBD5E1"/>
          </a:solidFill>
          <a:ln w="19050">
            <a:solidFill>
              <a:srgbClr val="64748B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5971032" y="3200400"/>
            <a:ext cx="219456" cy="109728"/>
          </a:xfrm>
          <a:prstGeom prst="rect">
            <a:avLst/>
          </a:prstGeom>
          <a:solidFill>
            <a:srgbClr val="94A3B8"/>
          </a:solidFill>
          <a:ln w="6350">
            <a:solidFill>
              <a:srgbClr val="475569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623560" y="335584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5440680" y="329184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1800" dirty="0"/>
          </a:p>
        </p:txBody>
      </p:sp>
      <p:sp>
        <p:nvSpPr>
          <p:cNvPr id="36" name="Shape 34"/>
          <p:cNvSpPr/>
          <p:nvPr/>
        </p:nvSpPr>
        <p:spPr>
          <a:xfrm>
            <a:off x="6949440" y="1554480"/>
            <a:ext cx="128016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949440" y="1554480"/>
            <a:ext cx="1280160" cy="36576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 36"/>
              <p:cNvSpPr/>
              <p:nvPr/>
            </p:nvSpPr>
            <p:spPr>
              <a:xfrm>
                <a:off x="6949440" y="1581912"/>
                <a:ext cx="1280160" cy="32004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</m:ctrlPr>
                      </m:sSupPr>
                      <m:e>
                        <m:r>
                          <a:rPr lang="de-DE" sz="1400" b="1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𝟐</m:t>
                        </m:r>
                      </m:e>
                      <m:sup>
                        <m:r>
                          <a:rPr lang="de-DE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libri" pitchFamily="34" charset="-122"/>
                            <a:cs typeface="Calibri" pitchFamily="34" charset="-12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1400" dirty="0"/>
                  <a:t> </a:t>
                </a:r>
                <a:r>
                  <a:rPr lang="en-US" sz="1400" b="1" dirty="0">
                    <a:solidFill>
                      <a:schemeClr val="bg2"/>
                    </a:solidFill>
                  </a:rPr>
                  <a:t>=  </a:t>
                </a:r>
                <a14:m>
                  <m:oMath xmlns:m="http://schemas.openxmlformats.org/officeDocument/2006/math">
                    <m:r>
                      <a:rPr lang="de-DE" sz="1400" b="1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en-US" sz="1400" b="1" dirty="0"/>
              </a:p>
            </p:txBody>
          </p:sp>
        </mc:Choice>
        <mc:Fallback>
          <p:sp>
            <p:nvSpPr>
              <p:cNvPr id="38" name="Text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9440" y="1581912"/>
                <a:ext cx="1280160" cy="320040"/>
              </a:xfrm>
              <a:prstGeom prst="rect">
                <a:avLst/>
              </a:prstGeom>
              <a:blipFill>
                <a:blip r:embed="rId7"/>
                <a:stretch>
                  <a:fillRect b="-19231"/>
                </a:stretch>
              </a:blipFill>
              <a:ln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 37"/>
          <p:cNvSpPr/>
          <p:nvPr/>
        </p:nvSpPr>
        <p:spPr>
          <a:xfrm>
            <a:off x="6949440" y="2011680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3200" dirty="0"/>
          </a:p>
        </p:txBody>
      </p:sp>
      <p:sp>
        <p:nvSpPr>
          <p:cNvPr id="40" name="Shape 38"/>
          <p:cNvSpPr/>
          <p:nvPr/>
        </p:nvSpPr>
        <p:spPr>
          <a:xfrm>
            <a:off x="7315200" y="2697480"/>
            <a:ext cx="548640" cy="548640"/>
          </a:xfrm>
          <a:prstGeom prst="ellipse">
            <a:avLst/>
          </a:prstGeom>
          <a:solidFill>
            <a:srgbClr val="CBD5E1"/>
          </a:solidFill>
          <a:ln w="19050">
            <a:solidFill>
              <a:srgbClr val="64748B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7479792" y="3200400"/>
            <a:ext cx="219456" cy="109728"/>
          </a:xfrm>
          <a:prstGeom prst="rect">
            <a:avLst/>
          </a:prstGeom>
          <a:solidFill>
            <a:srgbClr val="94A3B8"/>
          </a:solidFill>
          <a:ln w="6350">
            <a:solidFill>
              <a:srgbClr val="475569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132320" y="335584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600" dirty="0"/>
          </a:p>
        </p:txBody>
      </p:sp>
      <p:sp>
        <p:nvSpPr>
          <p:cNvPr id="43" name="Text 41"/>
          <p:cNvSpPr/>
          <p:nvPr/>
        </p:nvSpPr>
        <p:spPr>
          <a:xfrm>
            <a:off x="6949440" y="329184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1800" dirty="0"/>
          </a:p>
        </p:txBody>
      </p:sp>
      <p:sp>
        <p:nvSpPr>
          <p:cNvPr id="44" name="Text 42"/>
          <p:cNvSpPr/>
          <p:nvPr/>
        </p:nvSpPr>
        <p:spPr>
          <a:xfrm>
            <a:off x="457200" y="4114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 Stelle steht für eine Zweierpotenz. Das Bit sagt: nehmen (1) oder nicht nehmen (0)?</a:t>
            </a:r>
            <a:endParaRPr lang="en-US" sz="1400" dirty="0"/>
          </a:p>
        </p:txBody>
      </p:sp>
      <p:sp>
        <p:nvSpPr>
          <p:cNvPr id="45" name="Text 43"/>
          <p:cNvSpPr/>
          <p:nvPr/>
        </p:nvSpPr>
        <p:spPr>
          <a:xfrm>
            <a:off x="457200" y="4864608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Informatik · Klasse 5 · Binärsystem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8412480" y="4864608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  <p:sp>
        <p:nvSpPr>
          <p:cNvPr id="47" name="Pfeil: nach unten 46">
            <a:extLst>
              <a:ext uri="{FF2B5EF4-FFF2-40B4-BE49-F238E27FC236}">
                <a16:creationId xmlns:a16="http://schemas.microsoft.com/office/drawing/2014/main" id="{DA2020FC-7C69-CA35-77B3-3AE05C35D41F}"/>
              </a:ext>
            </a:extLst>
          </p:cNvPr>
          <p:cNvSpPr/>
          <p:nvPr/>
        </p:nvSpPr>
        <p:spPr>
          <a:xfrm rot="2269849">
            <a:off x="7586097" y="1129865"/>
            <a:ext cx="226302" cy="57491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Pfeil: nach unten 47">
            <a:extLst>
              <a:ext uri="{FF2B5EF4-FFF2-40B4-BE49-F238E27FC236}">
                <a16:creationId xmlns:a16="http://schemas.microsoft.com/office/drawing/2014/main" id="{72A65EF2-0DCD-8C32-4819-B4018886F8B7}"/>
              </a:ext>
            </a:extLst>
          </p:cNvPr>
          <p:cNvSpPr/>
          <p:nvPr/>
        </p:nvSpPr>
        <p:spPr>
          <a:xfrm rot="2269849">
            <a:off x="5989211" y="1133694"/>
            <a:ext cx="226302" cy="57491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Pfeil: nach unten 48">
            <a:extLst>
              <a:ext uri="{FF2B5EF4-FFF2-40B4-BE49-F238E27FC236}">
                <a16:creationId xmlns:a16="http://schemas.microsoft.com/office/drawing/2014/main" id="{5E6CEE8F-CF3D-5309-3DE4-9469D8127D5C}"/>
              </a:ext>
            </a:extLst>
          </p:cNvPr>
          <p:cNvSpPr/>
          <p:nvPr/>
        </p:nvSpPr>
        <p:spPr>
          <a:xfrm rot="2269849">
            <a:off x="4480451" y="1119743"/>
            <a:ext cx="226302" cy="57491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0" name="Pfeil: nach unten 49">
            <a:extLst>
              <a:ext uri="{FF2B5EF4-FFF2-40B4-BE49-F238E27FC236}">
                <a16:creationId xmlns:a16="http://schemas.microsoft.com/office/drawing/2014/main" id="{456C2034-5299-4F02-A266-16F26A36EEE4}"/>
              </a:ext>
            </a:extLst>
          </p:cNvPr>
          <p:cNvSpPr/>
          <p:nvPr/>
        </p:nvSpPr>
        <p:spPr>
          <a:xfrm rot="2269849">
            <a:off x="2840106" y="1105790"/>
            <a:ext cx="226302" cy="57491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Pfeil: nach unten 50">
            <a:extLst>
              <a:ext uri="{FF2B5EF4-FFF2-40B4-BE49-F238E27FC236}">
                <a16:creationId xmlns:a16="http://schemas.microsoft.com/office/drawing/2014/main" id="{C8402A89-844B-4FD3-10C5-C5747F07DB66}"/>
              </a:ext>
            </a:extLst>
          </p:cNvPr>
          <p:cNvSpPr/>
          <p:nvPr/>
        </p:nvSpPr>
        <p:spPr>
          <a:xfrm rot="2269849">
            <a:off x="1199761" y="1091837"/>
            <a:ext cx="226302" cy="57491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 WITZ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„Es gibt 10 Typen von Menschen ...</a:t>
            </a:r>
            <a:endParaRPr lang="en-US" sz="3000" dirty="0"/>
          </a:p>
        </p:txBody>
      </p:sp>
      <p:pic>
        <p:nvPicPr>
          <p:cNvPr id="4" name="Image 0" descr="/home/claude/lesson/impuls.jpe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200" y="1371600"/>
            <a:ext cx="2377440" cy="237744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3108960" y="1371600"/>
            <a:ext cx="557784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3291840" y="1463040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liest es der Junge (Dezimal)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3291840" y="187452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„10 Typen“ = 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5212080" y="1874520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zehn</a:t>
            </a:r>
            <a:endParaRPr lang="en-US" sz="3200" dirty="0"/>
          </a:p>
        </p:txBody>
      </p:sp>
      <p:sp>
        <p:nvSpPr>
          <p:cNvPr id="9" name="Text 6"/>
          <p:cNvSpPr/>
          <p:nvPr/>
        </p:nvSpPr>
        <p:spPr>
          <a:xfrm>
            <a:off x="3291840" y="2423160"/>
            <a:ext cx="5212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aber das passt nicht: es gibt doch nur zwei!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3108960" y="2926080"/>
            <a:ext cx="5577840" cy="1554480"/>
          </a:xfrm>
          <a:prstGeom prst="roundRect">
            <a:avLst>
              <a:gd name="adj" fmla="val 4706"/>
            </a:avLst>
          </a:prstGeom>
          <a:solidFill>
            <a:srgbClr val="0F766E"/>
          </a:solidFill>
          <a:ln w="12700">
            <a:solidFill>
              <a:srgbClr val="115E59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3291840" y="3017520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liest es das Mädchen (Binär)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3291840" y="342900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„10“ binär = 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5212080" y="3429000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zwei</a:t>
            </a:r>
            <a:endParaRPr lang="en-US" sz="3200" dirty="0"/>
          </a:p>
        </p:txBody>
      </p:sp>
      <p:sp>
        <p:nvSpPr>
          <p:cNvPr id="14" name="Text 11"/>
          <p:cNvSpPr/>
          <p:nvPr/>
        </p:nvSpPr>
        <p:spPr>
          <a:xfrm>
            <a:off x="3291840" y="3977640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und das stimmt: zwei Sorten Menschen!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457200" y="4864608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Informatik · Klasse 5 · Binärsystem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8412480" y="4864608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BEISPIEL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ist 1011 im Binärsystem?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1417320" y="1371600"/>
            <a:ext cx="1371600" cy="1828800"/>
          </a:xfrm>
          <a:prstGeom prst="rect">
            <a:avLst/>
          </a:prstGeom>
          <a:solidFill>
            <a:srgbClr val="0F766E"/>
          </a:solidFill>
          <a:ln w="12700">
            <a:solidFill>
              <a:srgbClr val="115E59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417320" y="14630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2^3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417320" y="178308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417320" y="278892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3063240" y="1371600"/>
            <a:ext cx="13716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063240" y="14630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2^2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063240" y="178308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3063240" y="278892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4709160" y="1371600"/>
            <a:ext cx="1371600" cy="1828800"/>
          </a:xfrm>
          <a:prstGeom prst="rect">
            <a:avLst/>
          </a:prstGeom>
          <a:solidFill>
            <a:srgbClr val="0F766E"/>
          </a:solidFill>
          <a:ln w="12700">
            <a:solidFill>
              <a:srgbClr val="115E5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09160" y="14630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2^1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709160" y="178308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4709160" y="278892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16" name="Shape 14"/>
          <p:cNvSpPr/>
          <p:nvPr/>
        </p:nvSpPr>
        <p:spPr>
          <a:xfrm>
            <a:off x="6355080" y="1371600"/>
            <a:ext cx="1371600" cy="1828800"/>
          </a:xfrm>
          <a:prstGeom prst="rect">
            <a:avLst/>
          </a:prstGeom>
          <a:solidFill>
            <a:srgbClr val="0F766E"/>
          </a:solidFill>
          <a:ln w="12700">
            <a:solidFill>
              <a:srgbClr val="115E5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355080" y="14630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2^0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355080" y="178308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6355080" y="278892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457200" y="352044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· 8  +  0 · 4  +  1 · 2  +  1 · 1  =  8 + 0 + 2 + 1  =  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7315200" y="3429000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3600" dirty="0"/>
          </a:p>
        </p:txBody>
      </p:sp>
      <p:sp>
        <p:nvSpPr>
          <p:cNvPr id="22" name="Shape 20"/>
          <p:cNvSpPr/>
          <p:nvPr/>
        </p:nvSpPr>
        <p:spPr>
          <a:xfrm>
            <a:off x="1371600" y="4160520"/>
            <a:ext cx="6400800" cy="548640"/>
          </a:xfrm>
          <a:prstGeom prst="roundRect">
            <a:avLst>
              <a:gd name="adj" fmla="val 13333"/>
            </a:avLst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371600" y="42062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Binär 1011  =  Dezimal 11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457200" y="4864608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Informatik · Klasse 5 · Binärsystem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0" y="4864608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ANDERSRUM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 wird aus 13 eine Binärzahl?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4023360" cy="3017520"/>
          </a:xfrm>
          <a:prstGeom prst="roundRect">
            <a:avLst>
              <a:gd name="adj" fmla="val 2424"/>
            </a:avLst>
          </a:prstGeom>
          <a:solidFill>
            <a:srgbClr val="FFFFFF"/>
          </a:solidFill>
          <a:ln w="19050">
            <a:solidFill>
              <a:srgbClr val="0F766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4630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„Passt-rein“-Verfahren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40080" y="1920240"/>
            <a:ext cx="36576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 haben 13.
</a:t>
            </a: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Frage für jede Stelle (16, 8, 4, 2, 1):
</a:t>
            </a: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„Passt diese Zahl in den Rest?“
</a:t>
            </a: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Wenn JA → 1 schreiben, abziehen.
Wenn NEIN → 0 schreiben.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754880" y="1371600"/>
            <a:ext cx="3931920" cy="3017520"/>
          </a:xfrm>
          <a:prstGeom prst="roundRect">
            <a:avLst>
              <a:gd name="adj" fmla="val 242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754880" y="1371600"/>
            <a:ext cx="3931920" cy="41148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754880" y="1371600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669280" y="1371600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Stelle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583680" y="1371600"/>
            <a:ext cx="1005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Passt?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589520" y="137160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Bit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754880" y="1783080"/>
            <a:ext cx="3931920" cy="457200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0" y="178308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669280" y="178308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583680" y="178308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nein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589520" y="1783080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4754880" y="224028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669280" y="224028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583680" y="224028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478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589520" y="2240280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4754880" y="2697480"/>
            <a:ext cx="3931920" cy="457200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54880" y="269748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669280" y="269748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583680" y="269748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478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589520" y="2697480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4754880" y="315468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669280" y="315468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6583680" y="315468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nein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7589520" y="3154680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4754880" y="3611880"/>
            <a:ext cx="3931920" cy="457200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754880" y="361188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669280" y="361188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6583680" y="361188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478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7589520" y="3611880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B4530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457200" y="45262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(dezimal)  =  01101  =  1101 (binär)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457200" y="4864608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Informatik · Klasse 5 · Binärsystem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8412480" y="4864608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665</Words>
  <Application>Microsoft Office PowerPoint</Application>
  <PresentationFormat>Bildschirmpräsentation (16:9)</PresentationFormat>
  <Paragraphs>175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Cambria Math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Einführung Binärsystem – Klasse 5</dc:title>
  <dc:subject>PptxGenJS Presentation</dc:subject>
  <dc:creator>Leon</dc:creator>
  <cp:lastModifiedBy>Leon Bechtel</cp:lastModifiedBy>
  <cp:revision>4</cp:revision>
  <dcterms:created xsi:type="dcterms:W3CDTF">2026-05-21T13:59:05Z</dcterms:created>
  <dcterms:modified xsi:type="dcterms:W3CDTF">2026-05-21T23:02:00Z</dcterms:modified>
</cp:coreProperties>
</file>